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5" r:id="rId4"/>
    <p:sldId id="258" r:id="rId5"/>
    <p:sldId id="263" r:id="rId6"/>
    <p:sldId id="259" r:id="rId7"/>
    <p:sldId id="260" r:id="rId8"/>
    <p:sldId id="261" r:id="rId9"/>
    <p:sldId id="264" r:id="rId10"/>
    <p:sldId id="266" r:id="rId11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3" autoAdjust="0"/>
    <p:restoredTop sz="94660"/>
  </p:normalViewPr>
  <p:slideViewPr>
    <p:cSldViewPr>
      <p:cViewPr varScale="1">
        <p:scale>
          <a:sx n="69" d="100"/>
          <a:sy n="69" d="100"/>
        </p:scale>
        <p:origin x="-7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685F1-DA5D-C647-900A-9AD335CD2C48}" type="datetimeFigureOut">
              <a:rPr kumimoji="1" lang="zh-CN" altLang="en-US" smtClean="0"/>
              <a:t>16/2/23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16C69-2571-FE46-990E-E8C7432FA87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274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16C69-2571-FE46-990E-E8C7432FA872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7972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16C69-2571-FE46-990E-E8C7432FA872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1751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16C69-2571-FE46-990E-E8C7432FA872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290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16C69-2571-FE46-990E-E8C7432FA872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7982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16C69-2571-FE46-990E-E8C7432FA872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4784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16C69-2571-FE46-990E-E8C7432FA872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5068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16C69-2571-FE46-990E-E8C7432FA872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3976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16C69-2571-FE46-990E-E8C7432FA872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8969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16C69-2571-FE46-990E-E8C7432FA872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4829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16C69-2571-FE46-990E-E8C7432FA872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485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8FACA5-5D00-A846-9CB3-60A8122A3FE0}" type="datetimeFigureOut">
              <a:rPr lang="zh-CN" altLang="en-US"/>
              <a:pPr/>
              <a:t>16/2/23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BFC0-6D30-324C-AEDC-A890474A58D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80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3D85C-EA73-DC41-A14B-CF64D1B74132}" type="datetimeFigureOut">
              <a:rPr lang="zh-CN" altLang="en-US"/>
              <a:pPr/>
              <a:t>16/2/23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49431-6CCB-3C4A-BA89-5AC40FB8697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062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5E52F0-004B-9D4F-BA22-7EA220031AE4}" type="datetimeFigureOut">
              <a:rPr lang="zh-CN" altLang="en-US"/>
              <a:pPr/>
              <a:t>16/2/23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E8B8B-C90D-CE40-A502-CB8CBD839CA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70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4C5E9C-E5BF-5C43-B115-42A8A24881BE}" type="datetimeFigureOut">
              <a:rPr lang="zh-CN" altLang="en-US"/>
              <a:pPr/>
              <a:t>16/2/23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027B5C-1D67-5943-8CBC-0AC4F612F70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43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9206E9-21AD-324E-A0E4-65F349CE3157}" type="datetimeFigureOut">
              <a:rPr lang="zh-CN" altLang="en-US"/>
              <a:pPr/>
              <a:t>16/2/23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80EF4-CE19-5D46-8D10-D06E82965BF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19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82DB1E-246F-B541-9047-805B05E44525}" type="datetimeFigureOut">
              <a:rPr lang="zh-CN" altLang="en-US"/>
              <a:pPr/>
              <a:t>16/2/23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86C4D-E87F-744D-A7D0-387315F03EC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88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A26F7F-8942-5940-8182-7F9C95034B0B}" type="datetimeFigureOut">
              <a:rPr lang="zh-CN" altLang="en-US"/>
              <a:pPr/>
              <a:t>16/2/23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5F350-B75F-B644-B461-931ACDE7DEB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2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2FF1EB-6457-064A-B77B-63BECAC6207C}" type="datetimeFigureOut">
              <a:rPr lang="zh-CN" altLang="en-US"/>
              <a:pPr/>
              <a:t>16/2/23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B2FF3-D6D8-3149-A035-CB0A6BD4244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28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FBDBE1-759D-F647-B815-5CA2F1311206}" type="datetimeFigureOut">
              <a:rPr lang="zh-CN" altLang="en-US"/>
              <a:pPr/>
              <a:t>16/2/23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918E7-1B01-0943-9CA9-78B47D6AA5E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04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C52D7D-194B-4B4E-9862-5E3145E43BC8}" type="datetimeFigureOut">
              <a:rPr lang="zh-CN" altLang="en-US"/>
              <a:pPr/>
              <a:t>16/2/23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94020-5D84-8149-B0BE-590487C3EF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77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5B973F-6C5D-F348-9009-DFCFBB2DA3C1}" type="datetimeFigureOut">
              <a:rPr lang="zh-CN" altLang="en-US"/>
              <a:pPr/>
              <a:t>16/2/23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724EC-1042-7840-873C-3B9234CFD25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11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917D8A7-7388-1948-9CE7-10178959A39D}" type="datetimeFigureOut">
              <a:rPr lang="zh-CN" altLang="en-US"/>
              <a:pPr/>
              <a:t>16/2/23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53E40F3-358C-8C45-BB8E-4F3D0F79E167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" Target="slide4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" Target="slide6.xml"/><Relationship Id="rId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slide" Target="slide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slide" Target="slide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slide" Target="slide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快照 2016-02-22 下午2.28.5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r="3241"/>
          <a:stretch/>
        </p:blipFill>
        <p:spPr>
          <a:xfrm>
            <a:off x="251520" y="14969"/>
            <a:ext cx="8551334" cy="684303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23728" y="4293096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BOOK 6 Unit 4 Words</a:t>
            </a:r>
            <a:endParaRPr kumimoji="1" lang="zh-CN" altLang="en-US" sz="4000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259632" y="5373216"/>
            <a:ext cx="70922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come about, range &amp; quantities of  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32040" y="6021288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 smtClean="0">
                <a:ea typeface="手札体-简"/>
              </a:rPr>
              <a:t>华南师范大学外国语言文化学院</a:t>
            </a:r>
            <a:r>
              <a:rPr kumimoji="1" lang="en-US" altLang="zh-CN" sz="2000" dirty="0" smtClean="0">
                <a:ea typeface="手札体-简"/>
              </a:rPr>
              <a:t> </a:t>
            </a:r>
            <a:r>
              <a:rPr kumimoji="1" lang="zh-CN" altLang="en-US" sz="2000" dirty="0" smtClean="0">
                <a:ea typeface="手札体-简"/>
              </a:rPr>
              <a:t>郭绮君</a:t>
            </a:r>
            <a:endParaRPr kumimoji="1" lang="zh-CN" altLang="en-US" sz="2000" dirty="0">
              <a:ea typeface="手札体-简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快照 2016-02-22 下午2.28.5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r="3241"/>
          <a:stretch/>
        </p:blipFill>
        <p:spPr>
          <a:xfrm>
            <a:off x="251520" y="14969"/>
            <a:ext cx="8551334" cy="684303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31840" y="386104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200" dirty="0" smtClean="0">
                <a:solidFill>
                  <a:schemeClr val="bg1">
                    <a:lumMod val="95000"/>
                  </a:schemeClr>
                </a:solidFill>
                <a:latin typeface="华文行楷"/>
                <a:ea typeface="华文行楷"/>
                <a:cs typeface="华文行楷"/>
              </a:rPr>
              <a:t>Thank you</a:t>
            </a:r>
            <a:endParaRPr kumimoji="1" lang="zh-CN" altLang="en-US" sz="7200" dirty="0">
              <a:solidFill>
                <a:schemeClr val="bg1">
                  <a:lumMod val="95000"/>
                </a:schemeClr>
              </a:solidFill>
              <a:latin typeface="华文行楷"/>
              <a:ea typeface="华文行楷"/>
              <a:cs typeface="华文行楷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47864" y="5373216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dirty="0" smtClean="0">
                <a:solidFill>
                  <a:schemeClr val="bg2"/>
                </a:solidFill>
                <a:ea typeface="手札体-简"/>
              </a:rPr>
              <a:t>谢谢大家</a:t>
            </a:r>
            <a:endParaRPr kumimoji="1" lang="zh-CN" altLang="en-US" sz="5400" dirty="0">
              <a:solidFill>
                <a:schemeClr val="bg2"/>
              </a:solidFill>
              <a:ea typeface="手札体-简"/>
            </a:endParaRPr>
          </a:p>
        </p:txBody>
      </p:sp>
    </p:spTree>
    <p:extLst>
      <p:ext uri="{BB962C8B-B14F-4D97-AF65-F5344CB8AC3E}">
        <p14:creationId xmlns:p14="http://schemas.microsoft.com/office/powerpoint/2010/main" val="261700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9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3266" y="297334"/>
            <a:ext cx="8382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419872" y="692696"/>
            <a:ext cx="21453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/>
              <a:t>CONTEXT</a:t>
            </a:r>
            <a:endParaRPr kumimoji="1" lang="zh-CN" altLang="en-US" sz="3200" b="1" dirty="0"/>
          </a:p>
        </p:txBody>
      </p:sp>
      <p:pic>
        <p:nvPicPr>
          <p:cNvPr id="8" name="图片 19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3266" y="1305446"/>
            <a:ext cx="8382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9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3266" y="2241550"/>
            <a:ext cx="8382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hlinkClick r:id="rId5" action="ppaction://hlinksldjump"/>
          </p:cNvPr>
          <p:cNvSpPr txBox="1"/>
          <p:nvPr/>
        </p:nvSpPr>
        <p:spPr>
          <a:xfrm>
            <a:off x="3563888" y="170080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7F7F7F"/>
                </a:solidFill>
              </a:rPr>
              <a:t>come about</a:t>
            </a:r>
            <a:endParaRPr kumimoji="1" lang="zh-CN" altLang="en-US" sz="2400" dirty="0">
              <a:solidFill>
                <a:srgbClr val="7F7F7F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95936" y="2708920"/>
            <a:ext cx="97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/>
            </a:lvl1pPr>
          </a:lstStyle>
          <a:p>
            <a:r>
              <a:rPr lang="en-US" altLang="zh-CN" dirty="0">
                <a:solidFill>
                  <a:srgbClr val="7F7F7F"/>
                </a:solidFill>
              </a:rPr>
              <a:t>range</a:t>
            </a:r>
            <a:endParaRPr lang="zh-CN" altLang="en-US" dirty="0">
              <a:solidFill>
                <a:srgbClr val="7F7F7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5896" y="3645024"/>
            <a:ext cx="186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/>
            </a:lvl1pPr>
          </a:lstStyle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quantities of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6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9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3266" y="297334"/>
            <a:ext cx="8382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419872" y="692696"/>
            <a:ext cx="21453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 smtClean="0"/>
              <a:t>CONTEXT</a:t>
            </a:r>
            <a:endParaRPr kumimoji="1" lang="zh-CN" altLang="en-US" sz="3200" b="1" dirty="0"/>
          </a:p>
        </p:txBody>
      </p:sp>
      <p:pic>
        <p:nvPicPr>
          <p:cNvPr id="8" name="图片 19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3266" y="1305446"/>
            <a:ext cx="8382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9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3266" y="2241550"/>
            <a:ext cx="8382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hlinkClick r:id="" action="ppaction://hlinkshowjump?jump=nextslide"/>
          </p:cNvPr>
          <p:cNvSpPr txBox="1"/>
          <p:nvPr/>
        </p:nvSpPr>
        <p:spPr>
          <a:xfrm>
            <a:off x="3563888" y="170080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7F7F7F"/>
                </a:solidFill>
              </a:rPr>
              <a:t>come about</a:t>
            </a:r>
            <a:endParaRPr kumimoji="1" lang="zh-CN" altLang="en-US" sz="2400" dirty="0">
              <a:solidFill>
                <a:srgbClr val="7F7F7F"/>
              </a:solidFill>
            </a:endParaRPr>
          </a:p>
        </p:txBody>
      </p:sp>
      <p:sp>
        <p:nvSpPr>
          <p:cNvPr id="6" name="文本框 5">
            <a:hlinkClick r:id="rId5" action="ppaction://hlinksldjump"/>
          </p:cNvPr>
          <p:cNvSpPr txBox="1"/>
          <p:nvPr/>
        </p:nvSpPr>
        <p:spPr>
          <a:xfrm>
            <a:off x="3995936" y="2708920"/>
            <a:ext cx="97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/>
            </a:lvl1pPr>
          </a:lstStyle>
          <a:p>
            <a:r>
              <a:rPr lang="en-US" altLang="zh-CN" dirty="0">
                <a:solidFill>
                  <a:srgbClr val="7F7F7F"/>
                </a:solidFill>
              </a:rPr>
              <a:t>range</a:t>
            </a:r>
            <a:endParaRPr lang="zh-CN" altLang="en-US" dirty="0">
              <a:solidFill>
                <a:srgbClr val="7F7F7F"/>
              </a:solidFill>
            </a:endParaRPr>
          </a:p>
        </p:txBody>
      </p:sp>
      <p:sp>
        <p:nvSpPr>
          <p:cNvPr id="7" name="文本框 6">
            <a:hlinkClick r:id="rId6" action="ppaction://hlinksldjump"/>
          </p:cNvPr>
          <p:cNvSpPr txBox="1"/>
          <p:nvPr/>
        </p:nvSpPr>
        <p:spPr>
          <a:xfrm>
            <a:off x="3635896" y="3645024"/>
            <a:ext cx="186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/>
            </a:lvl1pPr>
          </a:lstStyle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quantities of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6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131840" y="692696"/>
            <a:ext cx="28803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chemeClr val="bg2"/>
                </a:solidFill>
              </a:rPr>
              <a:t>come about</a:t>
            </a:r>
            <a:endParaRPr kumimoji="1" lang="zh-CN" altLang="en-US" sz="3200" dirty="0">
              <a:solidFill>
                <a:schemeClr val="bg2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552" y="1484784"/>
            <a:ext cx="6912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charset="2"/>
              <a:buChar char="l"/>
            </a:pPr>
            <a:r>
              <a:rPr lang="zh-CN" altLang="en-US" sz="2800" b="1" dirty="0" smtClean="0">
                <a:solidFill>
                  <a:schemeClr val="accent6">
                    <a:lumMod val="50000"/>
                  </a:schemeClr>
                </a:solidFill>
                <a:ea typeface="翩翩体-简"/>
              </a:rPr>
              <a:t>不及物短语</a:t>
            </a:r>
            <a:endParaRPr lang="en-US" altLang="zh-CN" sz="2800" b="1" dirty="0" smtClean="0">
              <a:solidFill>
                <a:schemeClr val="accent6">
                  <a:lumMod val="50000"/>
                </a:schemeClr>
              </a:solidFill>
              <a:ea typeface="翩翩体-简"/>
            </a:endParaRPr>
          </a:p>
          <a:p>
            <a:pPr marL="571500" indent="-571500">
              <a:buFont typeface="Wingdings" charset="2"/>
              <a:buChar char="l"/>
            </a:pPr>
            <a:r>
              <a:rPr lang="zh-CN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翩翩体-简"/>
              </a:rPr>
              <a:t>发生</a:t>
            </a:r>
            <a:r>
              <a:rPr lang="zh-CN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翩翩体-简"/>
              </a:rPr>
              <a:t>，造成 </a:t>
            </a: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  <a:ea typeface="翩翩体-简"/>
            </a:endParaRPr>
          </a:p>
          <a:p>
            <a:pPr marL="571500" indent="-571500">
              <a:buFont typeface="Wingdings" charset="2"/>
              <a:buChar char="l"/>
            </a:pPr>
            <a:r>
              <a:rPr lang="zh-CN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翩翩体-简"/>
              </a:rPr>
              <a:t>相当于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翩翩体-简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翩翩体-简"/>
              </a:rPr>
              <a:t>happen</a:t>
            </a:r>
            <a:r>
              <a:rPr lang="zh-CN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翩翩体-简"/>
              </a:rPr>
              <a:t> 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ea typeface="翩翩体-简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7544" y="2996952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zh-CN" sz="3600" dirty="0" err="1" smtClean="0">
                <a:solidFill>
                  <a:schemeClr val="accent4">
                    <a:lumMod val="75000"/>
                  </a:schemeClr>
                </a:solidFill>
              </a:rPr>
              <a:t>Eg</a:t>
            </a:r>
            <a:r>
              <a:rPr lang="en-US" altLang="zh-CN" sz="3600" dirty="0" smtClean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zh-CN" altLang="zh-CN" sz="36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</a:rPr>
              <a:t>Do you know how </a:t>
            </a:r>
            <a:r>
              <a:rPr lang="en-US" altLang="zh-CN" sz="3600" dirty="0" smtClean="0">
                <a:solidFill>
                  <a:schemeClr val="accent4">
                    <a:lumMod val="75000"/>
                  </a:schemeClr>
                </a:solidFill>
              </a:rPr>
              <a:t>the</a:t>
            </a:r>
          </a:p>
          <a:p>
            <a:pPr latinLnBrk="1"/>
            <a:r>
              <a:rPr lang="en-US" altLang="zh-CN" sz="3600" dirty="0" smtClean="0">
                <a:solidFill>
                  <a:schemeClr val="accent4">
                    <a:lumMod val="75000"/>
                  </a:schemeClr>
                </a:solidFill>
              </a:rPr>
              <a:t> traffic </a:t>
            </a:r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</a:rPr>
              <a:t>accident came about? </a:t>
            </a:r>
            <a:endParaRPr lang="zh-CN" altLang="zh-CN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270" y="4437112"/>
            <a:ext cx="9079730" cy="206210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1" lang="en-US" altLang="zh-CN" sz="3200" dirty="0" smtClean="0"/>
              <a:t>It’s already 10 o’clock. I wonder how it ____ that</a:t>
            </a:r>
          </a:p>
          <a:p>
            <a:r>
              <a:rPr kumimoji="1" lang="en-US" altLang="zh-CN" sz="3200" dirty="0" smtClean="0"/>
              <a:t> she was two hours late on such a trip. (</a:t>
            </a:r>
            <a:r>
              <a:rPr kumimoji="1" lang="zh-CN" altLang="en-US" sz="3200" dirty="0" smtClean="0"/>
              <a:t>湖北</a:t>
            </a:r>
            <a:r>
              <a:rPr kumimoji="1" lang="en-US" altLang="zh-CN" sz="3200" dirty="0" smtClean="0"/>
              <a:t> 06)</a:t>
            </a:r>
          </a:p>
          <a:p>
            <a:r>
              <a:rPr kumimoji="1" lang="en-US" altLang="zh-CN" sz="3200" dirty="0" smtClean="0"/>
              <a:t>A. came over                 B. came out  </a:t>
            </a:r>
          </a:p>
          <a:p>
            <a:r>
              <a:rPr kumimoji="1" lang="en-US" altLang="zh-CN" sz="3200" dirty="0" smtClean="0"/>
              <a:t>C. came about               D. came up</a:t>
            </a:r>
            <a:endParaRPr kumimoji="1" lang="zh-CN" altLang="en-US" sz="3200" dirty="0"/>
          </a:p>
        </p:txBody>
      </p:sp>
      <p:pic>
        <p:nvPicPr>
          <p:cNvPr id="22" name="图片 21" descr="1副本.jpg"/>
          <p:cNvPicPr>
            <a:picLocks noChangeAspect="1"/>
          </p:cNvPicPr>
          <p:nvPr/>
        </p:nvPicPr>
        <p:blipFill>
          <a:blip r:embed="rId4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96952"/>
            <a:ext cx="5976664" cy="319283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55576" y="3212976"/>
            <a:ext cx="52565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Hannotate SC Regular"/>
                <a:ea typeface="手札体-简"/>
                <a:cs typeface="Hannotate SC Regular"/>
              </a:rPr>
              <a:t>选</a:t>
            </a:r>
            <a:r>
              <a:rPr kumimoji="1" lang="en-US" altLang="zh-CN" sz="2400" dirty="0" smtClean="0"/>
              <a:t> C</a:t>
            </a:r>
          </a:p>
          <a:p>
            <a:r>
              <a:rPr kumimoji="1" lang="zh-CN" altLang="en-US" sz="2400" dirty="0" smtClean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句意为：已经十点了，这么短的路途她竟然晚了两个小时，我真不知道这是怎么回事。</a:t>
            </a:r>
            <a:endParaRPr kumimoji="1" lang="en-US" altLang="zh-CN" sz="2400" dirty="0" smtClean="0">
              <a:solidFill>
                <a:schemeClr val="bg1">
                  <a:lumMod val="95000"/>
                </a:schemeClr>
              </a:solidFill>
              <a:latin typeface="Hannotate SC Regular"/>
              <a:ea typeface="手札体-简"/>
              <a:cs typeface="Hannotate SC Regular"/>
            </a:endParaRPr>
          </a:p>
          <a:p>
            <a:r>
              <a:rPr kumimoji="1" lang="en-US" altLang="zh-CN" sz="2400" dirty="0" smtClean="0"/>
              <a:t>come over </a:t>
            </a:r>
            <a:r>
              <a:rPr kumimoji="1" lang="zh-CN" altLang="en-US" sz="2400" dirty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顺便来访</a:t>
            </a:r>
            <a:endParaRPr kumimoji="1" lang="en-US" altLang="zh-CN" sz="2400" dirty="0">
              <a:solidFill>
                <a:schemeClr val="bg1">
                  <a:lumMod val="95000"/>
                </a:schemeClr>
              </a:solidFill>
              <a:latin typeface="Hannotate SC Regular"/>
              <a:ea typeface="手札体-简"/>
              <a:cs typeface="Hannotate SC Regular"/>
            </a:endParaRPr>
          </a:p>
          <a:p>
            <a:r>
              <a:rPr kumimoji="1" lang="en-US" altLang="zh-CN" sz="2400" dirty="0"/>
              <a:t>come out </a:t>
            </a:r>
            <a:r>
              <a:rPr kumimoji="1" lang="en-US" altLang="zh-CN" sz="2400" dirty="0" smtClean="0"/>
              <a:t> </a:t>
            </a:r>
            <a:r>
              <a:rPr kumimoji="1" lang="zh-CN" altLang="en-US" sz="2400" dirty="0" smtClean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出现</a:t>
            </a:r>
            <a:r>
              <a:rPr kumimoji="1" lang="zh-CN" altLang="en-US" sz="2400" dirty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，出版</a:t>
            </a:r>
            <a:endParaRPr kumimoji="1" lang="en-US" altLang="zh-CN" sz="2400" dirty="0">
              <a:solidFill>
                <a:schemeClr val="bg1">
                  <a:lumMod val="95000"/>
                </a:schemeClr>
              </a:solidFill>
              <a:latin typeface="Hannotate SC Regular"/>
              <a:ea typeface="手札体-简"/>
              <a:cs typeface="Hannotate SC Regular"/>
            </a:endParaRPr>
          </a:p>
          <a:p>
            <a:r>
              <a:rPr kumimoji="1" lang="en-US" altLang="zh-CN" sz="2400" dirty="0"/>
              <a:t>come up </a:t>
            </a:r>
            <a:r>
              <a:rPr kumimoji="1" lang="en-US" altLang="zh-CN" sz="2400" dirty="0" smtClean="0"/>
              <a:t>  </a:t>
            </a:r>
            <a:r>
              <a:rPr kumimoji="1" lang="zh-CN" altLang="en-US" sz="2400" dirty="0" smtClean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走近</a:t>
            </a:r>
            <a:r>
              <a:rPr kumimoji="1" lang="zh-CN" altLang="zh-CN" sz="2400" dirty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，</a:t>
            </a:r>
            <a:r>
              <a:rPr kumimoji="1" lang="zh-CN" altLang="en-US" sz="2400" dirty="0" smtClean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上</a:t>
            </a:r>
            <a:r>
              <a:rPr kumimoji="1" lang="zh-CN" altLang="en-US" sz="2400" dirty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来，提出</a:t>
            </a:r>
            <a:endParaRPr kumimoji="1" lang="en-US" altLang="zh-CN" sz="2400" dirty="0">
              <a:solidFill>
                <a:schemeClr val="bg1">
                  <a:lumMod val="95000"/>
                </a:schemeClr>
              </a:solidFill>
              <a:latin typeface="Hannotate SC Regular"/>
              <a:ea typeface="手札体-简"/>
              <a:cs typeface="Hannotate SC Regular"/>
            </a:endParaRPr>
          </a:p>
        </p:txBody>
      </p:sp>
      <p:sp>
        <p:nvSpPr>
          <p:cNvPr id="2" name="文本框 1">
            <a:hlinkClick r:id="rId5" action="ppaction://hlinksldjump"/>
          </p:cNvPr>
          <p:cNvSpPr txBox="1"/>
          <p:nvPr/>
        </p:nvSpPr>
        <p:spPr>
          <a:xfrm>
            <a:off x="7507111" y="3457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  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131840" y="692696"/>
            <a:ext cx="28803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chemeClr val="bg2"/>
                </a:solidFill>
              </a:rPr>
              <a:t>come about</a:t>
            </a:r>
            <a:endParaRPr kumimoji="1" lang="zh-CN" altLang="en-US" sz="3200" dirty="0">
              <a:solidFill>
                <a:schemeClr val="bg2"/>
              </a:solidFill>
            </a:endParaRPr>
          </a:p>
        </p:txBody>
      </p:sp>
      <p:pic>
        <p:nvPicPr>
          <p:cNvPr id="16" name="图片 15" descr="1副本.jp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6335215" cy="338437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55576" y="2060848"/>
            <a:ext cx="5040560" cy="4396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sz="2400" dirty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归纳拓展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dirty="0"/>
              <a:t>come along </a:t>
            </a:r>
            <a:r>
              <a:rPr kumimoji="1" lang="zh-CN" altLang="zh-CN" sz="2400" dirty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出现，发生</a:t>
            </a:r>
            <a:r>
              <a:rPr kumimoji="1" lang="en-US" altLang="zh-CN" sz="2400" dirty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         </a:t>
            </a:r>
            <a:endParaRPr kumimoji="1" lang="en-US" altLang="zh-CN" sz="2400" dirty="0" smtClean="0">
              <a:solidFill>
                <a:schemeClr val="bg1">
                  <a:lumMod val="95000"/>
                </a:schemeClr>
              </a:solidFill>
              <a:latin typeface="Hannotate SC Regular"/>
              <a:ea typeface="手札体-简"/>
              <a:cs typeface="Hannotate SC Regular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 dirty="0" smtClean="0"/>
              <a:t>come </a:t>
            </a:r>
            <a:r>
              <a:rPr kumimoji="1" lang="en-US" altLang="zh-CN" sz="2400" dirty="0"/>
              <a:t>out</a:t>
            </a:r>
            <a:r>
              <a:rPr kumimoji="1" lang="en-US" altLang="zh-CN" sz="2400" dirty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  </a:t>
            </a:r>
            <a:r>
              <a:rPr kumimoji="1" lang="zh-CN" altLang="zh-CN" sz="2400" dirty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出来，长出 ， 出版</a:t>
            </a:r>
          </a:p>
          <a:p>
            <a:pPr>
              <a:lnSpc>
                <a:spcPct val="150000"/>
              </a:lnSpc>
            </a:pPr>
            <a:r>
              <a:rPr kumimoji="1" lang="en-US" altLang="zh-CN" sz="2400" dirty="0"/>
              <a:t>come to oneself   </a:t>
            </a:r>
            <a:r>
              <a:rPr kumimoji="1" lang="zh-CN" altLang="zh-CN" sz="2400" dirty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苏醒，醒悟</a:t>
            </a:r>
            <a:r>
              <a:rPr kumimoji="1" lang="en-US" altLang="zh-CN" sz="2400" dirty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   </a:t>
            </a:r>
            <a:r>
              <a:rPr kumimoji="1" lang="en-US" altLang="zh-CN" sz="2400" dirty="0"/>
              <a:t>come up with </a:t>
            </a:r>
            <a:r>
              <a:rPr kumimoji="1" lang="zh-CN" altLang="zh-CN" sz="2400" dirty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赶上， </a:t>
            </a:r>
            <a:r>
              <a:rPr kumimoji="1" lang="zh-CN" altLang="zh-CN" sz="2400" dirty="0" smtClean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提出</a:t>
            </a:r>
            <a:endParaRPr kumimoji="1" lang="en-US" altLang="zh-CN" sz="2400" dirty="0" smtClean="0">
              <a:solidFill>
                <a:schemeClr val="bg1">
                  <a:lumMod val="95000"/>
                </a:schemeClr>
              </a:solidFill>
              <a:latin typeface="Hannotate SC Regular"/>
              <a:ea typeface="手札体-简"/>
              <a:cs typeface="Hannotate SC Regular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 dirty="0"/>
              <a:t>come over </a:t>
            </a:r>
            <a:r>
              <a:rPr kumimoji="1" lang="zh-CN" altLang="en-US" sz="2400" dirty="0">
                <a:solidFill>
                  <a:schemeClr val="bg1">
                    <a:lumMod val="95000"/>
                  </a:schemeClr>
                </a:solidFill>
                <a:latin typeface="Hannotate SC Regular"/>
                <a:ea typeface="手札体-简"/>
                <a:cs typeface="Hannotate SC Regular"/>
              </a:rPr>
              <a:t>顺便来访</a:t>
            </a:r>
            <a:endParaRPr kumimoji="1" lang="en-US" altLang="zh-CN" sz="2400" dirty="0">
              <a:solidFill>
                <a:schemeClr val="bg1">
                  <a:lumMod val="95000"/>
                </a:schemeClr>
              </a:solidFill>
              <a:latin typeface="Hannotate SC Regular"/>
              <a:ea typeface="手札体-简"/>
              <a:cs typeface="Hannotate SC Regular"/>
            </a:endParaRPr>
          </a:p>
          <a:p>
            <a:pPr>
              <a:lnSpc>
                <a:spcPct val="150000"/>
              </a:lnSpc>
            </a:pPr>
            <a:endParaRPr kumimoji="1" lang="zh-CN" altLang="zh-CN" sz="2400" dirty="0">
              <a:solidFill>
                <a:schemeClr val="bg1">
                  <a:lumMod val="95000"/>
                </a:schemeClr>
              </a:solidFill>
              <a:latin typeface="Hannotate SC Regular"/>
              <a:ea typeface="手札体-简"/>
              <a:cs typeface="Hannotate SC Regular"/>
            </a:endParaRPr>
          </a:p>
          <a:p>
            <a:pPr>
              <a:lnSpc>
                <a:spcPct val="150000"/>
              </a:lnSpc>
            </a:pPr>
            <a:endParaRPr kumimoji="1" lang="zh-CN" altLang="en-US" sz="2800" dirty="0">
              <a:latin typeface="Hannotate SC Regular"/>
              <a:cs typeface="Hannotate SC Regular"/>
            </a:endParaRPr>
          </a:p>
        </p:txBody>
      </p:sp>
      <p:sp>
        <p:nvSpPr>
          <p:cNvPr id="2" name="文本框 1">
            <a:hlinkClick r:id="rId5" action="ppaction://hlinksldjump"/>
          </p:cNvPr>
          <p:cNvSpPr txBox="1"/>
          <p:nvPr/>
        </p:nvSpPr>
        <p:spPr>
          <a:xfrm>
            <a:off x="7295444" y="3739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 </a:t>
            </a:r>
            <a:endParaRPr kumimoji="1" lang="zh-CN" altLang="en-US" dirty="0"/>
          </a:p>
        </p:txBody>
      </p:sp>
      <p:sp>
        <p:nvSpPr>
          <p:cNvPr id="3" name="文本框 2">
            <a:hlinkClick r:id="rId5" action="ppaction://hlinksldjump"/>
          </p:cNvPr>
          <p:cNvSpPr txBox="1"/>
          <p:nvPr/>
        </p:nvSpPr>
        <p:spPr>
          <a:xfrm>
            <a:off x="7464778" y="3400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 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242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51920" y="620688"/>
            <a:ext cx="12342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3200">
                <a:solidFill>
                  <a:schemeClr val="bg2"/>
                </a:solidFill>
              </a:defRPr>
            </a:lvl1pPr>
          </a:lstStyle>
          <a:p>
            <a:r>
              <a:rPr lang="en-US" altLang="zh-CN" dirty="0"/>
              <a:t>range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11560" y="1556792"/>
            <a:ext cx="33522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zh-CN" sz="2800" dirty="0" smtClean="0">
                <a:ea typeface="翩翩体-简"/>
              </a:rPr>
              <a:t> n</a:t>
            </a:r>
            <a:r>
              <a:rPr lang="en-US" altLang="zh-CN" sz="2800" dirty="0">
                <a:ea typeface="翩翩体-简"/>
              </a:rPr>
              <a:t>. </a:t>
            </a:r>
            <a:r>
              <a:rPr lang="en-US" altLang="zh-CN" sz="2800" dirty="0" smtClean="0">
                <a:ea typeface="翩翩体-简"/>
              </a:rPr>
              <a:t> </a:t>
            </a:r>
            <a:r>
              <a:rPr lang="zh-CN" altLang="zh-CN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翩翩体-简"/>
              </a:rPr>
              <a:t>种类</a:t>
            </a:r>
            <a:r>
              <a:rPr lang="zh-CN" altLang="zh-CN" sz="2800" b="1" dirty="0">
                <a:solidFill>
                  <a:schemeClr val="tx1">
                    <a:lumMod val="50000"/>
                    <a:lumOff val="50000"/>
                  </a:schemeClr>
                </a:solidFill>
                <a:ea typeface="翩翩体-简"/>
              </a:rPr>
              <a:t>；范围</a:t>
            </a:r>
            <a:r>
              <a:rPr lang="en-US" altLang="zh-CN" sz="2800" b="1" dirty="0">
                <a:solidFill>
                  <a:schemeClr val="tx1">
                    <a:lumMod val="50000"/>
                    <a:lumOff val="50000"/>
                  </a:schemeClr>
                </a:solidFill>
                <a:ea typeface="翩翩体-简"/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zh-CN" sz="2800" dirty="0" smtClean="0">
                <a:ea typeface="翩翩体-简"/>
              </a:rPr>
              <a:t> </a:t>
            </a:r>
            <a:r>
              <a:rPr lang="en-US" altLang="zh-CN" sz="2800" dirty="0" err="1" smtClean="0">
                <a:ea typeface="翩翩体-简"/>
              </a:rPr>
              <a:t>vt</a:t>
            </a:r>
            <a:r>
              <a:rPr lang="en-US" altLang="zh-CN" sz="2800" dirty="0" err="1">
                <a:ea typeface="翩翩体-简"/>
              </a:rPr>
              <a:t>.</a:t>
            </a:r>
            <a:r>
              <a:rPr lang="en-US" altLang="zh-CN" sz="2800" dirty="0">
                <a:ea typeface="翩翩体-简"/>
              </a:rPr>
              <a:t> </a:t>
            </a:r>
            <a:r>
              <a:rPr lang="en-US" altLang="zh-CN" sz="2800" dirty="0" smtClean="0">
                <a:ea typeface="翩翩体-简"/>
              </a:rPr>
              <a:t> </a:t>
            </a:r>
            <a:r>
              <a:rPr lang="zh-CN" altLang="zh-CN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翩翩体-简"/>
              </a:rPr>
              <a:t>排列</a:t>
            </a:r>
            <a:r>
              <a:rPr lang="zh-CN" altLang="zh-CN" sz="2800" b="1" dirty="0">
                <a:solidFill>
                  <a:schemeClr val="tx1">
                    <a:lumMod val="50000"/>
                    <a:lumOff val="50000"/>
                  </a:schemeClr>
                </a:solidFill>
                <a:ea typeface="翩翩体-简"/>
              </a:rPr>
              <a:t>；归类于 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ea typeface="翩翩体-简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1560" y="2564904"/>
            <a:ext cx="4464496" cy="4178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dirty="0">
                <a:solidFill>
                  <a:schemeClr val="accent2"/>
                </a:solidFill>
                <a:ea typeface="手札体-简"/>
              </a:rPr>
              <a:t>归纳</a:t>
            </a:r>
            <a:r>
              <a:rPr lang="zh-CN" altLang="zh-CN" sz="2800" b="1" dirty="0" smtClean="0">
                <a:solidFill>
                  <a:schemeClr val="accent2"/>
                </a:solidFill>
                <a:ea typeface="手札体-简"/>
              </a:rPr>
              <a:t>拓展</a:t>
            </a:r>
            <a:r>
              <a:rPr lang="en-US" altLang="zh-CN" dirty="0" smtClean="0">
                <a:ea typeface="手札体-简"/>
              </a:rPr>
              <a:t>  </a:t>
            </a:r>
          </a:p>
          <a:p>
            <a:r>
              <a:rPr kumimoji="1" lang="en-US" altLang="zh-CN" dirty="0" smtClean="0"/>
              <a:t>   within </a:t>
            </a:r>
            <a:r>
              <a:rPr kumimoji="1" lang="en-US" altLang="zh-CN" dirty="0"/>
              <a:t>/ in range</a:t>
            </a:r>
          </a:p>
          <a:p>
            <a:r>
              <a:rPr kumimoji="1" lang="en-US" altLang="zh-CN" dirty="0" smtClean="0"/>
              <a:t>      </a:t>
            </a:r>
            <a:r>
              <a:rPr lang="zh-CN" altLang="en-US" dirty="0" smtClean="0">
                <a:solidFill>
                  <a:schemeClr val="bg2"/>
                </a:solidFill>
                <a:ea typeface="手札体-简"/>
              </a:rPr>
              <a:t>在</a:t>
            </a:r>
            <a:r>
              <a:rPr lang="is-IS" altLang="zh-CN" dirty="0">
                <a:solidFill>
                  <a:schemeClr val="bg2"/>
                </a:solidFill>
                <a:ea typeface="手札体-简"/>
              </a:rPr>
              <a:t>…...</a:t>
            </a:r>
            <a:r>
              <a:rPr lang="zh-CN" altLang="en-US" dirty="0">
                <a:solidFill>
                  <a:schemeClr val="bg2"/>
                </a:solidFill>
                <a:ea typeface="手札体-简"/>
              </a:rPr>
              <a:t>范围之内</a:t>
            </a:r>
            <a:endParaRPr lang="en-US" altLang="zh-CN" dirty="0">
              <a:solidFill>
                <a:schemeClr val="bg2"/>
              </a:solidFill>
              <a:ea typeface="手札体-简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ea typeface="手札体-简"/>
              </a:rPr>
              <a:t>   beyond</a:t>
            </a:r>
            <a:r>
              <a:rPr lang="zh-CN" altLang="en-US" dirty="0" smtClean="0">
                <a:ea typeface="手札体-简"/>
              </a:rPr>
              <a:t>／</a:t>
            </a:r>
            <a:r>
              <a:rPr lang="en-US" altLang="zh-CN" dirty="0" smtClean="0">
                <a:ea typeface="手札体-简"/>
              </a:rPr>
              <a:t>out of the </a:t>
            </a:r>
            <a:r>
              <a:rPr lang="en-US" altLang="zh-CN" dirty="0">
                <a:ea typeface="手札体-简"/>
              </a:rPr>
              <a:t>range of…  </a:t>
            </a:r>
            <a:endParaRPr lang="en-US" altLang="zh-CN" dirty="0" smtClean="0">
              <a:ea typeface="手札体-简"/>
            </a:endParaRPr>
          </a:p>
          <a:p>
            <a:r>
              <a:rPr lang="en-US" altLang="zh-CN" dirty="0">
                <a:solidFill>
                  <a:schemeClr val="bg1"/>
                </a:solidFill>
                <a:ea typeface="手札体-简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ea typeface="手札体-简"/>
              </a:rPr>
              <a:t>     </a:t>
            </a:r>
            <a:r>
              <a:rPr lang="zh-CN" altLang="zh-CN" dirty="0" smtClean="0">
                <a:solidFill>
                  <a:schemeClr val="bg2"/>
                </a:solidFill>
                <a:ea typeface="手札体-简"/>
              </a:rPr>
              <a:t>超越</a:t>
            </a:r>
            <a:r>
              <a:rPr lang="en-US" altLang="zh-CN" dirty="0">
                <a:solidFill>
                  <a:schemeClr val="bg2"/>
                </a:solidFill>
                <a:ea typeface="手札体-简"/>
              </a:rPr>
              <a:t>…….</a:t>
            </a:r>
            <a:r>
              <a:rPr lang="zh-CN" altLang="zh-CN" dirty="0">
                <a:solidFill>
                  <a:schemeClr val="bg2"/>
                </a:solidFill>
                <a:ea typeface="手札体-简"/>
              </a:rPr>
              <a:t>的范围</a:t>
            </a:r>
            <a:r>
              <a:rPr lang="en-US" altLang="zh-CN" dirty="0">
                <a:solidFill>
                  <a:schemeClr val="bg2"/>
                </a:solidFill>
                <a:ea typeface="手札体-简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>
                <a:ea typeface="手札体-简"/>
              </a:rPr>
              <a:t>    out </a:t>
            </a:r>
            <a:r>
              <a:rPr lang="en-US" altLang="zh-CN" dirty="0">
                <a:ea typeface="手札体-简"/>
              </a:rPr>
              <a:t>of one’s range     </a:t>
            </a:r>
            <a:endParaRPr lang="en-US" altLang="zh-CN" dirty="0" smtClean="0">
              <a:ea typeface="手札体-简"/>
            </a:endParaRPr>
          </a:p>
          <a:p>
            <a:r>
              <a:rPr lang="en-US" altLang="zh-CN" dirty="0" smtClean="0">
                <a:ea typeface="手札体-简"/>
              </a:rPr>
              <a:t>      </a:t>
            </a:r>
            <a:r>
              <a:rPr lang="zh-CN" altLang="zh-CN" dirty="0" smtClean="0">
                <a:solidFill>
                  <a:schemeClr val="bg2"/>
                </a:solidFill>
                <a:ea typeface="手札体-简"/>
              </a:rPr>
              <a:t>某人达</a:t>
            </a:r>
            <a:r>
              <a:rPr lang="zh-CN" altLang="zh-CN" dirty="0">
                <a:solidFill>
                  <a:schemeClr val="bg2"/>
                </a:solidFill>
                <a:ea typeface="手札体-简"/>
              </a:rPr>
              <a:t>不到的</a:t>
            </a:r>
            <a:endParaRPr lang="en-US" altLang="zh-CN" dirty="0">
              <a:solidFill>
                <a:schemeClr val="bg2"/>
              </a:solidFill>
              <a:ea typeface="手札体-简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ea typeface="手札体-简"/>
              </a:rPr>
              <a:t>    range </a:t>
            </a:r>
            <a:r>
              <a:rPr lang="en-US" altLang="zh-CN" dirty="0">
                <a:ea typeface="手札体-简"/>
              </a:rPr>
              <a:t>oneself       </a:t>
            </a:r>
            <a:endParaRPr lang="en-US" altLang="zh-CN" dirty="0" smtClean="0">
              <a:ea typeface="手札体-简"/>
            </a:endParaRPr>
          </a:p>
          <a:p>
            <a:r>
              <a:rPr lang="en-US" altLang="zh-CN" dirty="0">
                <a:solidFill>
                  <a:srgbClr val="EEECE1"/>
                </a:solidFill>
                <a:ea typeface="手札体-简"/>
              </a:rPr>
              <a:t> </a:t>
            </a:r>
            <a:r>
              <a:rPr lang="en-US" altLang="zh-CN" dirty="0" smtClean="0">
                <a:solidFill>
                  <a:srgbClr val="EEECE1"/>
                </a:solidFill>
                <a:ea typeface="手札体-简"/>
              </a:rPr>
              <a:t>     </a:t>
            </a:r>
            <a:r>
              <a:rPr lang="zh-CN" altLang="zh-CN" dirty="0" smtClean="0">
                <a:solidFill>
                  <a:srgbClr val="EEECE1"/>
                </a:solidFill>
                <a:ea typeface="手札体-简"/>
              </a:rPr>
              <a:t>站在</a:t>
            </a:r>
            <a:r>
              <a:rPr lang="en-US" altLang="zh-CN" dirty="0">
                <a:solidFill>
                  <a:srgbClr val="EEECE1"/>
                </a:solidFill>
                <a:ea typeface="手札体-简"/>
              </a:rPr>
              <a:t>……</a:t>
            </a:r>
            <a:r>
              <a:rPr lang="zh-CN" altLang="zh-CN" dirty="0">
                <a:solidFill>
                  <a:srgbClr val="EEECE1"/>
                </a:solidFill>
                <a:ea typeface="手札体-简"/>
              </a:rPr>
              <a:t>的方面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>
                <a:ea typeface="手札体-简"/>
              </a:rPr>
              <a:t>    range </a:t>
            </a:r>
            <a:r>
              <a:rPr lang="en-US" altLang="zh-CN" dirty="0">
                <a:ea typeface="手札体-简"/>
              </a:rPr>
              <a:t>from…to.. / between… and… </a:t>
            </a:r>
            <a:endParaRPr lang="en-US" altLang="zh-CN" dirty="0" smtClean="0">
              <a:ea typeface="手札体-简"/>
            </a:endParaRPr>
          </a:p>
          <a:p>
            <a:r>
              <a:rPr lang="en-US" altLang="zh-CN" dirty="0">
                <a:ea typeface="手札体-简"/>
              </a:rPr>
              <a:t> </a:t>
            </a:r>
            <a:r>
              <a:rPr lang="en-US" altLang="zh-CN" dirty="0" smtClean="0">
                <a:ea typeface="手札体-简"/>
              </a:rPr>
              <a:t>     </a:t>
            </a:r>
            <a:r>
              <a:rPr lang="zh-CN" altLang="zh-CN" dirty="0" smtClean="0">
                <a:solidFill>
                  <a:srgbClr val="EEECE1"/>
                </a:solidFill>
                <a:ea typeface="手札体-简"/>
              </a:rPr>
              <a:t>从</a:t>
            </a:r>
            <a:r>
              <a:rPr lang="en-US" altLang="zh-CN" dirty="0">
                <a:solidFill>
                  <a:srgbClr val="EEECE1"/>
                </a:solidFill>
                <a:ea typeface="手札体-简"/>
              </a:rPr>
              <a:t>……</a:t>
            </a:r>
            <a:r>
              <a:rPr lang="zh-CN" altLang="zh-CN" dirty="0">
                <a:solidFill>
                  <a:srgbClr val="EEECE1"/>
                </a:solidFill>
                <a:ea typeface="手札体-简"/>
              </a:rPr>
              <a:t>到</a:t>
            </a:r>
            <a:r>
              <a:rPr lang="en-US" altLang="zh-CN" dirty="0">
                <a:solidFill>
                  <a:srgbClr val="EEECE1"/>
                </a:solidFill>
                <a:ea typeface="手札体-简"/>
              </a:rPr>
              <a:t>….. </a:t>
            </a:r>
            <a:r>
              <a:rPr lang="zh-CN" altLang="zh-CN" dirty="0" smtClean="0">
                <a:solidFill>
                  <a:srgbClr val="EEECE1"/>
                </a:solidFill>
                <a:ea typeface="手札体-简"/>
              </a:rPr>
              <a:t>不等</a:t>
            </a:r>
            <a:endParaRPr lang="zh-CN" altLang="zh-CN" dirty="0">
              <a:solidFill>
                <a:srgbClr val="EEECE1"/>
              </a:solidFill>
              <a:ea typeface="手札体-简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76056" y="1844824"/>
            <a:ext cx="406794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/>
            </a:lvl1pPr>
          </a:lstStyle>
          <a:p>
            <a:r>
              <a:rPr lang="en-US" altLang="zh-CN" dirty="0" err="1" smtClean="0"/>
              <a:t>Eg</a:t>
            </a:r>
            <a:r>
              <a:rPr lang="en-US" altLang="zh-CN" dirty="0" smtClean="0"/>
              <a:t>.</a:t>
            </a:r>
            <a:r>
              <a:rPr lang="en-US" altLang="zh-CN" dirty="0">
                <a:solidFill>
                  <a:srgbClr val="604A7B"/>
                </a:solidFill>
              </a:rPr>
              <a:t> This is outside the range of our study.</a:t>
            </a:r>
          </a:p>
          <a:p>
            <a:r>
              <a:rPr lang="zh-CN" altLang="en-US" dirty="0">
                <a:solidFill>
                  <a:srgbClr val="604A7B"/>
                </a:solidFill>
              </a:rPr>
              <a:t>这不是属于我们研究的范围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12054" y="3284984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/>
            </a:lvl1pPr>
          </a:lstStyle>
          <a:p>
            <a:r>
              <a:rPr lang="en-US" altLang="zh-CN" dirty="0" smtClean="0"/>
              <a:t>   This restaurant has become popular for its wide ___ of foods that suit all tastes and pockets.    (</a:t>
            </a:r>
            <a:r>
              <a:rPr lang="zh-CN" altLang="en-US" dirty="0" smtClean="0"/>
              <a:t>湖北</a:t>
            </a:r>
            <a:r>
              <a:rPr lang="en-US" altLang="zh-CN" dirty="0" smtClean="0"/>
              <a:t> 2010)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076056" y="4869160"/>
            <a:ext cx="3759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/>
            </a:lvl1pPr>
          </a:lstStyle>
          <a:p>
            <a:r>
              <a:rPr lang="en-US" altLang="zh-CN" dirty="0"/>
              <a:t>A. division          B. area</a:t>
            </a:r>
          </a:p>
          <a:p>
            <a:r>
              <a:rPr lang="en-US" altLang="zh-CN" dirty="0"/>
              <a:t>C. range             D. circle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860032" y="5733256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chemeClr val="accent6">
                    <a:lumMod val="75000"/>
                  </a:schemeClr>
                </a:solidFill>
              </a:rPr>
              <a:t>句意：这家饭馆的食品种类丰富，可以满足不同口味和收入的顾客，因此深受大家的喜爱</a:t>
            </a:r>
            <a:endParaRPr kumimoji="1"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文本框 2">
            <a:hlinkClick r:id="rId4" action="ppaction://hlinksldjump"/>
          </p:cNvPr>
          <p:cNvSpPr txBox="1"/>
          <p:nvPr/>
        </p:nvSpPr>
        <p:spPr>
          <a:xfrm>
            <a:off x="4283968" y="27089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   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7452320" y="371703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E46C0A"/>
                </a:solidFill>
              </a:rPr>
              <a:t>C</a:t>
            </a:r>
            <a:endParaRPr kumimoji="1" lang="zh-CN" altLang="en-US" dirty="0">
              <a:solidFill>
                <a:srgbClr val="E46C0A"/>
              </a:solidFill>
            </a:endParaRPr>
          </a:p>
        </p:txBody>
      </p:sp>
      <p:sp>
        <p:nvSpPr>
          <p:cNvPr id="7" name="文本框 6">
            <a:hlinkClick r:id="rId4" action="ppaction://hlinksldjump"/>
          </p:cNvPr>
          <p:cNvSpPr txBox="1"/>
          <p:nvPr/>
        </p:nvSpPr>
        <p:spPr>
          <a:xfrm>
            <a:off x="4355976" y="29969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  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  <p:bldP spid="12" grpId="0"/>
      <p:bldP spid="1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75856" y="620688"/>
            <a:ext cx="26642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3200">
                <a:solidFill>
                  <a:schemeClr val="bg2"/>
                </a:solidFill>
              </a:defRPr>
            </a:lvl1pPr>
          </a:lstStyle>
          <a:p>
            <a:r>
              <a:rPr lang="en-US" altLang="zh-CN" dirty="0" smtClean="0"/>
              <a:t>quantities of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3131841" y="1340768"/>
            <a:ext cx="5904655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Font typeface="Wingdings" charset="2"/>
              <a:buChar char="²"/>
            </a:pP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翩翩体-简"/>
              </a:rPr>
              <a:t>大量的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翩翩体-简"/>
              </a:rPr>
              <a:t>  ( 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翩翩体-简"/>
              </a:rPr>
              <a:t>其后可加可数名词，也可加不可数名词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翩翩体-简"/>
              </a:rPr>
              <a:t> )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ea typeface="翩翩体-简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03848" y="2276872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Eg</a:t>
            </a:r>
            <a:r>
              <a:rPr lang="en-US" altLang="zh-CN" dirty="0" smtClean="0"/>
              <a:t>. Before </a:t>
            </a:r>
            <a:r>
              <a:rPr lang="en-US" altLang="zh-CN" dirty="0"/>
              <a:t>they enter an entrance examination, they have to do quantities of exercise. </a:t>
            </a:r>
            <a:endParaRPr lang="zh-CN" altLang="zh-CN" dirty="0"/>
          </a:p>
          <a:p>
            <a:r>
              <a:rPr lang="en-US" altLang="zh-CN" dirty="0"/>
              <a:t> 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zh-CN" altLang="zh-CN" dirty="0">
                <a:solidFill>
                  <a:schemeClr val="accent6">
                    <a:lumMod val="75000"/>
                  </a:schemeClr>
                </a:solidFill>
              </a:rPr>
              <a:t>在参加入学考试之前，他们得做大量的练习。 </a:t>
            </a:r>
            <a:endParaRPr kumimoji="1"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43808" y="3284984"/>
            <a:ext cx="4824536" cy="127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kumimoji="1" lang="zh-CN" altLang="zh-CN" sz="2200" b="1" dirty="0">
                <a:solidFill>
                  <a:schemeClr val="accent2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归纳拓展</a:t>
            </a:r>
          </a:p>
          <a:p>
            <a:pPr>
              <a:lnSpc>
                <a:spcPts val="3100"/>
              </a:lnSpc>
            </a:pPr>
            <a:r>
              <a:rPr kumimoji="1" lang="en-US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quantities of +</a:t>
            </a:r>
            <a:r>
              <a:rPr kumimoji="1" lang="zh-CN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名词（可数</a:t>
            </a:r>
            <a:r>
              <a:rPr kumimoji="1" lang="en-US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/</a:t>
            </a:r>
            <a:r>
              <a:rPr kumimoji="1" lang="zh-CN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不可数）</a:t>
            </a:r>
            <a:r>
              <a:rPr kumimoji="1" lang="en-US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  </a:t>
            </a:r>
          </a:p>
          <a:p>
            <a:pPr>
              <a:lnSpc>
                <a:spcPts val="3100"/>
              </a:lnSpc>
            </a:pPr>
            <a:r>
              <a:rPr kumimoji="1" lang="en-US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        </a:t>
            </a:r>
            <a:r>
              <a:rPr kumimoji="1" lang="zh-CN" altLang="zh-CN" sz="2200" dirty="0">
                <a:solidFill>
                  <a:schemeClr val="accent5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许多的；</a:t>
            </a:r>
            <a:r>
              <a:rPr kumimoji="1" lang="zh-CN" altLang="zh-CN" sz="2200" dirty="0" smtClean="0">
                <a:solidFill>
                  <a:schemeClr val="accent5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大量的</a:t>
            </a:r>
            <a:endParaRPr kumimoji="1" lang="zh-CN" altLang="zh-CN" sz="2200" dirty="0">
              <a:solidFill>
                <a:schemeClr val="accent5">
                  <a:lumMod val="50000"/>
                </a:schemeClr>
              </a:solidFill>
              <a:latin typeface="Hannotate SC Regular"/>
              <a:ea typeface="手札体-简"/>
              <a:cs typeface="Hannotate SC Regular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43808" y="4581128"/>
            <a:ext cx="4762764" cy="877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00"/>
              </a:lnSpc>
            </a:pPr>
            <a:r>
              <a:rPr kumimoji="1" lang="en-US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a quantity of +</a:t>
            </a:r>
            <a:r>
              <a:rPr kumimoji="1" lang="zh-CN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名词（可数</a:t>
            </a:r>
            <a:r>
              <a:rPr kumimoji="1" lang="en-US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/</a:t>
            </a:r>
            <a:r>
              <a:rPr kumimoji="1" lang="zh-CN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不可数）</a:t>
            </a:r>
            <a:r>
              <a:rPr kumimoji="1" lang="en-US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 </a:t>
            </a:r>
          </a:p>
          <a:p>
            <a:pPr>
              <a:lnSpc>
                <a:spcPts val="3100"/>
              </a:lnSpc>
            </a:pPr>
            <a:r>
              <a:rPr kumimoji="1" lang="en-US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       </a:t>
            </a:r>
            <a:r>
              <a:rPr kumimoji="1" lang="en-US" altLang="zh-CN" sz="2200" dirty="0">
                <a:solidFill>
                  <a:srgbClr val="215968"/>
                </a:solidFill>
                <a:latin typeface="Hannotate SC Regular"/>
                <a:ea typeface="手札体-简"/>
                <a:cs typeface="Hannotate SC Regular"/>
              </a:rPr>
              <a:t>  </a:t>
            </a:r>
            <a:r>
              <a:rPr kumimoji="1" lang="zh-CN" altLang="zh-CN" sz="2200" dirty="0">
                <a:solidFill>
                  <a:srgbClr val="215968"/>
                </a:solidFill>
                <a:latin typeface="Hannotate SC Regular"/>
                <a:ea typeface="手札体-简"/>
                <a:cs typeface="Hannotate SC Regular"/>
              </a:rPr>
              <a:t>许多的；</a:t>
            </a:r>
            <a:r>
              <a:rPr kumimoji="1" lang="zh-CN" altLang="zh-CN" sz="2200" dirty="0" smtClean="0">
                <a:solidFill>
                  <a:srgbClr val="215968"/>
                </a:solidFill>
                <a:latin typeface="Hannotate SC Regular"/>
                <a:ea typeface="手札体-简"/>
                <a:cs typeface="Hannotate SC Regular"/>
              </a:rPr>
              <a:t>大量的</a:t>
            </a:r>
            <a:endParaRPr kumimoji="1" lang="zh-CN" altLang="zh-CN" sz="2200" dirty="0">
              <a:solidFill>
                <a:srgbClr val="215968"/>
              </a:solidFill>
              <a:latin typeface="Hannotate SC Regular"/>
              <a:ea typeface="手札体-简"/>
              <a:cs typeface="Hannotate SC Regular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3808" y="5445224"/>
            <a:ext cx="5091160" cy="877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00"/>
              </a:lnSpc>
            </a:pPr>
            <a:r>
              <a:rPr kumimoji="1" lang="en-US" altLang="zh-CN" sz="2200" dirty="0" smtClean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an amount </a:t>
            </a:r>
            <a:r>
              <a:rPr kumimoji="1" lang="en-US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of/ amounts of +</a:t>
            </a:r>
            <a:r>
              <a:rPr kumimoji="1" lang="zh-CN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不可数名词</a:t>
            </a:r>
            <a:r>
              <a:rPr kumimoji="1" lang="en-US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  </a:t>
            </a:r>
          </a:p>
          <a:p>
            <a:pPr>
              <a:lnSpc>
                <a:spcPts val="3100"/>
              </a:lnSpc>
            </a:pPr>
            <a:r>
              <a:rPr kumimoji="1" lang="en-US" altLang="zh-CN" sz="2200" dirty="0">
                <a:solidFill>
                  <a:schemeClr val="bg1">
                    <a:lumMod val="50000"/>
                  </a:schemeClr>
                </a:solidFill>
                <a:latin typeface="Hannotate SC Regular"/>
                <a:ea typeface="手札体-简"/>
                <a:cs typeface="Hannotate SC Regular"/>
              </a:rPr>
              <a:t>         </a:t>
            </a:r>
            <a:r>
              <a:rPr kumimoji="1" lang="zh-CN" altLang="zh-CN" sz="2200" dirty="0">
                <a:solidFill>
                  <a:srgbClr val="215968"/>
                </a:solidFill>
                <a:latin typeface="Hannotate SC Regular"/>
                <a:ea typeface="手札体-简"/>
                <a:cs typeface="Hannotate SC Regular"/>
              </a:rPr>
              <a:t>许多的；</a:t>
            </a:r>
            <a:r>
              <a:rPr kumimoji="1" lang="zh-CN" altLang="zh-CN" sz="2200" dirty="0" smtClean="0">
                <a:solidFill>
                  <a:srgbClr val="215968"/>
                </a:solidFill>
                <a:latin typeface="Hannotate SC Regular"/>
                <a:ea typeface="手札体-简"/>
                <a:cs typeface="Hannotate SC Regular"/>
              </a:rPr>
              <a:t>大量的</a:t>
            </a:r>
            <a:endParaRPr kumimoji="1" lang="zh-CN" altLang="en-US" sz="2200" dirty="0">
              <a:solidFill>
                <a:srgbClr val="215968"/>
              </a:solidFill>
              <a:latin typeface="Hannotate SC Regular"/>
              <a:ea typeface="手札体-简"/>
              <a:cs typeface="Hannotate SC Regular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9592" y="1628800"/>
            <a:ext cx="6413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“</a:t>
            </a:r>
            <a:r>
              <a:rPr kumimoji="1" lang="en-US" altLang="zh-CN" dirty="0" smtClean="0"/>
              <a:t>quantities of / a quantity of +</a:t>
            </a:r>
            <a:r>
              <a:rPr kumimoji="1" lang="zh-CN" altLang="en-US" dirty="0" smtClean="0"/>
              <a:t>名词”作主语，谓语动词的数取决于</a:t>
            </a:r>
            <a:r>
              <a:rPr kumimoji="1" lang="en-US" altLang="zh-CN" dirty="0" smtClean="0"/>
              <a:t>quantity</a:t>
            </a:r>
            <a:r>
              <a:rPr kumimoji="1" lang="zh-CN" altLang="en-US" dirty="0" smtClean="0"/>
              <a:t>的数，而与修饰名词无关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185333" y="2427111"/>
            <a:ext cx="5184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Eg</a:t>
            </a:r>
            <a:r>
              <a:rPr kumimoji="1" lang="en-US" altLang="zh-CN" dirty="0" smtClean="0"/>
              <a:t>. There </a:t>
            </a:r>
            <a:r>
              <a:rPr kumimoji="1" lang="en-US" altLang="zh-CN" dirty="0" smtClean="0">
                <a:solidFill>
                  <a:srgbClr val="DBEEF4"/>
                </a:solidFill>
              </a:rPr>
              <a:t>is</a:t>
            </a:r>
            <a:r>
              <a:rPr kumimoji="1" lang="en-US" altLang="zh-CN" dirty="0" smtClean="0"/>
              <a:t> a large quantity of snow in this area.</a:t>
            </a:r>
          </a:p>
          <a:p>
            <a:r>
              <a:rPr kumimoji="1" lang="en-US" altLang="zh-CN" dirty="0"/>
              <a:t> </a:t>
            </a:r>
            <a:r>
              <a:rPr kumimoji="1" lang="en-US" altLang="zh-CN" dirty="0" smtClean="0"/>
              <a:t>      There </a:t>
            </a:r>
            <a:r>
              <a:rPr kumimoji="1" lang="en-US" altLang="zh-CN" dirty="0" smtClean="0">
                <a:solidFill>
                  <a:srgbClr val="DBEEF4"/>
                </a:solidFill>
              </a:rPr>
              <a:t>are</a:t>
            </a:r>
            <a:r>
              <a:rPr kumimoji="1" lang="en-US" altLang="zh-CN" dirty="0" smtClean="0"/>
              <a:t> quantities of snow in this area. 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899592" y="328498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/>
            </a:lvl1pPr>
          </a:lstStyle>
          <a:p>
            <a:r>
              <a:rPr lang="zh-CN" altLang="en-US" dirty="0"/>
              <a:t>“</a:t>
            </a:r>
            <a:r>
              <a:rPr lang="en-US" altLang="zh-CN" dirty="0"/>
              <a:t>a great amount of </a:t>
            </a:r>
            <a:r>
              <a:rPr lang="en-US" altLang="zh-CN" dirty="0" smtClean="0"/>
              <a:t>/ </a:t>
            </a:r>
            <a:r>
              <a:rPr lang="en-US" altLang="zh-CN" dirty="0" smtClean="0"/>
              <a:t>great</a:t>
            </a:r>
            <a:r>
              <a:rPr lang="en-US" altLang="zh-CN" dirty="0" smtClean="0"/>
              <a:t> </a:t>
            </a:r>
            <a:r>
              <a:rPr lang="en-US" altLang="zh-CN" dirty="0"/>
              <a:t>amounts of + </a:t>
            </a:r>
            <a:r>
              <a:rPr lang="zh-CN" altLang="en-US" dirty="0"/>
              <a:t>不可数名词”作主语时，</a:t>
            </a:r>
            <a:r>
              <a:rPr lang="zh-CN" altLang="en-US" dirty="0" smtClean="0"/>
              <a:t>谓语动词的数取决于</a:t>
            </a:r>
            <a:r>
              <a:rPr lang="en-US" altLang="zh-CN" dirty="0" smtClean="0"/>
              <a:t>amount</a:t>
            </a:r>
            <a:r>
              <a:rPr lang="zh-CN" altLang="en-US" dirty="0" smtClean="0"/>
              <a:t>的数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275856" y="620688"/>
            <a:ext cx="26642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3200">
                <a:solidFill>
                  <a:schemeClr val="bg2"/>
                </a:solidFill>
              </a:defRPr>
            </a:lvl1pPr>
          </a:lstStyle>
          <a:p>
            <a:r>
              <a:rPr lang="en-US" altLang="zh-CN" dirty="0" smtClean="0"/>
              <a:t>quantities of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123728" y="4149080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Eg</a:t>
            </a:r>
            <a:r>
              <a:rPr kumimoji="1" lang="en-US" altLang="zh-CN" dirty="0" smtClean="0"/>
              <a:t>. </a:t>
            </a:r>
            <a:r>
              <a:rPr kumimoji="1" lang="en-US" altLang="zh-CN" dirty="0" smtClean="0"/>
              <a:t>A </a:t>
            </a:r>
            <a:r>
              <a:rPr kumimoji="1" lang="en-US" altLang="zh-CN" dirty="0"/>
              <a:t>great amount of data </a:t>
            </a:r>
            <a:r>
              <a:rPr kumimoji="1" lang="en-US" altLang="zh-CN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exists</a:t>
            </a:r>
            <a:r>
              <a:rPr kumimoji="1" lang="en-US" altLang="zh-CN" dirty="0"/>
              <a:t> in other </a:t>
            </a:r>
            <a:r>
              <a:rPr kumimoji="1" lang="en-US" altLang="zh-CN" dirty="0" smtClean="0"/>
              <a:t>format.</a:t>
            </a:r>
          </a:p>
          <a:p>
            <a:r>
              <a:rPr kumimoji="1" lang="en-US" altLang="zh-CN" dirty="0"/>
              <a:t> </a:t>
            </a:r>
            <a:r>
              <a:rPr kumimoji="1" lang="en-US" altLang="zh-CN" dirty="0" smtClean="0"/>
              <a:t>     Under </a:t>
            </a:r>
            <a:r>
              <a:rPr kumimoji="1" lang="en-US" altLang="zh-CN" dirty="0"/>
              <a:t>flood conditions, great amounts of topsoil </a:t>
            </a:r>
            <a:r>
              <a:rPr kumimoji="1" lang="en-US" altLang="zh-CN" dirty="0">
                <a:solidFill>
                  <a:srgbClr val="DBEEF4"/>
                </a:solidFill>
              </a:rPr>
              <a:t>are</a:t>
            </a:r>
            <a:r>
              <a:rPr kumimoji="1" lang="en-US" altLang="zh-CN" dirty="0"/>
              <a:t> washed to receiving streams.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6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275856" y="620688"/>
            <a:ext cx="26642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3200">
                <a:solidFill>
                  <a:schemeClr val="bg2"/>
                </a:solidFill>
              </a:defRPr>
            </a:lvl1pPr>
          </a:lstStyle>
          <a:p>
            <a:r>
              <a:rPr lang="en-US" altLang="zh-CN" dirty="0" smtClean="0"/>
              <a:t>quantities of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03111" y="1622778"/>
            <a:ext cx="5981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  <a:ea typeface="手札体-简"/>
              </a:rPr>
              <a:t>归纳拓展：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a typeface="手札体-简"/>
              </a:rPr>
              <a:t>表示许多，大量的词语或词组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171222" y="2356556"/>
            <a:ext cx="3629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1. many a / an + </a:t>
            </a:r>
            <a:r>
              <a:rPr kumimoji="1" lang="zh-CN" altLang="en-US" sz="2000" dirty="0" smtClean="0"/>
              <a:t>可数</a:t>
            </a:r>
            <a:r>
              <a:rPr kumimoji="1" lang="en-US" altLang="zh-CN" sz="2000" dirty="0" smtClean="0"/>
              <a:t> n. + </a:t>
            </a:r>
            <a:r>
              <a:rPr kumimoji="1" lang="zh-CN" altLang="en-US" sz="2000" dirty="0" smtClean="0"/>
              <a:t>单</a:t>
            </a:r>
            <a:r>
              <a:rPr kumimoji="1" lang="en-US" altLang="zh-CN" sz="2000" dirty="0" smtClean="0"/>
              <a:t>v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1403648" y="2852936"/>
            <a:ext cx="536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eg</a:t>
            </a:r>
            <a:r>
              <a:rPr kumimoji="1" lang="en-US" altLang="zh-CN" dirty="0"/>
              <a:t>. Many a student fails to pass in the </a:t>
            </a:r>
            <a:r>
              <a:rPr kumimoji="1" lang="en-US" altLang="zh-CN" dirty="0" smtClean="0"/>
              <a:t>examination</a:t>
            </a:r>
          </a:p>
          <a:p>
            <a:r>
              <a:rPr kumimoji="1" lang="en-US" altLang="zh-CN" dirty="0"/>
              <a:t> </a:t>
            </a:r>
            <a:r>
              <a:rPr kumimoji="1" lang="en-US" altLang="zh-CN" dirty="0"/>
              <a:t>     Many a student likes popular songs.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187624" y="3789040"/>
            <a:ext cx="7736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2. many, a good many, quite a few, a great number of, </a:t>
            </a:r>
            <a:r>
              <a:rPr kumimoji="1" lang="en-US" altLang="zh-CN" sz="2000" dirty="0" smtClean="0"/>
              <a:t>scores </a:t>
            </a:r>
            <a:r>
              <a:rPr kumimoji="1" lang="en-US" altLang="zh-CN" sz="2000" dirty="0" smtClean="0"/>
              <a:t>of, 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dozens of </a:t>
            </a:r>
            <a:r>
              <a:rPr kumimoji="1" lang="en-US" altLang="zh-CN" sz="2000" dirty="0" smtClean="0"/>
              <a:t>+ </a:t>
            </a:r>
            <a:r>
              <a:rPr kumimoji="1" lang="zh-CN" altLang="en-US" sz="2000" dirty="0" smtClean="0"/>
              <a:t>可数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smtClean="0"/>
              <a:t>n. + </a:t>
            </a:r>
            <a:r>
              <a:rPr kumimoji="1" lang="zh-CN" altLang="en-US" sz="2000" dirty="0" smtClean="0"/>
              <a:t>复</a:t>
            </a:r>
            <a:r>
              <a:rPr kumimoji="1" lang="en-US" altLang="zh-CN" sz="2000" dirty="0" smtClean="0"/>
              <a:t>v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2267744" y="4725144"/>
            <a:ext cx="68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3. much, a great deal, a great amount of + </a:t>
            </a:r>
            <a:r>
              <a:rPr kumimoji="1" lang="zh-CN" altLang="en-US" sz="2000" dirty="0" smtClean="0"/>
              <a:t>不可数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n. +</a:t>
            </a:r>
            <a:r>
              <a:rPr kumimoji="1" lang="zh-CN" altLang="en-US" sz="2000" dirty="0" smtClean="0"/>
              <a:t>单</a:t>
            </a:r>
            <a:r>
              <a:rPr kumimoji="1" lang="en-US" altLang="zh-CN" sz="2000" dirty="0" smtClean="0"/>
              <a:t>v.</a:t>
            </a:r>
            <a:endParaRPr kumimoji="1"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2195736" y="5445224"/>
            <a:ext cx="685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4.lots of, a lot of, plenty of, a great quantity of, quantities of </a:t>
            </a:r>
          </a:p>
          <a:p>
            <a:r>
              <a:rPr kumimoji="1" lang="en-US" altLang="zh-CN" sz="2000" dirty="0" smtClean="0"/>
              <a:t>                              +</a:t>
            </a:r>
            <a:r>
              <a:rPr kumimoji="1" lang="zh-CN" altLang="en-US" sz="2000" dirty="0" smtClean="0"/>
              <a:t>可数</a:t>
            </a:r>
            <a:r>
              <a:rPr kumimoji="1" lang="en-US" altLang="zh-CN" sz="2000" dirty="0" smtClean="0"/>
              <a:t>n./ </a:t>
            </a:r>
            <a:r>
              <a:rPr kumimoji="1" lang="zh-CN" altLang="en-US" sz="2000" dirty="0" smtClean="0"/>
              <a:t>不可数</a:t>
            </a:r>
            <a:r>
              <a:rPr kumimoji="1" lang="en-US" altLang="zh-CN" sz="2000" dirty="0" smtClean="0"/>
              <a:t>n.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3884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6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allAtOnce"/>
      <p:bldP spid="8" grpId="0"/>
      <p:bldP spid="9" grpId="0"/>
      <p:bldP spid="10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590</Words>
  <Application>Microsoft Macintosh PowerPoint</Application>
  <PresentationFormat>全屏显示(4:3)</PresentationFormat>
  <Paragraphs>98</Paragraphs>
  <Slides>10</Slides>
  <Notes>10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bj</dc:creator>
  <cp:lastModifiedBy>Chloe 郭</cp:lastModifiedBy>
  <cp:revision>24</cp:revision>
  <dcterms:created xsi:type="dcterms:W3CDTF">2013-10-30T09:04:50Z</dcterms:created>
  <dcterms:modified xsi:type="dcterms:W3CDTF">2016-02-23T13:34:12Z</dcterms:modified>
</cp:coreProperties>
</file>