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3" r:id="rId5"/>
    <p:sldMasterId id="2147483709" r:id="rId6"/>
    <p:sldMasterId id="2147483741" r:id="rId7"/>
    <p:sldMasterId id="2147483754" r:id="rId8"/>
    <p:sldMasterId id="2147483762" r:id="rId9"/>
    <p:sldMasterId id="2147483791" r:id="rId10"/>
    <p:sldMasterId id="2147483793" r:id="rId11"/>
    <p:sldMasterId id="2147483823" r:id="rId12"/>
  </p:sldMasterIdLst>
  <p:notesMasterIdLst>
    <p:notesMasterId r:id="rId54"/>
  </p:notesMasterIdLst>
  <p:sldIdLst>
    <p:sldId id="256" r:id="rId13"/>
    <p:sldId id="605" r:id="rId14"/>
    <p:sldId id="352" r:id="rId15"/>
    <p:sldId id="257" r:id="rId16"/>
    <p:sldId id="258" r:id="rId17"/>
    <p:sldId id="259" r:id="rId18"/>
    <p:sldId id="260" r:id="rId19"/>
    <p:sldId id="1781" r:id="rId20"/>
    <p:sldId id="1674" r:id="rId21"/>
    <p:sldId id="1654" r:id="rId22"/>
    <p:sldId id="1703" r:id="rId23"/>
    <p:sldId id="1842" r:id="rId24"/>
    <p:sldId id="1843" r:id="rId25"/>
    <p:sldId id="1844" r:id="rId26"/>
    <p:sldId id="1672" r:id="rId27"/>
    <p:sldId id="1673" r:id="rId28"/>
    <p:sldId id="485" r:id="rId29"/>
    <p:sldId id="1577" r:id="rId30"/>
    <p:sldId id="1708" r:id="rId31"/>
    <p:sldId id="1709" r:id="rId32"/>
    <p:sldId id="1710" r:id="rId33"/>
    <p:sldId id="1711" r:id="rId34"/>
    <p:sldId id="1712" r:id="rId35"/>
    <p:sldId id="1822" r:id="rId36"/>
    <p:sldId id="1823" r:id="rId37"/>
    <p:sldId id="1824" r:id="rId38"/>
    <p:sldId id="1826" r:id="rId39"/>
    <p:sldId id="1828" r:id="rId40"/>
    <p:sldId id="1835" r:id="rId41"/>
    <p:sldId id="1836" r:id="rId42"/>
    <p:sldId id="1837" r:id="rId43"/>
    <p:sldId id="1838" r:id="rId44"/>
    <p:sldId id="1839" r:id="rId45"/>
    <p:sldId id="1840" r:id="rId46"/>
    <p:sldId id="1841" r:id="rId47"/>
    <p:sldId id="380" r:id="rId48"/>
    <p:sldId id="1609" r:id="rId49"/>
    <p:sldId id="1610" r:id="rId50"/>
    <p:sldId id="1611" r:id="rId51"/>
    <p:sldId id="1846" r:id="rId52"/>
    <p:sldId id="1705" r:id="rId5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0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19C5C8-3746-4DF9-9BA5-9C220E25A803}" v="120" dt="2021-02-05T02:43:57.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1881" autoAdjust="0"/>
  </p:normalViewPr>
  <p:slideViewPr>
    <p:cSldViewPr snapToGrid="0">
      <p:cViewPr varScale="1">
        <p:scale>
          <a:sx n="66" d="100"/>
          <a:sy n="66" d="100"/>
        </p:scale>
        <p:origin x="5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microsoft.com/office/2015/10/relationships/revisionInfo" Target="revisionInfo.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7C6E5-EF8D-4396-8574-C8E846484DBF}" type="datetimeFigureOut">
              <a:rPr lang="zh-CN" altLang="en-US" smtClean="0"/>
              <a:t>2022/3/29</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A88B6-3BF1-4749-BFE4-FDD8D553613A}" type="slidenum">
              <a:rPr lang="zh-CN" altLang="en-US" smtClean="0"/>
              <a:t>‹#›</a:t>
            </a:fld>
            <a:endParaRPr lang="zh-CN" altLang="en-US"/>
          </a:p>
        </p:txBody>
      </p:sp>
    </p:spTree>
    <p:extLst>
      <p:ext uri="{BB962C8B-B14F-4D97-AF65-F5344CB8AC3E}">
        <p14:creationId xmlns:p14="http://schemas.microsoft.com/office/powerpoint/2010/main" val="18331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2C524C4-9ED6-45F8-A158-76704246D1B8}" type="slidenum">
              <a:rPr kumimoji="0" lang="en-US" sz="13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a:t>
            </a:fld>
            <a:endParaRPr kumimoji="0" lang="en-US" sz="13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333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MS PGothic" panose="020B0600070205080204" pitchFamily="34" charset="-128"/>
              </a:defRPr>
            </a:lvl1pPr>
            <a:lvl2pPr marL="784225" indent="-301625" defTabSz="966788">
              <a:spcBef>
                <a:spcPct val="30000"/>
              </a:spcBef>
              <a:defRPr sz="1200">
                <a:solidFill>
                  <a:schemeClr val="tx1"/>
                </a:solidFill>
                <a:latin typeface="Arial" panose="020B0604020202020204" pitchFamily="34" charset="0"/>
                <a:ea typeface="MS PGothic" panose="020B0600070205080204" pitchFamily="34" charset="-128"/>
              </a:defRPr>
            </a:lvl2pPr>
            <a:lvl3pPr marL="1208088" indent="-241300" defTabSz="966788">
              <a:spcBef>
                <a:spcPct val="30000"/>
              </a:spcBef>
              <a:defRPr sz="1200">
                <a:solidFill>
                  <a:schemeClr val="tx1"/>
                </a:solidFill>
                <a:latin typeface="Arial" panose="020B0604020202020204" pitchFamily="34" charset="0"/>
                <a:ea typeface="MS PGothic" panose="020B0600070205080204" pitchFamily="34" charset="-128"/>
              </a:defRPr>
            </a:lvl3pPr>
            <a:lvl4pPr marL="1690688" indent="-241300" defTabSz="966788">
              <a:spcBef>
                <a:spcPct val="30000"/>
              </a:spcBef>
              <a:defRPr sz="1200">
                <a:solidFill>
                  <a:schemeClr val="tx1"/>
                </a:solidFill>
                <a:latin typeface="Arial" panose="020B0604020202020204" pitchFamily="34" charset="0"/>
                <a:ea typeface="MS PGothic" panose="020B0600070205080204" pitchFamily="34" charset="-128"/>
              </a:defRPr>
            </a:lvl4pPr>
            <a:lvl5pPr marL="2174875" indent="-241300" defTabSz="966788">
              <a:spcBef>
                <a:spcPct val="30000"/>
              </a:spcBef>
              <a:defRPr sz="1200">
                <a:solidFill>
                  <a:schemeClr val="tx1"/>
                </a:solidFill>
                <a:latin typeface="Arial" panose="020B0604020202020204" pitchFamily="34" charset="0"/>
                <a:ea typeface="MS PGothic" panose="020B0600070205080204" pitchFamily="34" charset="-128"/>
              </a:defRPr>
            </a:lvl5pPr>
            <a:lvl6pPr marL="2632075" indent="-2413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89275" indent="-2413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46475" indent="-2413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4003675" indent="-2413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6A77BAB-7C9F-49E7-8D95-89CAB411A465}" type="slidenum">
              <a:rPr lang="zh-CN" altLang="en-US" sz="1300">
                <a:solidFill>
                  <a:srgbClr val="000000"/>
                </a:solidFill>
                <a:latin typeface="Calibri" panose="020F0502020204030204" pitchFamily="34" charset="0"/>
              </a:rPr>
              <a:pPr>
                <a:spcBef>
                  <a:spcPct val="0"/>
                </a:spcBef>
              </a:pPr>
              <a:t>36</a:t>
            </a:fld>
            <a:endParaRPr lang="zh-CN" altLang="en-US" sz="1300">
              <a:solidFill>
                <a:srgbClr val="000000"/>
              </a:solidFill>
              <a:latin typeface="Calibri" panose="020F0502020204030204" pitchFamily="34" charset="0"/>
            </a:endParaRPr>
          </a:p>
        </p:txBody>
      </p:sp>
    </p:spTree>
    <p:extLst>
      <p:ext uri="{BB962C8B-B14F-4D97-AF65-F5344CB8AC3E}">
        <p14:creationId xmlns:p14="http://schemas.microsoft.com/office/powerpoint/2010/main" val="138938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530388CC-0D1C-49ED-B39F-09CD7BB07119}"/>
              </a:ext>
            </a:extLst>
          </p:cNvPr>
          <p:cNvSpPr>
            <a:spLocks noGrp="1" noRot="1" noChangeAspect="1" noChangeArrowheads="1" noTextEdit="1"/>
          </p:cNvSpPr>
          <p:nvPr>
            <p:ph type="sldImg"/>
          </p:nvPr>
        </p:nvSpPr>
        <p:spPr>
          <a:ln/>
        </p:spPr>
      </p:sp>
      <p:sp>
        <p:nvSpPr>
          <p:cNvPr id="138243" name="Notes Placeholder 2">
            <a:extLst>
              <a:ext uri="{FF2B5EF4-FFF2-40B4-BE49-F238E27FC236}">
                <a16:creationId xmlns:a16="http://schemas.microsoft.com/office/drawing/2014/main" id="{96723B25-04C5-4C29-95DA-11773B19FC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38244" name="Slide Number Placeholder 3">
            <a:extLst>
              <a:ext uri="{FF2B5EF4-FFF2-40B4-BE49-F238E27FC236}">
                <a16:creationId xmlns:a16="http://schemas.microsoft.com/office/drawing/2014/main" id="{13FC886F-32BC-4A2D-8602-7CEDBECEEF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E43D1FFE-2BC6-46C2-8161-64FF429000D1}" type="slidenum">
              <a:rPr kumimoji="0" lang="zh-CN" altLang="en-US" sz="1200" b="1"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a:t>
            </a:fld>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骨科医学</a:t>
            </a:r>
          </a:p>
        </p:txBody>
      </p:sp>
      <p:sp>
        <p:nvSpPr>
          <p:cNvPr id="4" name="Slide Number Placeholder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2C524C4-9ED6-45F8-A158-76704246D1B8}" type="slidenum">
              <a:rPr kumimoji="0" lang="en-US" sz="13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5</a:t>
            </a:fld>
            <a:endParaRPr kumimoji="0" lang="en-US" sz="13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1818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i="1" dirty="0"/>
              <a:t>Kinesiology</a:t>
            </a:r>
          </a:p>
          <a:p>
            <a:r>
              <a:rPr lang="zh-CN" altLang="en-US" dirty="0"/>
              <a:t>运动学</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i="1" dirty="0"/>
              <a:t>Pediatric Exercise Science</a:t>
            </a:r>
          </a:p>
          <a:p>
            <a:r>
              <a:rPr lang="zh-CN" altLang="en-US" dirty="0"/>
              <a:t>小儿运动科学</a:t>
            </a:r>
          </a:p>
        </p:txBody>
      </p:sp>
      <p:sp>
        <p:nvSpPr>
          <p:cNvPr id="4" name="Slide Number Placeholder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2C524C4-9ED6-45F8-A158-76704246D1B8}" type="slidenum">
              <a:rPr kumimoji="0" lang="en-US" sz="13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6</a:t>
            </a:fld>
            <a:endParaRPr kumimoji="0" lang="en-US" sz="13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65217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i="1" dirty="0"/>
              <a:t>Sports Biomechanics</a:t>
            </a:r>
          </a:p>
          <a:p>
            <a:r>
              <a:rPr lang="zh-CN" altLang="en-US" dirty="0"/>
              <a:t>运动生物力学</a:t>
            </a:r>
          </a:p>
        </p:txBody>
      </p:sp>
      <p:sp>
        <p:nvSpPr>
          <p:cNvPr id="4" name="Slide Number Placeholder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2C524C4-9ED6-45F8-A158-76704246D1B8}" type="slidenum">
              <a:rPr kumimoji="0" lang="en-US" sz="13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7</a:t>
            </a:fld>
            <a:endParaRPr kumimoji="0" lang="en-US" sz="13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8887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自行车、户外射箭、高尔夫、马与骑手、田径教练、铁人三项、帆船运动、瑜伽疗法、摔跤、游泳、越野滑雪、潜水、越野摩托车、</a:t>
            </a:r>
          </a:p>
          <a:p>
            <a:r>
              <a:rPr lang="zh-CN" altLang="en-US" dirty="0"/>
              <a:t>教练与运动科学评论</a:t>
            </a:r>
          </a:p>
          <a:p>
            <a:r>
              <a:rPr lang="zh-CN" altLang="en-US" dirty="0"/>
              <a:t>运动与运动医学标准和医疗事故报告员</a:t>
            </a:r>
          </a:p>
          <a:p>
            <a:r>
              <a:rPr lang="zh-CN" altLang="en-US" dirty="0"/>
              <a:t>国际草皮公告</a:t>
            </a:r>
          </a:p>
          <a:p>
            <a:r>
              <a:rPr lang="zh-CN" altLang="en-US" dirty="0"/>
              <a:t>宾夕法尼亚州健康，体育，娱乐与舞蹈杂志</a:t>
            </a:r>
          </a:p>
          <a:p>
            <a:r>
              <a:rPr lang="zh-CN" altLang="en-US" dirty="0"/>
              <a:t>体育与运动科学家</a:t>
            </a:r>
          </a:p>
          <a:p>
            <a:r>
              <a:rPr lang="zh-CN" altLang="en-US" dirty="0"/>
              <a:t>体育与新闻杂志</a:t>
            </a:r>
          </a:p>
          <a:p>
            <a:r>
              <a:rPr lang="zh-CN" altLang="en-US" dirty="0"/>
              <a:t>澳大利亚力量与调节杂志</a:t>
            </a:r>
          </a:p>
          <a:p>
            <a:r>
              <a:rPr lang="zh-CN" altLang="en-US" dirty="0"/>
              <a:t>现代运动员和教练</a:t>
            </a:r>
            <a:endParaRPr lang="en-US" altLang="zh-CN" dirty="0"/>
          </a:p>
          <a:p>
            <a:endParaRPr lang="en-US" altLang="zh-CN" dirty="0"/>
          </a:p>
          <a:p>
            <a:r>
              <a:rPr lang="zh-CN" altLang="en-US" dirty="0"/>
              <a:t>美国职业网球协会</a:t>
            </a:r>
          </a:p>
          <a:p>
            <a:r>
              <a:rPr lang="zh-CN" altLang="en-US" dirty="0"/>
              <a:t>澳大利亚弓箭手协会</a:t>
            </a:r>
          </a:p>
          <a:p>
            <a:r>
              <a:rPr lang="zh-CN" altLang="en-US" dirty="0"/>
              <a:t>美国游泳教练协会</a:t>
            </a:r>
          </a:p>
          <a:p>
            <a:r>
              <a:rPr lang="zh-CN" altLang="en-US" dirty="0"/>
              <a:t>国际人力车协会</a:t>
            </a:r>
          </a:p>
          <a:p>
            <a:r>
              <a:rPr lang="zh-CN" altLang="en-US" dirty="0"/>
              <a:t>澳大利亚力量与调理协会</a:t>
            </a:r>
          </a:p>
          <a:p>
            <a:r>
              <a:rPr lang="zh-CN" altLang="en-US" dirty="0"/>
              <a:t>澳大利亚田径教练协会</a:t>
            </a:r>
          </a:p>
          <a:p>
            <a:r>
              <a:rPr lang="zh-CN" altLang="en-US" dirty="0"/>
              <a:t>全国大学体育协会（</a:t>
            </a:r>
            <a:r>
              <a:rPr lang="en-US" altLang="zh-CN" dirty="0"/>
              <a:t>NCAA</a:t>
            </a:r>
            <a:r>
              <a:rPr lang="zh-CN" altLang="en-US" dirty="0"/>
              <a:t>）</a:t>
            </a:r>
          </a:p>
          <a:p>
            <a:r>
              <a:rPr lang="zh-CN" altLang="en-US" dirty="0"/>
              <a:t>全国大专体育协会</a:t>
            </a:r>
          </a:p>
          <a:p>
            <a:r>
              <a:rPr lang="zh-CN" altLang="en-US" dirty="0"/>
              <a:t>安大略业余摔跤协会</a:t>
            </a:r>
          </a:p>
          <a:p>
            <a:r>
              <a:rPr lang="zh-CN" altLang="en-US" dirty="0"/>
              <a:t>美国物理疗法协会</a:t>
            </a:r>
          </a:p>
          <a:p>
            <a:r>
              <a:rPr lang="zh-CN" altLang="en-US" dirty="0"/>
              <a:t>英国体育与运动科学协会</a:t>
            </a:r>
          </a:p>
          <a:p>
            <a:r>
              <a:rPr lang="zh-CN" altLang="en-US" dirty="0"/>
              <a:t>澳大利亚游泳教练及教师协会</a:t>
            </a:r>
          </a:p>
          <a:p>
            <a:r>
              <a:rPr lang="zh-CN" altLang="en-US" dirty="0"/>
              <a:t>美国滑翔滑翔伞协会有限公司</a:t>
            </a:r>
          </a:p>
          <a:p>
            <a:r>
              <a:rPr lang="zh-CN" altLang="en-US" dirty="0"/>
              <a:t>国际瑜伽治疗师协会</a:t>
            </a:r>
          </a:p>
        </p:txBody>
      </p:sp>
      <p:sp>
        <p:nvSpPr>
          <p:cNvPr id="4" name="Slide Number Placeholder 3"/>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2C524C4-9ED6-45F8-A158-76704246D1B8}" type="slidenum">
              <a:rPr kumimoji="0" lang="en-US" sz="13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8</a:t>
            </a:fld>
            <a:endParaRPr kumimoji="0" lang="en-US" sz="13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41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0C9A459A-9C17-49C6-9B57-0DDD3643FE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E54B6804-F083-4158-AF8A-42BFCC30D8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60772" name="Slide Number Placeholder 3">
            <a:extLst>
              <a:ext uri="{FF2B5EF4-FFF2-40B4-BE49-F238E27FC236}">
                <a16:creationId xmlns:a16="http://schemas.microsoft.com/office/drawing/2014/main" id="{55A2F09B-40A1-4DFE-B92E-C1A2944E21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544948-88EA-4453-AEE5-C0EC395986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012699C3-7BA6-497B-BDE1-6A211D90CF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28B8DBDE-ACB0-4280-AD3D-E04ACB5A3B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需求，稀缺</a:t>
            </a:r>
          </a:p>
        </p:txBody>
      </p:sp>
      <p:sp>
        <p:nvSpPr>
          <p:cNvPr id="162820" name="Slide Number Placeholder 3">
            <a:extLst>
              <a:ext uri="{FF2B5EF4-FFF2-40B4-BE49-F238E27FC236}">
                <a16:creationId xmlns:a16="http://schemas.microsoft.com/office/drawing/2014/main" id="{FAB67BB3-44B8-4315-9841-FEC2544106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2F367C-DB0B-4BF8-9886-0D95544B02E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0D550F81-71D3-4600-9B62-E115F1A473B8}"/>
              </a:ext>
            </a:extLst>
          </p:cNvPr>
          <p:cNvSpPr>
            <a:spLocks noGrp="1" noRot="1" noChangeAspect="1" noChangeArrowheads="1" noTextEdit="1"/>
          </p:cNvSpPr>
          <p:nvPr>
            <p:ph type="sldImg"/>
          </p:nvPr>
        </p:nvSpPr>
        <p:spPr>
          <a:ln/>
        </p:spPr>
      </p:sp>
      <p:sp>
        <p:nvSpPr>
          <p:cNvPr id="187395" name="Notes Placeholder 2">
            <a:extLst>
              <a:ext uri="{FF2B5EF4-FFF2-40B4-BE49-F238E27FC236}">
                <a16:creationId xmlns:a16="http://schemas.microsoft.com/office/drawing/2014/main" id="{BFE06A24-452F-483E-8859-C7FB0EDD2A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2340" name="Slide Number Placeholder 3">
            <a:extLst>
              <a:ext uri="{FF2B5EF4-FFF2-40B4-BE49-F238E27FC236}">
                <a16:creationId xmlns:a16="http://schemas.microsoft.com/office/drawing/2014/main" id="{76881F12-703F-4FE8-AC0B-2AB91FAAF209}"/>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F4A00A-3331-4E6E-9CE1-C9C209561A27}" type="slidenum">
              <a:rPr kumimoji="0" lang="zh-CN" altLang="en-US" sz="1800" b="0" i="0" u="none" strike="noStrike" kern="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5" descr="Screen shot 2013-02-04 at 12.56.36 PM.png"/>
          <p:cNvPicPr>
            <a:picLocks noChangeAspect="1"/>
          </p:cNvPicPr>
          <p:nvPr userDrawn="1"/>
        </p:nvPicPr>
        <p:blipFill>
          <a:blip r:embed="rId2">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BSCO_PMS29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376092"/>
                </a:solidFill>
                <a:effectLst/>
                <a:uLnTx/>
                <a:uFillTx/>
                <a:latin typeface="Times New Roman" pitchFamily="18" charset="0"/>
                <a:ea typeface="+mn-ea"/>
                <a:cs typeface="+mn-cs"/>
              </a:rPr>
              <a:t>www.ebsco.com</a:t>
            </a:r>
          </a:p>
        </p:txBody>
      </p:sp>
      <p:sp>
        <p:nvSpPr>
          <p:cNvPr id="2" name="Title 1"/>
          <p:cNvSpPr>
            <a:spLocks noGrp="1"/>
          </p:cNvSpPr>
          <p:nvPr>
            <p:ph type="title"/>
          </p:nvPr>
        </p:nvSpPr>
        <p:spPr>
          <a:xfrm>
            <a:off x="0" y="914400"/>
            <a:ext cx="12192000" cy="762000"/>
          </a:xfrm>
        </p:spPr>
        <p:txBody>
          <a:bodyPr/>
          <a:lstStyle/>
          <a:p>
            <a:r>
              <a:rPr lang="en-US" dirty="0"/>
              <a:t>Click to edit Master title style</a:t>
            </a:r>
          </a:p>
        </p:txBody>
      </p:sp>
      <p:sp>
        <p:nvSpPr>
          <p:cNvPr id="3" name="Content Placeholder 2"/>
          <p:cNvSpPr>
            <a:spLocks noGrp="1"/>
          </p:cNvSpPr>
          <p:nvPr>
            <p:ph idx="1"/>
          </p:nvPr>
        </p:nvSpPr>
        <p:spPr>
          <a:xfrm>
            <a:off x="609600" y="1828801"/>
            <a:ext cx="10972800" cy="4525963"/>
          </a:xfrm>
          <a:prstGeom prst="rect">
            <a:avLst/>
          </a:prstGeom>
        </p:spPr>
        <p:txBody>
          <a:bodyPr/>
          <a:lstStyle>
            <a:lvl1pPr marL="282575" indent="-282575">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4385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663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359FE888-7FAD-447C-B800-AD544E2BFF66}"/>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sp>
        <p:nvSpPr>
          <p:cNvPr id="4" name="Hexagon 9">
            <a:extLst>
              <a:ext uri="{FF2B5EF4-FFF2-40B4-BE49-F238E27FC236}">
                <a16:creationId xmlns:a16="http://schemas.microsoft.com/office/drawing/2014/main" id="{287F9936-BCCB-4452-B837-A9AA8F0125B1}"/>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sp>
        <p:nvSpPr>
          <p:cNvPr id="5" name="Hexagon 10">
            <a:extLst>
              <a:ext uri="{FF2B5EF4-FFF2-40B4-BE49-F238E27FC236}">
                <a16:creationId xmlns:a16="http://schemas.microsoft.com/office/drawing/2014/main" id="{B0E17196-30A9-4344-A39C-968D27B67458}"/>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pic>
        <p:nvPicPr>
          <p:cNvPr id="6" name="Picture 11" descr="EBSCO logo.png">
            <a:extLst>
              <a:ext uri="{FF2B5EF4-FFF2-40B4-BE49-F238E27FC236}">
                <a16:creationId xmlns:a16="http://schemas.microsoft.com/office/drawing/2014/main" id="{BB0684F9-39F7-4B25-93DD-370B79A1B8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3D4C28A4-7984-4067-885F-8F58549460E0}"/>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8" name="Hexagon 13">
            <a:extLst>
              <a:ext uri="{FF2B5EF4-FFF2-40B4-BE49-F238E27FC236}">
                <a16:creationId xmlns:a16="http://schemas.microsoft.com/office/drawing/2014/main" id="{7D7F263E-CB66-495A-AB75-9FE59B0D5CD7}"/>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9" name="Hexagon 14">
            <a:extLst>
              <a:ext uri="{FF2B5EF4-FFF2-40B4-BE49-F238E27FC236}">
                <a16:creationId xmlns:a16="http://schemas.microsoft.com/office/drawing/2014/main" id="{62E3C2D1-3DE7-4E85-87CD-6DB050FFFC16}"/>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2" name="Title 1"/>
          <p:cNvSpPr>
            <a:spLocks noGrp="1"/>
          </p:cNvSpPr>
          <p:nvPr>
            <p:ph type="ctrTitle"/>
          </p:nvPr>
        </p:nvSpPr>
        <p:spPr>
          <a:xfrm>
            <a:off x="0" y="2667005"/>
            <a:ext cx="12192000" cy="784225"/>
          </a:xfrm>
        </p:spPr>
        <p:txBody>
          <a:bodyPr/>
          <a:lstStyle>
            <a:lvl1pPr>
              <a:defRPr sz="2700"/>
            </a:lvl1pPr>
          </a:lstStyle>
          <a:p>
            <a:r>
              <a:rPr lang="en-US" dirty="0"/>
              <a:t>Click to edit Master title style</a:t>
            </a:r>
          </a:p>
        </p:txBody>
      </p:sp>
    </p:spTree>
    <p:extLst>
      <p:ext uri="{BB962C8B-B14F-4D97-AF65-F5344CB8AC3E}">
        <p14:creationId xmlns:p14="http://schemas.microsoft.com/office/powerpoint/2010/main" val="288606411"/>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BB4093-9422-4674-876B-807EBA4084BF}" type="datetimeFigureOut">
              <a:rPr lang="en-US">
                <a:solidFill>
                  <a:prstClr val="black">
                    <a:tint val="75000"/>
                  </a:prstClr>
                </a:solidFill>
              </a:rPr>
              <a:pPr>
                <a:defRPr/>
              </a:pPr>
              <a:t>3/29/2022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6ACFAB-2A9C-44E4-9CDA-6C19E434AC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6048476"/>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9777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33901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59244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156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35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65585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07125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30331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439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371296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2240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257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863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76248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393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721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91244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0369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flipH="1">
            <a:off x="-1" y="1"/>
            <a:ext cx="12192000" cy="2124222"/>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65441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8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9142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5893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26493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56768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769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63295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784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90540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19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269510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81378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a:prstGeom prst="rect">
            <a:avLst/>
          </a:prstGeo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214960125"/>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295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289794"/>
            <a:ext cx="10363200" cy="756005"/>
          </a:xfrm>
        </p:spPr>
        <p:txBody>
          <a:bodyPr anchor="ctr" anchorCtr="0"/>
          <a:lstStyle>
            <a:lvl1pPr algn="ctr">
              <a:defRPr sz="3200">
                <a:solidFill>
                  <a:schemeClr val="accent4"/>
                </a:solidFill>
              </a:defRPr>
            </a:lvl1pPr>
          </a:lstStyle>
          <a:p>
            <a:r>
              <a:rPr lang="en-US" dirty="0"/>
              <a:t>Click to edit Master title style</a:t>
            </a:r>
          </a:p>
        </p:txBody>
      </p:sp>
      <p:sp>
        <p:nvSpPr>
          <p:cNvPr id="3" name="Subtitle 2"/>
          <p:cNvSpPr>
            <a:spLocks noGrp="1"/>
          </p:cNvSpPr>
          <p:nvPr>
            <p:ph type="subTitle" idx="1"/>
          </p:nvPr>
        </p:nvSpPr>
        <p:spPr>
          <a:xfrm>
            <a:off x="1524000" y="6067314"/>
            <a:ext cx="9144000" cy="320040"/>
          </a:xfrm>
        </p:spPr>
        <p:txBody>
          <a:bodyPr anchor="ctr" anchorCtr="0"/>
          <a:lstStyle>
            <a:lvl1pPr marL="0" indent="0" algn="ctr">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566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740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2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04108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162287"/>
            <a:ext cx="10515600" cy="3821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2000" b="1"/>
            </a:lvl1pPr>
          </a:lstStyle>
          <a:p>
            <a:pPr lvl="0"/>
            <a:r>
              <a:rPr lang="en-US" dirty="0"/>
              <a:t>Click to edit Master text styles</a:t>
            </a:r>
          </a:p>
        </p:txBody>
      </p:sp>
    </p:spTree>
    <p:extLst>
      <p:ext uri="{BB962C8B-B14F-4D97-AF65-F5344CB8AC3E}">
        <p14:creationId xmlns:p14="http://schemas.microsoft.com/office/powerpoint/2010/main" val="56008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44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573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162288"/>
            <a:ext cx="5181600" cy="39929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162288"/>
            <a:ext cx="5181600" cy="3992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2000" b="1"/>
            </a:lvl1pPr>
          </a:lstStyle>
          <a:p>
            <a:pPr lvl="0"/>
            <a:r>
              <a:rPr lang="en-US" dirty="0"/>
              <a:t>Click to edit Master text styles</a:t>
            </a:r>
          </a:p>
        </p:txBody>
      </p:sp>
    </p:spTree>
    <p:extLst>
      <p:ext uri="{BB962C8B-B14F-4D97-AF65-F5344CB8AC3E}">
        <p14:creationId xmlns:p14="http://schemas.microsoft.com/office/powerpoint/2010/main" val="2898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7841"/>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bg1">
              <a:lumMod val="95000"/>
            </a:schemeClr>
          </a:solidFill>
        </p:spPr>
        <p:txBody>
          <a:bodyPr anchor="ctr"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bg1">
              <a:lumMod val="95000"/>
            </a:schemeClr>
          </a:solidFill>
        </p:spPr>
        <p:txBody>
          <a:bodyPr anchor="ctr"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149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57770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583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807286"/>
            <a:ext cx="10515600" cy="1731981"/>
          </a:xfrm>
        </p:spPr>
        <p:txBody>
          <a:bodyPr/>
          <a:lstStyle>
            <a:lvl1pPr algn="ctr">
              <a:lnSpc>
                <a:spcPct val="120000"/>
              </a:lnSpc>
              <a:defRPr sz="4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55031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48127"/>
          </a:xfrm>
        </p:spPr>
        <p:txBody>
          <a:bodyPr/>
          <a:lstStyle>
            <a:lvl1pPr algn="ctr">
              <a:defRPr sz="2800" b="1">
                <a:solidFill>
                  <a:schemeClr val="accent4"/>
                </a:solidFill>
              </a:defRPr>
            </a:lvl1pPr>
          </a:lstStyle>
          <a:p>
            <a:r>
              <a:rPr lang="en-US"/>
              <a:t>Click to edit Master title style</a:t>
            </a:r>
            <a:endParaRPr lang="en-US" dirty="0"/>
          </a:p>
        </p:txBody>
      </p:sp>
      <p:sp>
        <p:nvSpPr>
          <p:cNvPr id="5" name="Text Placeholder 3"/>
          <p:cNvSpPr>
            <a:spLocks noGrp="1"/>
          </p:cNvSpPr>
          <p:nvPr>
            <p:ph type="body" sz="half" idx="2"/>
          </p:nvPr>
        </p:nvSpPr>
        <p:spPr>
          <a:xfrm>
            <a:off x="839787" y="1180071"/>
            <a:ext cx="10514012" cy="42630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7755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lstStyle>
            <a:lvl1pPr algn="ctr">
              <a:defRPr sz="2800" b="1">
                <a:solidFill>
                  <a:schemeClr val="accent4"/>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8175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2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4179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4875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74408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283937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0233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366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596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82967975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77106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315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7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53814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6875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sz="4400">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
        <p:nvSpPr>
          <p:cNvPr id="6" name="Rectangle 5">
            <a:extLst>
              <a:ext uri="{FF2B5EF4-FFF2-40B4-BE49-F238E27FC236}">
                <a16:creationId xmlns:a16="http://schemas.microsoft.com/office/drawing/2014/main" id="{186B0801-AA45-4750-B26A-0926E1E037AF}"/>
              </a:ext>
            </a:extLst>
          </p:cNvPr>
          <p:cNvSpPr/>
          <p:nvPr userDrawn="1"/>
        </p:nvSpPr>
        <p:spPr>
          <a:xfrm>
            <a:off x="0" y="2126891"/>
            <a:ext cx="12192000" cy="171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66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95243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19259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06755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52838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6.36 PM.png"/>
          <p:cNvPicPr>
            <a:picLocks noChangeAspect="1"/>
          </p:cNvPicPr>
          <p:nvPr userDrawn="1"/>
        </p:nvPicPr>
        <p:blipFill>
          <a:blip r:embed="rId2">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BSCO_PMS29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
        <p:nvSpPr>
          <p:cNvPr id="2" name="Title 1"/>
          <p:cNvSpPr>
            <a:spLocks noGrp="1"/>
          </p:cNvSpPr>
          <p:nvPr>
            <p:ph type="title"/>
          </p:nvPr>
        </p:nvSpPr>
        <p:spPr>
          <a:xfrm>
            <a:off x="0" y="914400"/>
            <a:ext cx="12192000" cy="762000"/>
          </a:xfrm>
        </p:spPr>
        <p:txBody>
          <a:bodyPr/>
          <a:lstStyle/>
          <a:p>
            <a:r>
              <a:rPr lang="en-US" dirty="0"/>
              <a:t>Click to edit Master title style</a:t>
            </a:r>
          </a:p>
        </p:txBody>
      </p:sp>
      <p:sp>
        <p:nvSpPr>
          <p:cNvPr id="3" name="Content Placeholder 2"/>
          <p:cNvSpPr>
            <a:spLocks noGrp="1"/>
          </p:cNvSpPr>
          <p:nvPr>
            <p:ph idx="1"/>
          </p:nvPr>
        </p:nvSpPr>
        <p:spPr>
          <a:xfrm>
            <a:off x="609600" y="1828801"/>
            <a:ext cx="10972800" cy="4525963"/>
          </a:xfrm>
          <a:prstGeom prst="rect">
            <a:avLst/>
          </a:prstGeom>
        </p:spPr>
        <p:txBody>
          <a:bodyPr/>
          <a:lstStyle>
            <a:lvl1pPr marL="282575" indent="-282575">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966265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2900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5560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710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76730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65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419721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DC4DEC-F8AC-4C95-8B9A-B7FC04ED49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6739" b="4722"/>
          <a:stretch/>
        </p:blipFill>
        <p:spPr>
          <a:xfrm>
            <a:off x="6918746" y="0"/>
            <a:ext cx="5273255" cy="6534223"/>
          </a:xfrm>
          <a:custGeom>
            <a:avLst/>
            <a:gdLst>
              <a:gd name="connsiteX0" fmla="*/ 3363614 w 5273255"/>
              <a:gd name="connsiteY0" fmla="*/ 0 h 6534223"/>
              <a:gd name="connsiteX1" fmla="*/ 5273255 w 5273255"/>
              <a:gd name="connsiteY1" fmla="*/ 0 h 6534223"/>
              <a:gd name="connsiteX2" fmla="*/ 5273255 w 5273255"/>
              <a:gd name="connsiteY2" fmla="*/ 6534223 h 6534223"/>
              <a:gd name="connsiteX3" fmla="*/ 0 w 5273255"/>
              <a:gd name="connsiteY3" fmla="*/ 6534223 h 6534223"/>
            </a:gdLst>
            <a:ahLst/>
            <a:cxnLst>
              <a:cxn ang="0">
                <a:pos x="connsiteX0" y="connsiteY0"/>
              </a:cxn>
              <a:cxn ang="0">
                <a:pos x="connsiteX1" y="connsiteY1"/>
              </a:cxn>
              <a:cxn ang="0">
                <a:pos x="connsiteX2" y="connsiteY2"/>
              </a:cxn>
              <a:cxn ang="0">
                <a:pos x="connsiteX3" y="connsiteY3"/>
              </a:cxn>
            </a:cxnLst>
            <a:rect l="l" t="t" r="r" b="b"/>
            <a:pathLst>
              <a:path w="5273255" h="6534223">
                <a:moveTo>
                  <a:pt x="3363614" y="0"/>
                </a:moveTo>
                <a:lnTo>
                  <a:pt x="5273255" y="0"/>
                </a:lnTo>
                <a:lnTo>
                  <a:pt x="5273255" y="6534223"/>
                </a:lnTo>
                <a:lnTo>
                  <a:pt x="0" y="6534223"/>
                </a:lnTo>
                <a:close/>
              </a:path>
            </a:pathLst>
          </a:cu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21608" y="1273320"/>
            <a:ext cx="7632192" cy="4581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273319"/>
            <a:ext cx="2755392" cy="525430"/>
          </a:xfrm>
        </p:spPr>
        <p:txBody>
          <a:bodyPr/>
          <a:lstStyle>
            <a:lvl1pPr marL="0" indent="0">
              <a:buNone/>
              <a:defRPr sz="24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414870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664050"/>
            <a:ext cx="10515600" cy="43192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138620"/>
            <a:ext cx="10515600" cy="525430"/>
          </a:xfrm>
        </p:spPr>
        <p:txBody>
          <a:bodyPr/>
          <a:lstStyle>
            <a:lvl1pPr marL="0" indent="0">
              <a:buNone/>
              <a:defRPr sz="20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254648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8534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40036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a:prstGeom prst="rect">
            <a:avLst/>
          </a:prstGeo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174618336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8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09246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735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58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75509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07869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408092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278155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277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842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413164"/>
            <a:ext cx="3543300" cy="4752782"/>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413164"/>
            <a:ext cx="3543300" cy="4752782"/>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31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0" y="0"/>
            <a:ext cx="0" cy="0"/>
          </a:xfrm>
        </p:spPr>
        <p:txBody>
          <a:bodyPr/>
          <a:lstStyle>
            <a:lvl1pPr>
              <a:defRPr/>
            </a:lvl1pPr>
          </a:lstStyle>
          <a:p>
            <a:pPr>
              <a:defRPr/>
            </a:pPr>
            <a:fld id="{B0C523E1-AB0D-4DD0-BD2D-9A6F4ADB77A4}" type="datetimeFigureOut">
              <a:rPr lang="zh-CN" altLang="en-US"/>
              <a:pPr>
                <a:defRPr/>
              </a:pPr>
              <a:t>2022/3/29</a:t>
            </a:fld>
            <a:endParaRPr lang="zh-CN" altLang="en-US"/>
          </a:p>
        </p:txBody>
      </p:sp>
      <p:sp>
        <p:nvSpPr>
          <p:cNvPr id="5" name="页脚占位符 4"/>
          <p:cNvSpPr>
            <a:spLocks noGrp="1"/>
          </p:cNvSpPr>
          <p:nvPr>
            <p:ph type="ftr" sz="quarter" idx="11"/>
          </p:nvPr>
        </p:nvSpPr>
        <p:spPr>
          <a:xfrm>
            <a:off x="0" y="0"/>
            <a:ext cx="0" cy="0"/>
          </a:xfr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0" y="0"/>
            <a:ext cx="0" cy="0"/>
          </a:xfrm>
        </p:spPr>
        <p:txBody>
          <a:bodyPr/>
          <a:lstStyle>
            <a:lvl1pPr>
              <a:defRPr/>
            </a:lvl1pPr>
          </a:lstStyle>
          <a:p>
            <a:pPr>
              <a:defRPr/>
            </a:pPr>
            <a:fld id="{5277EBB0-6983-48BF-A1EA-62B0AC07377C}" type="slidenum">
              <a:rPr lang="zh-CN" altLang="en-US"/>
              <a:pPr>
                <a:defRPr/>
              </a:pPr>
              <a:t>‹#›</a:t>
            </a:fld>
            <a:endParaRPr lang="zh-CN" altLang="en-US"/>
          </a:p>
        </p:txBody>
      </p:sp>
    </p:spTree>
    <p:extLst>
      <p:ext uri="{BB962C8B-B14F-4D97-AF65-F5344CB8AC3E}">
        <p14:creationId xmlns:p14="http://schemas.microsoft.com/office/powerpoint/2010/main" val="3347148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729046"/>
            <a:ext cx="3543300" cy="4436899"/>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4349" y="1729046"/>
            <a:ext cx="3543300" cy="4436899"/>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10" hasCustomPrompt="1"/>
          </p:nvPr>
        </p:nvSpPr>
        <p:spPr>
          <a:xfrm>
            <a:off x="838200" y="1122216"/>
            <a:ext cx="10515599" cy="473827"/>
          </a:xfrm>
        </p:spPr>
        <p:txBody>
          <a:bodyPr/>
          <a:lstStyle>
            <a:lvl1pPr marL="0" indent="0">
              <a:buNone/>
              <a:defRPr sz="2400">
                <a:solidFill>
                  <a:schemeClr val="accent2"/>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Tree>
    <p:extLst>
      <p:ext uri="{BB962C8B-B14F-4D97-AF65-F5344CB8AC3E}">
        <p14:creationId xmlns:p14="http://schemas.microsoft.com/office/powerpoint/2010/main" val="267296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33923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63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657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05381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196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flipH="1">
            <a:off x="-1" y="1"/>
            <a:ext cx="12192000" cy="2124222"/>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72347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97698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161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04733"/>
            <a:ext cx="10515600" cy="648127"/>
          </a:xfrm>
        </p:spPr>
        <p:txBody>
          <a:bodyPr/>
          <a:lstStyle>
            <a:lvl1pPr algn="ctr">
              <a:defRPr sz="32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323401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162287"/>
            <a:ext cx="10515600" cy="3821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2000" b="1"/>
            </a:lvl1pPr>
          </a:lstStyle>
          <a:p>
            <a:pPr lvl="0"/>
            <a:r>
              <a:rPr lang="en-US" dirty="0"/>
              <a:t>Click to edit Master text styles</a:t>
            </a:r>
          </a:p>
        </p:txBody>
      </p:sp>
    </p:spTree>
    <p:extLst>
      <p:ext uri="{BB962C8B-B14F-4D97-AF65-F5344CB8AC3E}">
        <p14:creationId xmlns:p14="http://schemas.microsoft.com/office/powerpoint/2010/main" val="426667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3813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5883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80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252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5591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15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Email</a:t>
            </a:r>
          </a:p>
        </p:txBody>
      </p:sp>
    </p:spTree>
    <p:extLst>
      <p:ext uri="{BB962C8B-B14F-4D97-AF65-F5344CB8AC3E}">
        <p14:creationId xmlns:p14="http://schemas.microsoft.com/office/powerpoint/2010/main" val="127534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ullets">
    <p:bg>
      <p:bgPr>
        <a:solidFill>
          <a:schemeClr val="bg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857213" y="958851"/>
            <a:ext cx="10972800" cy="634020"/>
          </a:xfrm>
          <a:noFill/>
          <a:ln w="9525">
            <a:noFill/>
            <a:miter lim="800000"/>
            <a:headEnd/>
            <a:tailEnd/>
          </a:ln>
        </p:spPr>
        <p:txBody>
          <a:bodyPr>
            <a:spAutoFit/>
          </a:bodyPr>
          <a:lstStyle>
            <a:lvl1pPr algn="l" defTabSz="457200" rtl="0" fontAlgn="base">
              <a:spcBef>
                <a:spcPct val="0"/>
              </a:spcBef>
              <a:spcAft>
                <a:spcPct val="0"/>
              </a:spcAft>
              <a:defRPr lang="en-GB" sz="3200" kern="1200" dirty="0">
                <a:solidFill>
                  <a:schemeClr val="tx1"/>
                </a:solidFill>
                <a:latin typeface="Arial Narrow" pitchFamily="-112" charset="0"/>
                <a:ea typeface="ＭＳ Ｐゴシック" pitchFamily="-112" charset="-128"/>
                <a:cs typeface="+mn-cs"/>
              </a:defRPr>
            </a:lvl1pPr>
          </a:lstStyle>
          <a:p>
            <a:r>
              <a:rPr lang="en-US"/>
              <a:t>Click to edit Master title style</a:t>
            </a:r>
            <a:endParaRPr lang="en-GB"/>
          </a:p>
        </p:txBody>
      </p:sp>
      <p:sp>
        <p:nvSpPr>
          <p:cNvPr id="13" name="Text Placeholder 12"/>
          <p:cNvSpPr>
            <a:spLocks noGrp="1"/>
          </p:cNvSpPr>
          <p:nvPr>
            <p:ph type="body" sz="quarter" idx="10"/>
          </p:nvPr>
        </p:nvSpPr>
        <p:spPr>
          <a:xfrm>
            <a:off x="857251" y="1928814"/>
            <a:ext cx="10477500" cy="3786187"/>
          </a:xfrm>
        </p:spPr>
        <p:txBody>
          <a:bodyPr/>
          <a:lstStyle>
            <a:lvl1pPr>
              <a:defRPr sz="2800">
                <a:solidFill>
                  <a:schemeClr val="tx2"/>
                </a:solidFill>
              </a:defRPr>
            </a:lvl1pPr>
            <a:lvl2pPr>
              <a:buFont typeface="Arial" pitchFamily="34" charset="0"/>
              <a:buChar char="•"/>
              <a:defRPr>
                <a:solidFill>
                  <a:schemeClr val="tx2"/>
                </a:solidFill>
              </a:defRPr>
            </a:lvl2pPr>
            <a:lvl3pPr>
              <a:defRPr sz="2800">
                <a:solidFill>
                  <a:schemeClr val="tx2"/>
                </a:solidFill>
              </a:defRPr>
            </a:lvl3pPr>
            <a:lvl4pPr>
              <a:buFont typeface="Arial" pitchFamily="34" charset="0"/>
              <a:buChar char="•"/>
              <a:defRPr sz="2800">
                <a:solidFill>
                  <a:schemeClr val="tx2"/>
                </a:solidFill>
              </a:defRPr>
            </a:lvl4pPr>
            <a:lvl5pPr>
              <a:buFont typeface="Arial" pitchFamily="34" charset="0"/>
              <a:buChar char="•"/>
              <a:defRPr sz="2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1" y="5872275"/>
            <a:ext cx="2119824" cy="978616"/>
          </a:xfrm>
          <a:prstGeom prst="rect">
            <a:avLst/>
          </a:prstGeom>
        </p:spPr>
      </p:pic>
      <p:pic>
        <p:nvPicPr>
          <p:cNvPr id="6" name="Picture 3" descr="G:\InternalDocs\Communications\Resources\Logos\OpenAthens\OpenAthens logos_FINAL\OpenAthens\OpenAthens Logo_RGB_highre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00256" y="263202"/>
            <a:ext cx="3360373" cy="58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29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Title and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643AD0-CEEA-4D77-AC1C-4244D749AE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6739" b="4722"/>
          <a:stretch/>
        </p:blipFill>
        <p:spPr>
          <a:xfrm>
            <a:off x="6918746" y="0"/>
            <a:ext cx="5273255" cy="6534223"/>
          </a:xfrm>
          <a:custGeom>
            <a:avLst/>
            <a:gdLst>
              <a:gd name="connsiteX0" fmla="*/ 3363614 w 5273255"/>
              <a:gd name="connsiteY0" fmla="*/ 0 h 6534223"/>
              <a:gd name="connsiteX1" fmla="*/ 5273255 w 5273255"/>
              <a:gd name="connsiteY1" fmla="*/ 0 h 6534223"/>
              <a:gd name="connsiteX2" fmla="*/ 5273255 w 5273255"/>
              <a:gd name="connsiteY2" fmla="*/ 6534223 h 6534223"/>
              <a:gd name="connsiteX3" fmla="*/ 0 w 5273255"/>
              <a:gd name="connsiteY3" fmla="*/ 6534223 h 6534223"/>
            </a:gdLst>
            <a:ahLst/>
            <a:cxnLst>
              <a:cxn ang="0">
                <a:pos x="connsiteX0" y="connsiteY0"/>
              </a:cxn>
              <a:cxn ang="0">
                <a:pos x="connsiteX1" y="connsiteY1"/>
              </a:cxn>
              <a:cxn ang="0">
                <a:pos x="connsiteX2" y="connsiteY2"/>
              </a:cxn>
              <a:cxn ang="0">
                <a:pos x="connsiteX3" y="connsiteY3"/>
              </a:cxn>
            </a:cxnLst>
            <a:rect l="l" t="t" r="r" b="b"/>
            <a:pathLst>
              <a:path w="5273255" h="6534223">
                <a:moveTo>
                  <a:pt x="3363614" y="0"/>
                </a:moveTo>
                <a:lnTo>
                  <a:pt x="5273255" y="0"/>
                </a:lnTo>
                <a:lnTo>
                  <a:pt x="5273255" y="6534223"/>
                </a:lnTo>
                <a:lnTo>
                  <a:pt x="0" y="6534223"/>
                </a:lnTo>
                <a:close/>
              </a:path>
            </a:pathLst>
          </a:cu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21608" y="1273320"/>
            <a:ext cx="7632192" cy="4581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273319"/>
            <a:ext cx="2755392" cy="525430"/>
          </a:xfrm>
        </p:spPr>
        <p:txBody>
          <a:bodyPr/>
          <a:lstStyle>
            <a:lvl1pPr marL="0" indent="0">
              <a:buNone/>
              <a:defRPr sz="24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06104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A164D59-D74B-4273-BB6D-77B88787171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435F3C3-2F62-4F6A-AB0B-65821DDF5DD3}" type="datetimeFigureOut">
              <a:rPr lang="en-US" altLang="zh-CN"/>
              <a:pPr>
                <a:defRPr/>
              </a:pPr>
              <a:t>3/29/2022</a:t>
            </a:fld>
            <a:endParaRPr lang="en-US" altLang="zh-CN"/>
          </a:p>
        </p:txBody>
      </p:sp>
      <p:sp>
        <p:nvSpPr>
          <p:cNvPr id="5" name="Footer Placeholder 4">
            <a:extLst>
              <a:ext uri="{FF2B5EF4-FFF2-40B4-BE49-F238E27FC236}">
                <a16:creationId xmlns:a16="http://schemas.microsoft.com/office/drawing/2014/main" id="{69AB94F9-3DA1-4253-9624-D2CC21A914F7}"/>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C0667221-D434-46A4-AED9-D8DC0E84360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529966FF-1C7A-4C83-AFF1-79338A755D42}" type="slidenum">
              <a:rPr lang="en-US" altLang="zh-CN"/>
              <a:pPr>
                <a:defRPr/>
              </a:pPr>
              <a:t>‹#›</a:t>
            </a:fld>
            <a:endParaRPr lang="en-US" altLang="zh-CN"/>
          </a:p>
        </p:txBody>
      </p:sp>
    </p:spTree>
    <p:extLst>
      <p:ext uri="{BB962C8B-B14F-4D97-AF65-F5344CB8AC3E}">
        <p14:creationId xmlns:p14="http://schemas.microsoft.com/office/powerpoint/2010/main" val="92105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35279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5.12 PM.png">
            <a:extLst>
              <a:ext uri="{FF2B5EF4-FFF2-40B4-BE49-F238E27FC236}">
                <a16:creationId xmlns:a16="http://schemas.microsoft.com/office/drawing/2014/main" id="{D27BDE4F-3F62-47D0-A054-7DF7061B08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688"/>
            <a:ext cx="587586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creen shot 2013-02-04 at 12.56.36 PM.png">
            <a:extLst>
              <a:ext uri="{FF2B5EF4-FFF2-40B4-BE49-F238E27FC236}">
                <a16:creationId xmlns:a16="http://schemas.microsoft.com/office/drawing/2014/main" id="{98CF8FF0-62CA-418A-83BC-B9FC7EF855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9867" y="6257925"/>
            <a:ext cx="60621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BSCO_PMS294.png">
            <a:extLst>
              <a:ext uri="{FF2B5EF4-FFF2-40B4-BE49-F238E27FC236}">
                <a16:creationId xmlns:a16="http://schemas.microsoft.com/office/drawing/2014/main" id="{D6248933-793A-47B8-B03F-DFED8380FE3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7118" y="6537325"/>
            <a:ext cx="844549"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68435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3CE610-A378-445F-84AA-BF1AEE1096E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14A29823-1C0D-4F17-A0EA-2D50FEA93C26}" type="datetimeFigureOut">
              <a:rPr lang="en-US" altLang="zh-CN"/>
              <a:pPr>
                <a:defRPr/>
              </a:pPr>
              <a:t>3/29/2022</a:t>
            </a:fld>
            <a:endParaRPr lang="en-US" altLang="zh-CN"/>
          </a:p>
        </p:txBody>
      </p:sp>
      <p:sp>
        <p:nvSpPr>
          <p:cNvPr id="5" name="Footer Placeholder 4">
            <a:extLst>
              <a:ext uri="{FF2B5EF4-FFF2-40B4-BE49-F238E27FC236}">
                <a16:creationId xmlns:a16="http://schemas.microsoft.com/office/drawing/2014/main" id="{27E65F42-7D7F-4BE2-B96B-64D5E4714F8C}"/>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BB703CCC-3EEC-4F2E-97EF-454EE3DA730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09173978-4D8D-4AC2-BAF2-445F9A5064FA}" type="slidenum">
              <a:rPr lang="en-US" altLang="zh-CN"/>
              <a:pPr>
                <a:defRPr/>
              </a:pPr>
              <a:t>‹#›</a:t>
            </a:fld>
            <a:endParaRPr lang="en-US" altLang="zh-CN"/>
          </a:p>
        </p:txBody>
      </p:sp>
    </p:spTree>
    <p:extLst>
      <p:ext uri="{BB962C8B-B14F-4D97-AF65-F5344CB8AC3E}">
        <p14:creationId xmlns:p14="http://schemas.microsoft.com/office/powerpoint/2010/main" val="25937674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6DCE44-D358-4018-8023-09915C11A02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11C38239-27DA-4A3C-BF8D-4AECED847348}" type="datetimeFigureOut">
              <a:rPr lang="en-US" altLang="zh-CN"/>
              <a:pPr>
                <a:defRPr/>
              </a:pPr>
              <a:t>3/29/2022</a:t>
            </a:fld>
            <a:endParaRPr lang="en-US" altLang="zh-CN"/>
          </a:p>
        </p:txBody>
      </p:sp>
      <p:sp>
        <p:nvSpPr>
          <p:cNvPr id="6" name="Footer Placeholder 5">
            <a:extLst>
              <a:ext uri="{FF2B5EF4-FFF2-40B4-BE49-F238E27FC236}">
                <a16:creationId xmlns:a16="http://schemas.microsoft.com/office/drawing/2014/main" id="{E4E64277-B5A2-44E4-A23C-4E3062EEBA72}"/>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5588C329-BE3E-4BD6-BD27-274184ADD63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3754D1EC-1890-4DF3-81EF-36EC1BE239B4}" type="slidenum">
              <a:rPr lang="en-US" altLang="zh-CN"/>
              <a:pPr>
                <a:defRPr/>
              </a:pPr>
              <a:t>‹#›</a:t>
            </a:fld>
            <a:endParaRPr lang="en-US" altLang="zh-CN"/>
          </a:p>
        </p:txBody>
      </p:sp>
    </p:spTree>
    <p:extLst>
      <p:ext uri="{BB962C8B-B14F-4D97-AF65-F5344CB8AC3E}">
        <p14:creationId xmlns:p14="http://schemas.microsoft.com/office/powerpoint/2010/main" val="14288542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8342C6-AA61-4F76-8E80-059317C9BC6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F40FEDB0-01C6-4FE9-8142-14CA37712AF6}" type="datetimeFigureOut">
              <a:rPr lang="en-US" altLang="zh-CN"/>
              <a:pPr>
                <a:defRPr/>
              </a:pPr>
              <a:t>3/29/2022</a:t>
            </a:fld>
            <a:endParaRPr lang="en-US" altLang="zh-CN"/>
          </a:p>
        </p:txBody>
      </p:sp>
      <p:sp>
        <p:nvSpPr>
          <p:cNvPr id="8" name="Footer Placeholder 7">
            <a:extLst>
              <a:ext uri="{FF2B5EF4-FFF2-40B4-BE49-F238E27FC236}">
                <a16:creationId xmlns:a16="http://schemas.microsoft.com/office/drawing/2014/main" id="{27AC8F2C-D840-4010-8441-15DC023660A8}"/>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9" name="Slide Number Placeholder 8">
            <a:extLst>
              <a:ext uri="{FF2B5EF4-FFF2-40B4-BE49-F238E27FC236}">
                <a16:creationId xmlns:a16="http://schemas.microsoft.com/office/drawing/2014/main" id="{848FC369-5F87-40EA-9C03-E8F6D93AF5C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66FB994E-BE1F-40E6-A6E1-5DB16CA47BED}" type="slidenum">
              <a:rPr lang="en-US" altLang="zh-CN"/>
              <a:pPr>
                <a:defRPr/>
              </a:pPr>
              <a:t>‹#›</a:t>
            </a:fld>
            <a:endParaRPr lang="en-US" altLang="zh-CN"/>
          </a:p>
        </p:txBody>
      </p:sp>
    </p:spTree>
    <p:extLst>
      <p:ext uri="{BB962C8B-B14F-4D97-AF65-F5344CB8AC3E}">
        <p14:creationId xmlns:p14="http://schemas.microsoft.com/office/powerpoint/2010/main" val="3352256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DE0CF51-372A-4DD7-9073-496D0268272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349E690-863F-4AC1-8BA7-FCDEB311BDE3}" type="datetimeFigureOut">
              <a:rPr lang="en-US" altLang="zh-CN"/>
              <a:pPr>
                <a:defRPr/>
              </a:pPr>
              <a:t>3/29/2022</a:t>
            </a:fld>
            <a:endParaRPr lang="en-US" altLang="zh-CN"/>
          </a:p>
        </p:txBody>
      </p:sp>
      <p:sp>
        <p:nvSpPr>
          <p:cNvPr id="4" name="Footer Placeholder 3">
            <a:extLst>
              <a:ext uri="{FF2B5EF4-FFF2-40B4-BE49-F238E27FC236}">
                <a16:creationId xmlns:a16="http://schemas.microsoft.com/office/drawing/2014/main" id="{B8D54196-11DF-48E6-A482-2D5F65FC5D5C}"/>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5" name="Slide Number Placeholder 4">
            <a:extLst>
              <a:ext uri="{FF2B5EF4-FFF2-40B4-BE49-F238E27FC236}">
                <a16:creationId xmlns:a16="http://schemas.microsoft.com/office/drawing/2014/main" id="{BD5B839C-6E8E-4390-B247-AA26AC58694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AE9B971B-AA56-419E-B9A6-2BB10A5B8DBA}" type="slidenum">
              <a:rPr lang="en-US" altLang="zh-CN"/>
              <a:pPr>
                <a:defRPr/>
              </a:pPr>
              <a:t>‹#›</a:t>
            </a:fld>
            <a:endParaRPr lang="en-US" altLang="zh-CN"/>
          </a:p>
        </p:txBody>
      </p:sp>
    </p:spTree>
    <p:extLst>
      <p:ext uri="{BB962C8B-B14F-4D97-AF65-F5344CB8AC3E}">
        <p14:creationId xmlns:p14="http://schemas.microsoft.com/office/powerpoint/2010/main" val="4769049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C9F1F-D0F7-4B82-8013-9E8D86A401B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A0340E1D-4353-442D-8222-1B6BAED3C835}" type="datetimeFigureOut">
              <a:rPr lang="en-US" altLang="zh-CN"/>
              <a:pPr>
                <a:defRPr/>
              </a:pPr>
              <a:t>3/29/2022</a:t>
            </a:fld>
            <a:endParaRPr lang="en-US" altLang="zh-CN"/>
          </a:p>
        </p:txBody>
      </p:sp>
      <p:sp>
        <p:nvSpPr>
          <p:cNvPr id="3" name="Footer Placeholder 2">
            <a:extLst>
              <a:ext uri="{FF2B5EF4-FFF2-40B4-BE49-F238E27FC236}">
                <a16:creationId xmlns:a16="http://schemas.microsoft.com/office/drawing/2014/main" id="{27C14EA2-8F2E-418C-8446-47E28C8F3DB7}"/>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4" name="Slide Number Placeholder 3">
            <a:extLst>
              <a:ext uri="{FF2B5EF4-FFF2-40B4-BE49-F238E27FC236}">
                <a16:creationId xmlns:a16="http://schemas.microsoft.com/office/drawing/2014/main" id="{B1D92FB5-38A2-4EB3-BDC2-913857528F8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12B78D52-C602-4030-9F81-161420DEEBD4}" type="slidenum">
              <a:rPr lang="en-US" altLang="zh-CN"/>
              <a:pPr>
                <a:defRPr/>
              </a:pPr>
              <a:t>‹#›</a:t>
            </a:fld>
            <a:endParaRPr lang="en-US" altLang="zh-CN"/>
          </a:p>
        </p:txBody>
      </p:sp>
    </p:spTree>
    <p:extLst>
      <p:ext uri="{BB962C8B-B14F-4D97-AF65-F5344CB8AC3E}">
        <p14:creationId xmlns:p14="http://schemas.microsoft.com/office/powerpoint/2010/main" val="8903690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7D911EC-7AE9-4957-9484-655E42E8089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0DA9704-32EE-4725-B67D-E207AC0A229F}" type="datetimeFigureOut">
              <a:rPr lang="en-US" altLang="zh-CN"/>
              <a:pPr>
                <a:defRPr/>
              </a:pPr>
              <a:t>3/29/2022</a:t>
            </a:fld>
            <a:endParaRPr lang="en-US" altLang="zh-CN"/>
          </a:p>
        </p:txBody>
      </p:sp>
      <p:sp>
        <p:nvSpPr>
          <p:cNvPr id="6" name="Footer Placeholder 5">
            <a:extLst>
              <a:ext uri="{FF2B5EF4-FFF2-40B4-BE49-F238E27FC236}">
                <a16:creationId xmlns:a16="http://schemas.microsoft.com/office/drawing/2014/main" id="{766F8104-80AE-4A92-80E1-361A8D90124E}"/>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1BCCF007-E23E-4C5D-B861-9D3FA5C5430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EF6B3C70-C198-4EC2-8BCC-7B4732F8859E}" type="slidenum">
              <a:rPr lang="en-US" altLang="zh-CN"/>
              <a:pPr>
                <a:defRPr/>
              </a:pPr>
              <a:t>‹#›</a:t>
            </a:fld>
            <a:endParaRPr lang="en-US" altLang="zh-CN"/>
          </a:p>
        </p:txBody>
      </p:sp>
    </p:spTree>
    <p:extLst>
      <p:ext uri="{BB962C8B-B14F-4D97-AF65-F5344CB8AC3E}">
        <p14:creationId xmlns:p14="http://schemas.microsoft.com/office/powerpoint/2010/main" val="21851847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1B739C4-1540-49F8-990D-4983E7085FBF}"/>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829EFCA-B717-44CF-ABA6-F3B85C1E7B15}" type="datetimeFigureOut">
              <a:rPr lang="en-US" altLang="zh-CN"/>
              <a:pPr>
                <a:defRPr/>
              </a:pPr>
              <a:t>3/29/2022</a:t>
            </a:fld>
            <a:endParaRPr lang="en-US" altLang="zh-CN"/>
          </a:p>
        </p:txBody>
      </p:sp>
      <p:sp>
        <p:nvSpPr>
          <p:cNvPr id="6" name="Footer Placeholder 5">
            <a:extLst>
              <a:ext uri="{FF2B5EF4-FFF2-40B4-BE49-F238E27FC236}">
                <a16:creationId xmlns:a16="http://schemas.microsoft.com/office/drawing/2014/main" id="{E6C53E9C-65D9-4CC9-9A30-6E9E7758E7BE}"/>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7C8A9791-13F6-4476-9BDE-68D1C60449E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F3C0F9A4-6B38-4856-AD02-B02A71297CE6}" type="slidenum">
              <a:rPr lang="en-US" altLang="zh-CN"/>
              <a:pPr>
                <a:defRPr/>
              </a:pPr>
              <a:t>‹#›</a:t>
            </a:fld>
            <a:endParaRPr lang="en-US" altLang="zh-CN"/>
          </a:p>
        </p:txBody>
      </p:sp>
    </p:spTree>
    <p:extLst>
      <p:ext uri="{BB962C8B-B14F-4D97-AF65-F5344CB8AC3E}">
        <p14:creationId xmlns:p14="http://schemas.microsoft.com/office/powerpoint/2010/main" val="4045543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D7F7B-9C35-4CD8-9DAB-E99A3BDBA39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FD6942D6-8F65-4C49-9946-943FEBC5664B}" type="datetimeFigureOut">
              <a:rPr lang="en-US" altLang="zh-CN"/>
              <a:pPr>
                <a:defRPr/>
              </a:pPr>
              <a:t>3/29/2022</a:t>
            </a:fld>
            <a:endParaRPr lang="en-US" altLang="zh-CN"/>
          </a:p>
        </p:txBody>
      </p:sp>
      <p:sp>
        <p:nvSpPr>
          <p:cNvPr id="5" name="Footer Placeholder 4">
            <a:extLst>
              <a:ext uri="{FF2B5EF4-FFF2-40B4-BE49-F238E27FC236}">
                <a16:creationId xmlns:a16="http://schemas.microsoft.com/office/drawing/2014/main" id="{0A6FD2D7-3CB3-4BA1-B13C-9FE44D3B119D}"/>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840CB223-25A1-4524-8E0C-15FA5F65EC5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916FE7A1-BF0D-46D9-AB2E-24A2598F4D9B}" type="slidenum">
              <a:rPr lang="en-US" altLang="zh-CN"/>
              <a:pPr>
                <a:defRPr/>
              </a:pPr>
              <a:t>‹#›</a:t>
            </a:fld>
            <a:endParaRPr lang="en-US" altLang="zh-CN"/>
          </a:p>
        </p:txBody>
      </p:sp>
    </p:spTree>
    <p:extLst>
      <p:ext uri="{BB962C8B-B14F-4D97-AF65-F5344CB8AC3E}">
        <p14:creationId xmlns:p14="http://schemas.microsoft.com/office/powerpoint/2010/main" val="122098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5687-EB10-47D4-B1E0-259CBF854471}"/>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9B8D7E21-2481-4390-B5B8-42CDEA6A37F0}" type="datetimeFigureOut">
              <a:rPr lang="en-US" altLang="zh-CN"/>
              <a:pPr>
                <a:defRPr/>
              </a:pPr>
              <a:t>3/29/2022</a:t>
            </a:fld>
            <a:endParaRPr lang="en-US" altLang="zh-CN"/>
          </a:p>
        </p:txBody>
      </p:sp>
      <p:sp>
        <p:nvSpPr>
          <p:cNvPr id="5" name="Footer Placeholder 4">
            <a:extLst>
              <a:ext uri="{FF2B5EF4-FFF2-40B4-BE49-F238E27FC236}">
                <a16:creationId xmlns:a16="http://schemas.microsoft.com/office/drawing/2014/main" id="{3984C3E7-2A8D-478B-8AFF-BB8AC2DF8A58}"/>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62B16AAC-CD72-4E63-BD50-DDE8876DE6B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4B5F93DE-AF05-4526-8F82-9E2EB7F3E1D9}" type="slidenum">
              <a:rPr lang="en-US" altLang="zh-CN"/>
              <a:pPr>
                <a:defRPr/>
              </a:pPr>
              <a:t>‹#›</a:t>
            </a:fld>
            <a:endParaRPr lang="en-US" altLang="zh-CN"/>
          </a:p>
        </p:txBody>
      </p:sp>
    </p:spTree>
    <p:extLst>
      <p:ext uri="{BB962C8B-B14F-4D97-AF65-F5344CB8AC3E}">
        <p14:creationId xmlns:p14="http://schemas.microsoft.com/office/powerpoint/2010/main" val="309803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3100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766"/>
            <a:ext cx="10607213" cy="415710"/>
          </a:xfrm>
        </p:spPr>
        <p:txBody>
          <a:bodyPr/>
          <a:lstStyle>
            <a:lvl1pPr algn="l">
              <a:defRPr sz="1350" b="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2165443263"/>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E0DB0B-7EE4-473A-91BF-3BE4AD656EFA}"/>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sp>
        <p:nvSpPr>
          <p:cNvPr id="4" name="Hexagon 9">
            <a:extLst>
              <a:ext uri="{FF2B5EF4-FFF2-40B4-BE49-F238E27FC236}">
                <a16:creationId xmlns:a16="http://schemas.microsoft.com/office/drawing/2014/main" id="{407B38F5-DB0C-45B1-97B9-9A2ADF08A36E}"/>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sp>
        <p:nvSpPr>
          <p:cNvPr id="5" name="Hexagon 10">
            <a:extLst>
              <a:ext uri="{FF2B5EF4-FFF2-40B4-BE49-F238E27FC236}">
                <a16:creationId xmlns:a16="http://schemas.microsoft.com/office/drawing/2014/main" id="{264D109B-866B-4468-B4ED-B6A19554A6D2}"/>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pic>
        <p:nvPicPr>
          <p:cNvPr id="6" name="Picture 11" descr="EBSCO logo.png">
            <a:extLst>
              <a:ext uri="{FF2B5EF4-FFF2-40B4-BE49-F238E27FC236}">
                <a16:creationId xmlns:a16="http://schemas.microsoft.com/office/drawing/2014/main" id="{960CD412-1541-4A4B-9263-4ED3D124A4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832C57E3-E21D-4BCF-83CB-79FCF2151B68}"/>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8" name="Hexagon 13">
            <a:extLst>
              <a:ext uri="{FF2B5EF4-FFF2-40B4-BE49-F238E27FC236}">
                <a16:creationId xmlns:a16="http://schemas.microsoft.com/office/drawing/2014/main" id="{6D6FE64F-9831-4B32-B991-5D4D2646DBF4}"/>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9" name="Hexagon 14">
            <a:extLst>
              <a:ext uri="{FF2B5EF4-FFF2-40B4-BE49-F238E27FC236}">
                <a16:creationId xmlns:a16="http://schemas.microsoft.com/office/drawing/2014/main" id="{4FF718F2-87B3-48DD-8E28-8BD257A70FF5}"/>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2" name="Title 1"/>
          <p:cNvSpPr>
            <a:spLocks noGrp="1"/>
          </p:cNvSpPr>
          <p:nvPr>
            <p:ph type="ctrTitle"/>
          </p:nvPr>
        </p:nvSpPr>
        <p:spPr>
          <a:xfrm>
            <a:off x="0" y="2667001"/>
            <a:ext cx="12192000" cy="784225"/>
          </a:xfr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76764331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6.36 PM.png">
            <a:extLst>
              <a:ext uri="{FF2B5EF4-FFF2-40B4-BE49-F238E27FC236}">
                <a16:creationId xmlns:a16="http://schemas.microsoft.com/office/drawing/2014/main" id="{BFFF118D-91A4-4AA6-946B-1BE10FFDF4EC}"/>
              </a:ext>
            </a:extLst>
          </p:cNvPr>
          <p:cNvPicPr>
            <a:picLocks noChangeAspect="1"/>
          </p:cNvPicPr>
          <p:nvPr userDrawn="1"/>
        </p:nvPicPr>
        <p:blipFill>
          <a:blip r:embed="rId2">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BSCO_PMS294.png">
            <a:extLst>
              <a:ext uri="{FF2B5EF4-FFF2-40B4-BE49-F238E27FC236}">
                <a16:creationId xmlns:a16="http://schemas.microsoft.com/office/drawing/2014/main" id="{D06767F6-CAE3-46CB-9442-E4EA0747B44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a:extLst>
              <a:ext uri="{FF2B5EF4-FFF2-40B4-BE49-F238E27FC236}">
                <a16:creationId xmlns:a16="http://schemas.microsoft.com/office/drawing/2014/main" id="{0EB2F877-335C-4CD9-863B-A91EB0BCA502}"/>
              </a:ext>
            </a:extLst>
          </p:cNvPr>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baseline="0">
                <a:solidFill>
                  <a:srgbClr val="376092"/>
                </a:solidFill>
                <a:ea typeface="宋体" pitchFamily="2" charset="-122"/>
                <a:cs typeface="+mn-cs"/>
              </a:rPr>
              <a:t>www.ebsco.com</a:t>
            </a:r>
          </a:p>
        </p:txBody>
      </p:sp>
      <p:sp>
        <p:nvSpPr>
          <p:cNvPr id="2" name="Title 1"/>
          <p:cNvSpPr>
            <a:spLocks noGrp="1"/>
          </p:cNvSpPr>
          <p:nvPr>
            <p:ph type="title"/>
          </p:nvPr>
        </p:nvSpPr>
        <p:spPr>
          <a:xfrm>
            <a:off x="0" y="914400"/>
            <a:ext cx="12192000" cy="762000"/>
          </a:xfrm>
        </p:spPr>
        <p:txBody>
          <a:bodyPr/>
          <a:lstStyle/>
          <a:p>
            <a:r>
              <a:rPr lang="en-US" dirty="0"/>
              <a:t>Click to edit Master title style</a:t>
            </a:r>
          </a:p>
        </p:txBody>
      </p:sp>
      <p:sp>
        <p:nvSpPr>
          <p:cNvPr id="3" name="Content Placeholder 2"/>
          <p:cNvSpPr>
            <a:spLocks noGrp="1"/>
          </p:cNvSpPr>
          <p:nvPr>
            <p:ph idx="1"/>
          </p:nvPr>
        </p:nvSpPr>
        <p:spPr>
          <a:xfrm>
            <a:off x="609600" y="1828801"/>
            <a:ext cx="10972800" cy="4525963"/>
          </a:xfrm>
          <a:prstGeom prst="rect">
            <a:avLst/>
          </a:prstGeom>
        </p:spPr>
        <p:txBody>
          <a:bodyPr/>
          <a:lstStyle>
            <a:lvl1pPr marL="282575" indent="-282575">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237448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5" descr="AcadSearch_generic.png">
            <a:extLst>
              <a:ext uri="{FF2B5EF4-FFF2-40B4-BE49-F238E27FC236}">
                <a16:creationId xmlns:a16="http://schemas.microsoft.com/office/drawing/2014/main" id="{26149AD4-EC03-479D-87AC-974604326A10}"/>
              </a:ext>
            </a:extLst>
          </p:cNvPr>
          <p:cNvPicPr>
            <a:picLocks noChangeAspect="1"/>
          </p:cNvPicPr>
          <p:nvPr userDrawn="1"/>
        </p:nvPicPr>
        <p:blipFill>
          <a:blip r:embed="rId2">
            <a:extLst>
              <a:ext uri="{28A0092B-C50C-407E-A947-70E740481C1C}">
                <a14:useLocalDpi xmlns:a14="http://schemas.microsoft.com/office/drawing/2010/main" val="0"/>
              </a:ext>
            </a:extLst>
          </a:blip>
          <a:srcRect t="1346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363823"/>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8"/>
            <a:ext cx="10515600" cy="1997555"/>
          </a:xfrm>
        </p:spPr>
        <p:txBody>
          <a:bodyPr anchor="b"/>
          <a:lstStyle>
            <a:lvl1pPr algn="ctr">
              <a:defRPr sz="2700"/>
            </a:lvl1pPr>
          </a:lstStyle>
          <a:p>
            <a:r>
              <a:rPr lang="en-US" dirty="0"/>
              <a:t>Click to edit Master title style</a:t>
            </a:r>
          </a:p>
        </p:txBody>
      </p:sp>
    </p:spTree>
    <p:extLst>
      <p:ext uri="{BB962C8B-B14F-4D97-AF65-F5344CB8AC3E}">
        <p14:creationId xmlns:p14="http://schemas.microsoft.com/office/powerpoint/2010/main" val="1319374583"/>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3375"/>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单击以编辑母版副标题样式</a:t>
            </a:r>
          </a:p>
        </p:txBody>
      </p:sp>
      <p:sp>
        <p:nvSpPr>
          <p:cNvPr id="4" name="日期占位符 3">
            <a:extLst>
              <a:ext uri="{FF2B5EF4-FFF2-40B4-BE49-F238E27FC236}">
                <a16:creationId xmlns:a16="http://schemas.microsoft.com/office/drawing/2014/main" id="{3DC9AF3D-FB39-4EF1-B118-1E84AC573E92}"/>
              </a:ext>
            </a:extLst>
          </p:cNvPr>
          <p:cNvSpPr>
            <a:spLocks noGrp="1"/>
          </p:cNvSpPr>
          <p:nvPr>
            <p:ph type="dt" sz="half" idx="10"/>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ea typeface="宋体" panose="02010600030101010101" pitchFamily="2" charset="-122"/>
              </a:defRPr>
            </a:lvl1pPr>
          </a:lstStyle>
          <a:p>
            <a:pPr>
              <a:defRPr/>
            </a:pPr>
            <a:fld id="{32128AE6-C5E9-49AD-83A9-30548BC45051}" type="datetimeFigureOut">
              <a:rPr lang="zh-CN" altLang="en-US"/>
              <a:pPr>
                <a:defRPr/>
              </a:pPr>
              <a:t>2022/3/29</a:t>
            </a:fld>
            <a:endParaRPr lang="zh-CN" altLang="en-US"/>
          </a:p>
        </p:txBody>
      </p:sp>
      <p:sp>
        <p:nvSpPr>
          <p:cNvPr id="5" name="页脚占位符 4">
            <a:extLst>
              <a:ext uri="{FF2B5EF4-FFF2-40B4-BE49-F238E27FC236}">
                <a16:creationId xmlns:a16="http://schemas.microsoft.com/office/drawing/2014/main" id="{D5456A6E-2B38-4682-89BF-6562C1ECAAA9}"/>
              </a:ext>
            </a:extLst>
          </p:cNvPr>
          <p:cNvSpPr>
            <a:spLocks noGrp="1"/>
          </p:cNvSpPr>
          <p:nvPr>
            <p:ph type="ftr" sz="quarter" idx="11"/>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ea typeface="宋体" panose="02010600030101010101" pitchFamily="2" charset="-122"/>
              </a:defRPr>
            </a:lvl1pPr>
          </a:lstStyle>
          <a:p>
            <a:pPr>
              <a:defRPr/>
            </a:pPr>
            <a:endParaRPr lang="zh-CN" altLang="en-US"/>
          </a:p>
        </p:txBody>
      </p:sp>
      <p:sp>
        <p:nvSpPr>
          <p:cNvPr id="6" name="灯片编号占位符 5">
            <a:extLst>
              <a:ext uri="{FF2B5EF4-FFF2-40B4-BE49-F238E27FC236}">
                <a16:creationId xmlns:a16="http://schemas.microsoft.com/office/drawing/2014/main" id="{A7FC225B-FD70-43E4-A235-A047AB9D1C10}"/>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ea typeface="宋体" panose="02010600030101010101" pitchFamily="2" charset="-122"/>
              </a:defRPr>
            </a:lvl1pPr>
          </a:lstStyle>
          <a:p>
            <a:pPr>
              <a:defRPr/>
            </a:pPr>
            <a:fld id="{266BA0A7-B6F1-400B-93F6-AA1CCC2A2D0D}" type="slidenum">
              <a:rPr lang="zh-CN" altLang="en-US"/>
              <a:pPr>
                <a:defRPr/>
              </a:pPr>
              <a:t>‹#›</a:t>
            </a:fld>
            <a:endParaRPr lang="zh-CN" altLang="en-US"/>
          </a:p>
        </p:txBody>
      </p:sp>
    </p:spTree>
    <p:extLst>
      <p:ext uri="{BB962C8B-B14F-4D97-AF65-F5344CB8AC3E}">
        <p14:creationId xmlns:p14="http://schemas.microsoft.com/office/powerpoint/2010/main" val="12104724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Rectangle 2">
            <a:hlinkClick r:id="rId2" action="ppaction://hlinksldjump"/>
            <a:extLst>
              <a:ext uri="{FF2B5EF4-FFF2-40B4-BE49-F238E27FC236}">
                <a16:creationId xmlns:a16="http://schemas.microsoft.com/office/drawing/2014/main" id="{B6952BE1-AFB2-4473-8E6F-B262A45C21BA}"/>
              </a:ext>
            </a:extLst>
          </p:cNvPr>
          <p:cNvSpPr/>
          <p:nvPr userDrawn="1"/>
        </p:nvSpPr>
        <p:spPr>
          <a:xfrm>
            <a:off x="203200" y="6172200"/>
            <a:ext cx="3860800" cy="457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aseline="-25000">
                <a:solidFill>
                  <a:schemeClr val="tx1"/>
                </a:solidFill>
                <a:latin typeface="Times New Roman" panose="02020603050405020304" pitchFamily="18" charset="0"/>
                <a:cs typeface="Arial" panose="020B0604020202020204" pitchFamily="34" charset="0"/>
              </a:defRPr>
            </a:lvl1pPr>
            <a:lvl2pPr marL="742950" indent="-285750">
              <a:defRPr sz="2400" baseline="-25000">
                <a:solidFill>
                  <a:schemeClr val="tx1"/>
                </a:solidFill>
                <a:latin typeface="Times New Roman" panose="02020603050405020304" pitchFamily="18" charset="0"/>
                <a:cs typeface="Arial" panose="020B0604020202020204" pitchFamily="34" charset="0"/>
              </a:defRPr>
            </a:lvl2pPr>
            <a:lvl3pPr marL="1143000" indent="-228600">
              <a:defRPr sz="2400" baseline="-25000">
                <a:solidFill>
                  <a:schemeClr val="tx1"/>
                </a:solidFill>
                <a:latin typeface="Times New Roman" panose="02020603050405020304" pitchFamily="18" charset="0"/>
                <a:cs typeface="Arial" panose="020B0604020202020204" pitchFamily="34" charset="0"/>
              </a:defRPr>
            </a:lvl3pPr>
            <a:lvl4pPr marL="1600200" indent="-228600">
              <a:defRPr sz="2400" baseline="-25000">
                <a:solidFill>
                  <a:schemeClr val="tx1"/>
                </a:solidFill>
                <a:latin typeface="Times New Roman" panose="02020603050405020304" pitchFamily="18" charset="0"/>
                <a:cs typeface="Arial" panose="020B0604020202020204" pitchFamily="34" charset="0"/>
              </a:defRPr>
            </a:lvl4pPr>
            <a:lvl5pPr marL="2057400" indent="-228600">
              <a:defRPr sz="2400"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9pPr>
          </a:lstStyle>
          <a:p>
            <a:pPr algn="ctr" eaLnBrk="1" hangingPunct="1">
              <a:defRPr/>
            </a:pPr>
            <a:endParaRPr lang="en-US" altLang="zh-CN" sz="2400">
              <a:solidFill>
                <a:srgbClr val="FFFFFF"/>
              </a:solidFill>
              <a:ea typeface="宋体" panose="02010600030101010101" pitchFamily="2" charset="-122"/>
            </a:endParaRPr>
          </a:p>
        </p:txBody>
      </p:sp>
      <p:sp>
        <p:nvSpPr>
          <p:cNvPr id="2" name="Title 1"/>
          <p:cNvSpPr>
            <a:spLocks noGrp="1"/>
          </p:cNvSpPr>
          <p:nvPr>
            <p:ph type="title"/>
          </p:nvPr>
        </p:nvSpPr>
        <p:spPr>
          <a:xfrm>
            <a:off x="609600" y="76200"/>
            <a:ext cx="10972800" cy="1143000"/>
          </a:xfrm>
        </p:spPr>
        <p:txBody>
          <a:bodyPr>
            <a:noAutofit/>
          </a:bodyPr>
          <a:lstStyle>
            <a:lvl1pPr>
              <a:defRPr>
                <a:solidFill>
                  <a:srgbClr val="447CA2"/>
                </a:solidFill>
                <a:latin typeface="Georgia" pitchFamily="18" charset="0"/>
              </a:defRPr>
            </a:lvl1pPr>
          </a:lstStyle>
          <a:p>
            <a:r>
              <a:rPr lang="en-US" dirty="0"/>
              <a:t>Click to edit Master title style</a:t>
            </a:r>
          </a:p>
        </p:txBody>
      </p:sp>
    </p:spTree>
    <p:extLst>
      <p:ext uri="{BB962C8B-B14F-4D97-AF65-F5344CB8AC3E}">
        <p14:creationId xmlns:p14="http://schemas.microsoft.com/office/powerpoint/2010/main" val="357197263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2CBA83-ED2E-4950-9224-3312C3FC7992}"/>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sp>
        <p:nvSpPr>
          <p:cNvPr id="4" name="Hexagon 9">
            <a:extLst>
              <a:ext uri="{FF2B5EF4-FFF2-40B4-BE49-F238E27FC236}">
                <a16:creationId xmlns:a16="http://schemas.microsoft.com/office/drawing/2014/main" id="{5AED4F10-8FF5-4D7D-AA30-F4626EC61B32}"/>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sp>
        <p:nvSpPr>
          <p:cNvPr id="5" name="Hexagon 10">
            <a:extLst>
              <a:ext uri="{FF2B5EF4-FFF2-40B4-BE49-F238E27FC236}">
                <a16:creationId xmlns:a16="http://schemas.microsoft.com/office/drawing/2014/main" id="{58DE2CC2-B6AC-4F0F-8E9C-AA46D4B17921}"/>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pic>
        <p:nvPicPr>
          <p:cNvPr id="6" name="Picture 11" descr="EBSCO logo.png">
            <a:extLst>
              <a:ext uri="{FF2B5EF4-FFF2-40B4-BE49-F238E27FC236}">
                <a16:creationId xmlns:a16="http://schemas.microsoft.com/office/drawing/2014/main" id="{76D59839-7181-443D-B889-922593C21B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00888941-6673-4746-8596-66373B90E8C4}"/>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8" name="Hexagon 13">
            <a:extLst>
              <a:ext uri="{FF2B5EF4-FFF2-40B4-BE49-F238E27FC236}">
                <a16:creationId xmlns:a16="http://schemas.microsoft.com/office/drawing/2014/main" id="{2A1C2DFE-D47D-4913-AC08-5532534CA90A}"/>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9" name="Hexagon 14">
            <a:extLst>
              <a:ext uri="{FF2B5EF4-FFF2-40B4-BE49-F238E27FC236}">
                <a16:creationId xmlns:a16="http://schemas.microsoft.com/office/drawing/2014/main" id="{C08B0A64-DDA5-4E5A-883F-7EC42E2DE679}"/>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2" name="Title 1"/>
          <p:cNvSpPr>
            <a:spLocks noGrp="1"/>
          </p:cNvSpPr>
          <p:nvPr>
            <p:ph type="ctrTitle"/>
          </p:nvPr>
        </p:nvSpPr>
        <p:spPr>
          <a:xfrm>
            <a:off x="0" y="2667005"/>
            <a:ext cx="12192000" cy="784225"/>
          </a:xfrm>
        </p:spPr>
        <p:txBody>
          <a:bodyPr/>
          <a:lstStyle>
            <a:lvl1pPr>
              <a:defRPr sz="2700"/>
            </a:lvl1pPr>
          </a:lstStyle>
          <a:p>
            <a:r>
              <a:rPr lang="en-US" dirty="0"/>
              <a:t>Click to edit Master title style</a:t>
            </a:r>
          </a:p>
        </p:txBody>
      </p:sp>
    </p:spTree>
    <p:extLst>
      <p:ext uri="{BB962C8B-B14F-4D97-AF65-F5344CB8AC3E}">
        <p14:creationId xmlns:p14="http://schemas.microsoft.com/office/powerpoint/2010/main" val="236743119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FBB7-3E1E-4677-B7DC-140E973DB660}"/>
              </a:ext>
            </a:extLst>
          </p:cNvPr>
          <p:cNvSpPr>
            <a:spLocks noGrp="1"/>
          </p:cNvSpPr>
          <p:nvPr>
            <p:ph type="ctrTitle"/>
          </p:nvPr>
        </p:nvSpPr>
        <p:spPr>
          <a:xfrm>
            <a:off x="1524000" y="1122363"/>
            <a:ext cx="9144000" cy="2387600"/>
          </a:xfrm>
        </p:spPr>
        <p:txBody>
          <a:bodyPr anchor="b"/>
          <a:lstStyle>
            <a:lvl1pPr algn="ctr">
              <a:defRPr sz="45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6A8D2F10-95C2-4B96-94EC-9AC99E003552}"/>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6AD0E92C-D345-4203-BFA7-8606E7DBEF31}"/>
              </a:ext>
            </a:extLst>
          </p:cNvPr>
          <p:cNvSpPr>
            <a:spLocks noGrp="1"/>
          </p:cNvSpPr>
          <p:nvPr>
            <p:ph type="dt" sz="half" idx="10"/>
          </p:nvPr>
        </p:nvSpPr>
        <p:spPr/>
        <p:txBody>
          <a:bodyPr/>
          <a:lstStyle>
            <a:lvl1pPr>
              <a:defRPr/>
            </a:lvl1pPr>
          </a:lstStyle>
          <a:p>
            <a:pPr>
              <a:defRPr/>
            </a:pPr>
            <a:fld id="{39B39DC7-C231-467E-9570-ED9A58C8451C}" type="datetimeFigureOut">
              <a:rPr lang="zh-CN" altLang="en-US"/>
              <a:pPr>
                <a:defRPr/>
              </a:pPr>
              <a:t>2022/3/29</a:t>
            </a:fld>
            <a:endParaRPr lang="zh-CN" altLang="en-US"/>
          </a:p>
        </p:txBody>
      </p:sp>
      <p:sp>
        <p:nvSpPr>
          <p:cNvPr id="5" name="Footer Placeholder 4">
            <a:extLst>
              <a:ext uri="{FF2B5EF4-FFF2-40B4-BE49-F238E27FC236}">
                <a16:creationId xmlns:a16="http://schemas.microsoft.com/office/drawing/2014/main" id="{73F2BD2E-049E-47B5-B0F2-C0C100FB11A9}"/>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B97DC39D-9776-4ED0-9DE4-256ABCB10032}"/>
              </a:ext>
            </a:extLst>
          </p:cNvPr>
          <p:cNvSpPr>
            <a:spLocks noGrp="1"/>
          </p:cNvSpPr>
          <p:nvPr>
            <p:ph type="sldNum" sz="quarter" idx="12"/>
          </p:nvPr>
        </p:nvSpPr>
        <p:spPr/>
        <p:txBody>
          <a:bodyPr/>
          <a:lstStyle>
            <a:lvl1pPr>
              <a:defRPr/>
            </a:lvl1pPr>
          </a:lstStyle>
          <a:p>
            <a:pPr>
              <a:defRPr/>
            </a:pPr>
            <a:fld id="{701F37D9-31FC-499F-858F-B76F6CA47A00}" type="slidenum">
              <a:rPr lang="zh-CN" altLang="en-US"/>
              <a:pPr>
                <a:defRPr/>
              </a:pPr>
              <a:t>‹#›</a:t>
            </a:fld>
            <a:endParaRPr lang="zh-CN" altLang="en-US"/>
          </a:p>
        </p:txBody>
      </p:sp>
    </p:spTree>
    <p:extLst>
      <p:ext uri="{BB962C8B-B14F-4D97-AF65-F5344CB8AC3E}">
        <p14:creationId xmlns:p14="http://schemas.microsoft.com/office/powerpoint/2010/main" val="2638351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ACC0-EDCE-4144-8E44-48282EB3B2FC}"/>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CDCF83C6-1D09-4EDD-8843-69434E9AFB4A}"/>
              </a:ext>
            </a:extLst>
          </p:cNvPr>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CA0EA32C-FB63-4D62-8C21-AE1EBC1B3511}"/>
              </a:ext>
            </a:extLst>
          </p:cNvPr>
          <p:cNvSpPr>
            <a:spLocks noGrp="1"/>
          </p:cNvSpPr>
          <p:nvPr>
            <p:ph type="dt" sz="half" idx="10"/>
          </p:nvPr>
        </p:nvSpPr>
        <p:spPr/>
        <p:txBody>
          <a:bodyPr/>
          <a:lstStyle>
            <a:lvl1pPr>
              <a:defRPr/>
            </a:lvl1pPr>
          </a:lstStyle>
          <a:p>
            <a:pPr>
              <a:defRPr/>
            </a:pPr>
            <a:fld id="{C937E3D2-99C8-4885-A6FD-A04A3C622FAE}" type="datetimeFigureOut">
              <a:rPr lang="zh-CN" altLang="en-US"/>
              <a:pPr>
                <a:defRPr/>
              </a:pPr>
              <a:t>2022/3/29</a:t>
            </a:fld>
            <a:endParaRPr lang="zh-CN" altLang="en-US"/>
          </a:p>
        </p:txBody>
      </p:sp>
      <p:sp>
        <p:nvSpPr>
          <p:cNvPr id="5" name="Footer Placeholder 4">
            <a:extLst>
              <a:ext uri="{FF2B5EF4-FFF2-40B4-BE49-F238E27FC236}">
                <a16:creationId xmlns:a16="http://schemas.microsoft.com/office/drawing/2014/main" id="{377AD95F-38BB-493C-9534-1CA2CF70F6A7}"/>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BFA4A500-1062-4CE6-926F-34E4DE80C847}"/>
              </a:ext>
            </a:extLst>
          </p:cNvPr>
          <p:cNvSpPr>
            <a:spLocks noGrp="1"/>
          </p:cNvSpPr>
          <p:nvPr>
            <p:ph type="sldNum" sz="quarter" idx="12"/>
          </p:nvPr>
        </p:nvSpPr>
        <p:spPr/>
        <p:txBody>
          <a:bodyPr/>
          <a:lstStyle>
            <a:lvl1pPr>
              <a:defRPr/>
            </a:lvl1pPr>
          </a:lstStyle>
          <a:p>
            <a:pPr>
              <a:defRPr/>
            </a:pPr>
            <a:fld id="{6F9887DB-97A7-44E8-BE59-1891A5E27CA2}" type="slidenum">
              <a:rPr lang="zh-CN" altLang="en-US"/>
              <a:pPr>
                <a:defRPr/>
              </a:pPr>
              <a:t>‹#›</a:t>
            </a:fld>
            <a:endParaRPr lang="zh-CN" altLang="en-US"/>
          </a:p>
        </p:txBody>
      </p:sp>
    </p:spTree>
    <p:extLst>
      <p:ext uri="{BB962C8B-B14F-4D97-AF65-F5344CB8AC3E}">
        <p14:creationId xmlns:p14="http://schemas.microsoft.com/office/powerpoint/2010/main" val="2589914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8765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772E-0FB0-4D60-87D6-528CF2585EC0}"/>
              </a:ext>
            </a:extLst>
          </p:cNvPr>
          <p:cNvSpPr>
            <a:spLocks noGrp="1"/>
          </p:cNvSpPr>
          <p:nvPr>
            <p:ph type="title"/>
          </p:nvPr>
        </p:nvSpPr>
        <p:spPr>
          <a:xfrm>
            <a:off x="831851" y="1709740"/>
            <a:ext cx="10515600" cy="2852737"/>
          </a:xfrm>
        </p:spPr>
        <p:txBody>
          <a:bodyPr anchor="b"/>
          <a:lstStyle>
            <a:lvl1pPr>
              <a:defRPr sz="45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CAB55190-86B0-4A2D-90E7-8F98BD5FED7F}"/>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a:t>Edit Master text styles</a:t>
            </a:r>
          </a:p>
        </p:txBody>
      </p:sp>
      <p:sp>
        <p:nvSpPr>
          <p:cNvPr id="4" name="Date Placeholder 3">
            <a:extLst>
              <a:ext uri="{FF2B5EF4-FFF2-40B4-BE49-F238E27FC236}">
                <a16:creationId xmlns:a16="http://schemas.microsoft.com/office/drawing/2014/main" id="{663BADDE-21EB-4AF5-A375-CE9E6F7B7507}"/>
              </a:ext>
            </a:extLst>
          </p:cNvPr>
          <p:cNvSpPr>
            <a:spLocks noGrp="1"/>
          </p:cNvSpPr>
          <p:nvPr>
            <p:ph type="dt" sz="half" idx="10"/>
          </p:nvPr>
        </p:nvSpPr>
        <p:spPr/>
        <p:txBody>
          <a:bodyPr/>
          <a:lstStyle>
            <a:lvl1pPr>
              <a:defRPr/>
            </a:lvl1pPr>
          </a:lstStyle>
          <a:p>
            <a:pPr>
              <a:defRPr/>
            </a:pPr>
            <a:fld id="{E3E5EA99-8A66-460C-8EFF-E7CB479541E4}" type="datetimeFigureOut">
              <a:rPr lang="zh-CN" altLang="en-US"/>
              <a:pPr>
                <a:defRPr/>
              </a:pPr>
              <a:t>2022/3/29</a:t>
            </a:fld>
            <a:endParaRPr lang="zh-CN" altLang="en-US"/>
          </a:p>
        </p:txBody>
      </p:sp>
      <p:sp>
        <p:nvSpPr>
          <p:cNvPr id="5" name="Footer Placeholder 4">
            <a:extLst>
              <a:ext uri="{FF2B5EF4-FFF2-40B4-BE49-F238E27FC236}">
                <a16:creationId xmlns:a16="http://schemas.microsoft.com/office/drawing/2014/main" id="{03F8FC64-D0C6-4251-BF88-6AEC4A526B23}"/>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31385D48-17DE-4CF3-A06A-CE3BC7AD1795}"/>
              </a:ext>
            </a:extLst>
          </p:cNvPr>
          <p:cNvSpPr>
            <a:spLocks noGrp="1"/>
          </p:cNvSpPr>
          <p:nvPr>
            <p:ph type="sldNum" sz="quarter" idx="12"/>
          </p:nvPr>
        </p:nvSpPr>
        <p:spPr/>
        <p:txBody>
          <a:bodyPr/>
          <a:lstStyle>
            <a:lvl1pPr>
              <a:defRPr/>
            </a:lvl1pPr>
          </a:lstStyle>
          <a:p>
            <a:pPr>
              <a:defRPr/>
            </a:pPr>
            <a:fld id="{B2EE8657-56FA-4C5E-80BF-CC7969EEE833}" type="slidenum">
              <a:rPr lang="zh-CN" altLang="en-US"/>
              <a:pPr>
                <a:defRPr/>
              </a:pPr>
              <a:t>‹#›</a:t>
            </a:fld>
            <a:endParaRPr lang="zh-CN" altLang="en-US"/>
          </a:p>
        </p:txBody>
      </p:sp>
    </p:spTree>
    <p:extLst>
      <p:ext uri="{BB962C8B-B14F-4D97-AF65-F5344CB8AC3E}">
        <p14:creationId xmlns:p14="http://schemas.microsoft.com/office/powerpoint/2010/main" val="1143714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1A84-E144-48C6-A281-68316E79A399}"/>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0A24E8CC-A8BF-4DCA-8B1B-C76C98583F17}"/>
              </a:ext>
            </a:extLst>
          </p:cNvPr>
          <p:cNvSpPr>
            <a:spLocks noGrp="1"/>
          </p:cNvSpPr>
          <p:nvPr>
            <p:ph sz="half" idx="1"/>
          </p:nvPr>
        </p:nvSpPr>
        <p:spPr>
          <a:xfrm>
            <a:off x="838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FDD44F17-97C6-44DF-8DB6-EC49C4E72D85}"/>
              </a:ext>
            </a:extLst>
          </p:cNvPr>
          <p:cNvSpPr>
            <a:spLocks noGrp="1"/>
          </p:cNvSpPr>
          <p:nvPr>
            <p:ph sz="half" idx="2"/>
          </p:nvPr>
        </p:nvSpPr>
        <p:spPr>
          <a:xfrm>
            <a:off x="6172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3">
            <a:extLst>
              <a:ext uri="{FF2B5EF4-FFF2-40B4-BE49-F238E27FC236}">
                <a16:creationId xmlns:a16="http://schemas.microsoft.com/office/drawing/2014/main" id="{81302C9E-D149-4479-B9AF-68EC96B90C9F}"/>
              </a:ext>
            </a:extLst>
          </p:cNvPr>
          <p:cNvSpPr>
            <a:spLocks noGrp="1"/>
          </p:cNvSpPr>
          <p:nvPr>
            <p:ph type="dt" sz="half" idx="10"/>
          </p:nvPr>
        </p:nvSpPr>
        <p:spPr/>
        <p:txBody>
          <a:bodyPr/>
          <a:lstStyle>
            <a:lvl1pPr>
              <a:defRPr/>
            </a:lvl1pPr>
          </a:lstStyle>
          <a:p>
            <a:pPr>
              <a:defRPr/>
            </a:pPr>
            <a:fld id="{6B2CF25D-0375-402D-9504-2C2F195D05D5}" type="datetimeFigureOut">
              <a:rPr lang="zh-CN" altLang="en-US"/>
              <a:pPr>
                <a:defRPr/>
              </a:pPr>
              <a:t>2022/3/29</a:t>
            </a:fld>
            <a:endParaRPr lang="zh-CN" altLang="en-US"/>
          </a:p>
        </p:txBody>
      </p:sp>
      <p:sp>
        <p:nvSpPr>
          <p:cNvPr id="6" name="Footer Placeholder 4">
            <a:extLst>
              <a:ext uri="{FF2B5EF4-FFF2-40B4-BE49-F238E27FC236}">
                <a16:creationId xmlns:a16="http://schemas.microsoft.com/office/drawing/2014/main" id="{15684494-9F22-43F1-A649-E34C31CE0A8C}"/>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7AE3E023-D57F-4662-A793-D6A922752EB7}"/>
              </a:ext>
            </a:extLst>
          </p:cNvPr>
          <p:cNvSpPr>
            <a:spLocks noGrp="1"/>
          </p:cNvSpPr>
          <p:nvPr>
            <p:ph type="sldNum" sz="quarter" idx="12"/>
          </p:nvPr>
        </p:nvSpPr>
        <p:spPr/>
        <p:txBody>
          <a:bodyPr/>
          <a:lstStyle>
            <a:lvl1pPr>
              <a:defRPr/>
            </a:lvl1pPr>
          </a:lstStyle>
          <a:p>
            <a:pPr>
              <a:defRPr/>
            </a:pPr>
            <a:fld id="{7F33B4ED-A138-499D-B1C0-CBC3B3388591}" type="slidenum">
              <a:rPr lang="zh-CN" altLang="en-US"/>
              <a:pPr>
                <a:defRPr/>
              </a:pPr>
              <a:t>‹#›</a:t>
            </a:fld>
            <a:endParaRPr lang="zh-CN" altLang="en-US"/>
          </a:p>
        </p:txBody>
      </p:sp>
    </p:spTree>
    <p:extLst>
      <p:ext uri="{BB962C8B-B14F-4D97-AF65-F5344CB8AC3E}">
        <p14:creationId xmlns:p14="http://schemas.microsoft.com/office/powerpoint/2010/main" val="33759966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15AE-B2D3-4D82-9224-89677985EE25}"/>
              </a:ext>
            </a:extLst>
          </p:cNvPr>
          <p:cNvSpPr>
            <a:spLocks noGrp="1"/>
          </p:cNvSpPr>
          <p:nvPr>
            <p:ph type="title"/>
          </p:nvPr>
        </p:nvSpPr>
        <p:spPr>
          <a:xfrm>
            <a:off x="839788" y="365127"/>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15E4EE41-60B1-48E1-B584-C2CC48D0006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Edit Master text styles</a:t>
            </a:r>
          </a:p>
        </p:txBody>
      </p:sp>
      <p:sp>
        <p:nvSpPr>
          <p:cNvPr id="4" name="Content Placeholder 3">
            <a:extLst>
              <a:ext uri="{FF2B5EF4-FFF2-40B4-BE49-F238E27FC236}">
                <a16:creationId xmlns:a16="http://schemas.microsoft.com/office/drawing/2014/main" id="{DE03A6B6-9739-4C4B-BF79-2CFB76E0AFCE}"/>
              </a:ext>
            </a:extLst>
          </p:cNvPr>
          <p:cNvSpPr>
            <a:spLocks noGrp="1"/>
          </p:cNvSpPr>
          <p:nvPr>
            <p:ph sz="half" idx="2"/>
          </p:nvPr>
        </p:nvSpPr>
        <p:spPr>
          <a:xfrm>
            <a:off x="839789"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72439FFA-B3D0-4C2C-816C-1F4A9E3D43CB}"/>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Edit Master text styles</a:t>
            </a:r>
          </a:p>
        </p:txBody>
      </p:sp>
      <p:sp>
        <p:nvSpPr>
          <p:cNvPr id="6" name="Content Placeholder 5">
            <a:extLst>
              <a:ext uri="{FF2B5EF4-FFF2-40B4-BE49-F238E27FC236}">
                <a16:creationId xmlns:a16="http://schemas.microsoft.com/office/drawing/2014/main" id="{FB982D6D-D9B5-458E-A761-A5088922C557}"/>
              </a:ext>
            </a:extLst>
          </p:cNvPr>
          <p:cNvSpPr>
            <a:spLocks noGrp="1"/>
          </p:cNvSpPr>
          <p:nvPr>
            <p:ph sz="quarter" idx="4"/>
          </p:nvPr>
        </p:nvSpPr>
        <p:spPr>
          <a:xfrm>
            <a:off x="6172201"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3">
            <a:extLst>
              <a:ext uri="{FF2B5EF4-FFF2-40B4-BE49-F238E27FC236}">
                <a16:creationId xmlns:a16="http://schemas.microsoft.com/office/drawing/2014/main" id="{82450A84-56D1-4E05-97A5-5662E44BB4BB}"/>
              </a:ext>
            </a:extLst>
          </p:cNvPr>
          <p:cNvSpPr>
            <a:spLocks noGrp="1"/>
          </p:cNvSpPr>
          <p:nvPr>
            <p:ph type="dt" sz="half" idx="10"/>
          </p:nvPr>
        </p:nvSpPr>
        <p:spPr/>
        <p:txBody>
          <a:bodyPr/>
          <a:lstStyle>
            <a:lvl1pPr>
              <a:defRPr/>
            </a:lvl1pPr>
          </a:lstStyle>
          <a:p>
            <a:pPr>
              <a:defRPr/>
            </a:pPr>
            <a:fld id="{F928EDA3-F0BB-4238-B704-A1963951D007}" type="datetimeFigureOut">
              <a:rPr lang="zh-CN" altLang="en-US"/>
              <a:pPr>
                <a:defRPr/>
              </a:pPr>
              <a:t>2022/3/29</a:t>
            </a:fld>
            <a:endParaRPr lang="zh-CN" altLang="en-US"/>
          </a:p>
        </p:txBody>
      </p:sp>
      <p:sp>
        <p:nvSpPr>
          <p:cNvPr id="8" name="Footer Placeholder 4">
            <a:extLst>
              <a:ext uri="{FF2B5EF4-FFF2-40B4-BE49-F238E27FC236}">
                <a16:creationId xmlns:a16="http://schemas.microsoft.com/office/drawing/2014/main" id="{7744F71D-A3D2-4B00-9D35-DC2101B5834F}"/>
              </a:ext>
            </a:extLst>
          </p:cNvPr>
          <p:cNvSpPr>
            <a:spLocks noGrp="1"/>
          </p:cNvSpPr>
          <p:nvPr>
            <p:ph type="ftr" sz="quarter" idx="11"/>
          </p:nvPr>
        </p:nvSpPr>
        <p:spPr/>
        <p:txBody>
          <a:bodyPr/>
          <a:lstStyle>
            <a:lvl1pPr>
              <a:defRPr/>
            </a:lvl1pPr>
          </a:lstStyle>
          <a:p>
            <a:pPr>
              <a:defRPr/>
            </a:pPr>
            <a:endParaRPr lang="zh-CN" altLang="en-US"/>
          </a:p>
        </p:txBody>
      </p:sp>
      <p:sp>
        <p:nvSpPr>
          <p:cNvPr id="9" name="Slide Number Placeholder 5">
            <a:extLst>
              <a:ext uri="{FF2B5EF4-FFF2-40B4-BE49-F238E27FC236}">
                <a16:creationId xmlns:a16="http://schemas.microsoft.com/office/drawing/2014/main" id="{8EC3DAF7-5564-4432-BDA4-50E562B8CABE}"/>
              </a:ext>
            </a:extLst>
          </p:cNvPr>
          <p:cNvSpPr>
            <a:spLocks noGrp="1"/>
          </p:cNvSpPr>
          <p:nvPr>
            <p:ph type="sldNum" sz="quarter" idx="12"/>
          </p:nvPr>
        </p:nvSpPr>
        <p:spPr/>
        <p:txBody>
          <a:bodyPr/>
          <a:lstStyle>
            <a:lvl1pPr>
              <a:defRPr/>
            </a:lvl1pPr>
          </a:lstStyle>
          <a:p>
            <a:pPr>
              <a:defRPr/>
            </a:pPr>
            <a:fld id="{062EB611-631F-4E13-ACCE-FFB8F789F941}" type="slidenum">
              <a:rPr lang="zh-CN" altLang="en-US"/>
              <a:pPr>
                <a:defRPr/>
              </a:pPr>
              <a:t>‹#›</a:t>
            </a:fld>
            <a:endParaRPr lang="zh-CN" altLang="en-US"/>
          </a:p>
        </p:txBody>
      </p:sp>
    </p:spTree>
    <p:extLst>
      <p:ext uri="{BB962C8B-B14F-4D97-AF65-F5344CB8AC3E}">
        <p14:creationId xmlns:p14="http://schemas.microsoft.com/office/powerpoint/2010/main" val="33663272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9BC8-6F87-4C87-BFCD-8B5E57A7CF73}"/>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3">
            <a:extLst>
              <a:ext uri="{FF2B5EF4-FFF2-40B4-BE49-F238E27FC236}">
                <a16:creationId xmlns:a16="http://schemas.microsoft.com/office/drawing/2014/main" id="{5AD98D14-42E4-4BDE-AF04-97631DA1AFAC}"/>
              </a:ext>
            </a:extLst>
          </p:cNvPr>
          <p:cNvSpPr>
            <a:spLocks noGrp="1"/>
          </p:cNvSpPr>
          <p:nvPr>
            <p:ph type="dt" sz="half" idx="10"/>
          </p:nvPr>
        </p:nvSpPr>
        <p:spPr/>
        <p:txBody>
          <a:bodyPr/>
          <a:lstStyle>
            <a:lvl1pPr>
              <a:defRPr/>
            </a:lvl1pPr>
          </a:lstStyle>
          <a:p>
            <a:pPr>
              <a:defRPr/>
            </a:pPr>
            <a:fld id="{9321877F-7C25-4E73-AA25-93AC2F3FD7BE}" type="datetimeFigureOut">
              <a:rPr lang="zh-CN" altLang="en-US"/>
              <a:pPr>
                <a:defRPr/>
              </a:pPr>
              <a:t>2022/3/29</a:t>
            </a:fld>
            <a:endParaRPr lang="zh-CN" altLang="en-US"/>
          </a:p>
        </p:txBody>
      </p:sp>
      <p:sp>
        <p:nvSpPr>
          <p:cNvPr id="4" name="Footer Placeholder 4">
            <a:extLst>
              <a:ext uri="{FF2B5EF4-FFF2-40B4-BE49-F238E27FC236}">
                <a16:creationId xmlns:a16="http://schemas.microsoft.com/office/drawing/2014/main" id="{96E15F19-0685-4A96-BE5C-6DB1C5F4ED67}"/>
              </a:ext>
            </a:extLst>
          </p:cNvPr>
          <p:cNvSpPr>
            <a:spLocks noGrp="1"/>
          </p:cNvSpPr>
          <p:nvPr>
            <p:ph type="ftr" sz="quarter" idx="11"/>
          </p:nvPr>
        </p:nvSpPr>
        <p:spPr/>
        <p:txBody>
          <a:bodyPr/>
          <a:lstStyle>
            <a:lvl1pPr>
              <a:defRPr/>
            </a:lvl1pPr>
          </a:lstStyle>
          <a:p>
            <a:pPr>
              <a:defRPr/>
            </a:pPr>
            <a:endParaRPr lang="zh-CN" altLang="en-US"/>
          </a:p>
        </p:txBody>
      </p:sp>
      <p:sp>
        <p:nvSpPr>
          <p:cNvPr id="5" name="Slide Number Placeholder 5">
            <a:extLst>
              <a:ext uri="{FF2B5EF4-FFF2-40B4-BE49-F238E27FC236}">
                <a16:creationId xmlns:a16="http://schemas.microsoft.com/office/drawing/2014/main" id="{30FA9F90-9C8C-43C0-9F24-78DD3D5D6117}"/>
              </a:ext>
            </a:extLst>
          </p:cNvPr>
          <p:cNvSpPr>
            <a:spLocks noGrp="1"/>
          </p:cNvSpPr>
          <p:nvPr>
            <p:ph type="sldNum" sz="quarter" idx="12"/>
          </p:nvPr>
        </p:nvSpPr>
        <p:spPr/>
        <p:txBody>
          <a:bodyPr/>
          <a:lstStyle>
            <a:lvl1pPr>
              <a:defRPr/>
            </a:lvl1pPr>
          </a:lstStyle>
          <a:p>
            <a:pPr>
              <a:defRPr/>
            </a:pPr>
            <a:fld id="{39B24CF5-C697-4261-8F19-84A2C32C592B}" type="slidenum">
              <a:rPr lang="zh-CN" altLang="en-US"/>
              <a:pPr>
                <a:defRPr/>
              </a:pPr>
              <a:t>‹#›</a:t>
            </a:fld>
            <a:endParaRPr lang="zh-CN" altLang="en-US"/>
          </a:p>
        </p:txBody>
      </p:sp>
    </p:spTree>
    <p:extLst>
      <p:ext uri="{BB962C8B-B14F-4D97-AF65-F5344CB8AC3E}">
        <p14:creationId xmlns:p14="http://schemas.microsoft.com/office/powerpoint/2010/main" val="4220916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74D479B-AA84-4222-8D99-5B71659E095E}"/>
              </a:ext>
            </a:extLst>
          </p:cNvPr>
          <p:cNvSpPr>
            <a:spLocks noGrp="1"/>
          </p:cNvSpPr>
          <p:nvPr>
            <p:ph type="dt" sz="half" idx="10"/>
          </p:nvPr>
        </p:nvSpPr>
        <p:spPr/>
        <p:txBody>
          <a:bodyPr/>
          <a:lstStyle>
            <a:lvl1pPr>
              <a:defRPr/>
            </a:lvl1pPr>
          </a:lstStyle>
          <a:p>
            <a:pPr>
              <a:defRPr/>
            </a:pPr>
            <a:fld id="{62D8AB38-B9A5-4CEF-9051-1963F25CD429}" type="datetimeFigureOut">
              <a:rPr lang="zh-CN" altLang="en-US"/>
              <a:pPr>
                <a:defRPr/>
              </a:pPr>
              <a:t>2022/3/29</a:t>
            </a:fld>
            <a:endParaRPr lang="zh-CN" altLang="en-US"/>
          </a:p>
        </p:txBody>
      </p:sp>
      <p:sp>
        <p:nvSpPr>
          <p:cNvPr id="3" name="Footer Placeholder 4">
            <a:extLst>
              <a:ext uri="{FF2B5EF4-FFF2-40B4-BE49-F238E27FC236}">
                <a16:creationId xmlns:a16="http://schemas.microsoft.com/office/drawing/2014/main" id="{9ECB97A5-E28D-43DA-9679-AF3A16B41553}"/>
              </a:ext>
            </a:extLst>
          </p:cNvPr>
          <p:cNvSpPr>
            <a:spLocks noGrp="1"/>
          </p:cNvSpPr>
          <p:nvPr>
            <p:ph type="ftr" sz="quarter" idx="11"/>
          </p:nvPr>
        </p:nvSpPr>
        <p:spPr/>
        <p:txBody>
          <a:bodyPr/>
          <a:lstStyle>
            <a:lvl1pPr>
              <a:defRPr/>
            </a:lvl1pPr>
          </a:lstStyle>
          <a:p>
            <a:pPr>
              <a:defRPr/>
            </a:pPr>
            <a:endParaRPr lang="zh-CN" altLang="en-US"/>
          </a:p>
        </p:txBody>
      </p:sp>
      <p:sp>
        <p:nvSpPr>
          <p:cNvPr id="4" name="Slide Number Placeholder 5">
            <a:extLst>
              <a:ext uri="{FF2B5EF4-FFF2-40B4-BE49-F238E27FC236}">
                <a16:creationId xmlns:a16="http://schemas.microsoft.com/office/drawing/2014/main" id="{5709FDE3-3510-4DE2-AF52-FB4A78ED8E11}"/>
              </a:ext>
            </a:extLst>
          </p:cNvPr>
          <p:cNvSpPr>
            <a:spLocks noGrp="1"/>
          </p:cNvSpPr>
          <p:nvPr>
            <p:ph type="sldNum" sz="quarter" idx="12"/>
          </p:nvPr>
        </p:nvSpPr>
        <p:spPr/>
        <p:txBody>
          <a:bodyPr/>
          <a:lstStyle>
            <a:lvl1pPr>
              <a:defRPr/>
            </a:lvl1pPr>
          </a:lstStyle>
          <a:p>
            <a:pPr>
              <a:defRPr/>
            </a:pPr>
            <a:fld id="{EDA98E42-E066-4299-87C4-4B00CFB9FA75}" type="slidenum">
              <a:rPr lang="zh-CN" altLang="en-US"/>
              <a:pPr>
                <a:defRPr/>
              </a:pPr>
              <a:t>‹#›</a:t>
            </a:fld>
            <a:endParaRPr lang="zh-CN" altLang="en-US"/>
          </a:p>
        </p:txBody>
      </p:sp>
    </p:spTree>
    <p:extLst>
      <p:ext uri="{BB962C8B-B14F-4D97-AF65-F5344CB8AC3E}">
        <p14:creationId xmlns:p14="http://schemas.microsoft.com/office/powerpoint/2010/main" val="3899438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4FB7-F92A-411E-B0C2-B7FF0FA99C2C}"/>
              </a:ext>
            </a:extLst>
          </p:cNvPr>
          <p:cNvSpPr>
            <a:spLocks noGrp="1"/>
          </p:cNvSpPr>
          <p:nvPr>
            <p:ph type="title"/>
          </p:nvPr>
        </p:nvSpPr>
        <p:spPr>
          <a:xfrm>
            <a:off x="839788" y="457200"/>
            <a:ext cx="3932237" cy="1600200"/>
          </a:xfrm>
        </p:spPr>
        <p:txBody>
          <a:bodyPr anchor="b"/>
          <a:lstStyle>
            <a:lvl1pPr>
              <a:defRPr sz="24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224F3627-1071-4771-935C-4E0449CAC70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093DCC18-F881-4E25-AB22-2486AFDE2B2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Edit Master text styles</a:t>
            </a:r>
          </a:p>
        </p:txBody>
      </p:sp>
      <p:sp>
        <p:nvSpPr>
          <p:cNvPr id="5" name="Date Placeholder 3">
            <a:extLst>
              <a:ext uri="{FF2B5EF4-FFF2-40B4-BE49-F238E27FC236}">
                <a16:creationId xmlns:a16="http://schemas.microsoft.com/office/drawing/2014/main" id="{A6A14D4F-8174-45C6-A0C0-7FC655EB4FC1}"/>
              </a:ext>
            </a:extLst>
          </p:cNvPr>
          <p:cNvSpPr>
            <a:spLocks noGrp="1"/>
          </p:cNvSpPr>
          <p:nvPr>
            <p:ph type="dt" sz="half" idx="10"/>
          </p:nvPr>
        </p:nvSpPr>
        <p:spPr/>
        <p:txBody>
          <a:bodyPr/>
          <a:lstStyle>
            <a:lvl1pPr>
              <a:defRPr/>
            </a:lvl1pPr>
          </a:lstStyle>
          <a:p>
            <a:pPr>
              <a:defRPr/>
            </a:pPr>
            <a:fld id="{C4E5C648-4381-4187-93D4-0E5704F54E5C}" type="datetimeFigureOut">
              <a:rPr lang="zh-CN" altLang="en-US"/>
              <a:pPr>
                <a:defRPr/>
              </a:pPr>
              <a:t>2022/3/29</a:t>
            </a:fld>
            <a:endParaRPr lang="zh-CN" altLang="en-US"/>
          </a:p>
        </p:txBody>
      </p:sp>
      <p:sp>
        <p:nvSpPr>
          <p:cNvPr id="6" name="Footer Placeholder 4">
            <a:extLst>
              <a:ext uri="{FF2B5EF4-FFF2-40B4-BE49-F238E27FC236}">
                <a16:creationId xmlns:a16="http://schemas.microsoft.com/office/drawing/2014/main" id="{BC3FD2BF-2B42-464A-A448-83E7C075DF01}"/>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71B62298-71FF-4AE7-B759-5CC9211A2E34}"/>
              </a:ext>
            </a:extLst>
          </p:cNvPr>
          <p:cNvSpPr>
            <a:spLocks noGrp="1"/>
          </p:cNvSpPr>
          <p:nvPr>
            <p:ph type="sldNum" sz="quarter" idx="12"/>
          </p:nvPr>
        </p:nvSpPr>
        <p:spPr/>
        <p:txBody>
          <a:bodyPr/>
          <a:lstStyle>
            <a:lvl1pPr>
              <a:defRPr/>
            </a:lvl1pPr>
          </a:lstStyle>
          <a:p>
            <a:pPr>
              <a:defRPr/>
            </a:pPr>
            <a:fld id="{74991130-C5B4-4DAF-BF57-D2667EDF24FA}" type="slidenum">
              <a:rPr lang="zh-CN" altLang="en-US"/>
              <a:pPr>
                <a:defRPr/>
              </a:pPr>
              <a:t>‹#›</a:t>
            </a:fld>
            <a:endParaRPr lang="zh-CN" altLang="en-US"/>
          </a:p>
        </p:txBody>
      </p:sp>
    </p:spTree>
    <p:extLst>
      <p:ext uri="{BB962C8B-B14F-4D97-AF65-F5344CB8AC3E}">
        <p14:creationId xmlns:p14="http://schemas.microsoft.com/office/powerpoint/2010/main" val="588223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5510-1A65-43E8-846B-A56CF012813E}"/>
              </a:ext>
            </a:extLst>
          </p:cNvPr>
          <p:cNvSpPr>
            <a:spLocks noGrp="1"/>
          </p:cNvSpPr>
          <p:nvPr>
            <p:ph type="title"/>
          </p:nvPr>
        </p:nvSpPr>
        <p:spPr>
          <a:xfrm>
            <a:off x="839788" y="457200"/>
            <a:ext cx="3932237" cy="1600200"/>
          </a:xfrm>
        </p:spPr>
        <p:txBody>
          <a:bodyPr anchor="b"/>
          <a:lstStyle>
            <a:lvl1pPr>
              <a:defRPr sz="24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0DE4E018-A080-40A9-8CAA-E7AB348BE9A2}"/>
              </a:ext>
            </a:extLst>
          </p:cNvPr>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Text Placeholder 3">
            <a:extLst>
              <a:ext uri="{FF2B5EF4-FFF2-40B4-BE49-F238E27FC236}">
                <a16:creationId xmlns:a16="http://schemas.microsoft.com/office/drawing/2014/main" id="{88B8D508-4070-478B-A0B9-E96A00BA313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Edit Master text styles</a:t>
            </a:r>
          </a:p>
        </p:txBody>
      </p:sp>
      <p:sp>
        <p:nvSpPr>
          <p:cNvPr id="5" name="Date Placeholder 3">
            <a:extLst>
              <a:ext uri="{FF2B5EF4-FFF2-40B4-BE49-F238E27FC236}">
                <a16:creationId xmlns:a16="http://schemas.microsoft.com/office/drawing/2014/main" id="{7AAD3AA0-A1AA-4434-B53E-620652550374}"/>
              </a:ext>
            </a:extLst>
          </p:cNvPr>
          <p:cNvSpPr>
            <a:spLocks noGrp="1"/>
          </p:cNvSpPr>
          <p:nvPr>
            <p:ph type="dt" sz="half" idx="10"/>
          </p:nvPr>
        </p:nvSpPr>
        <p:spPr/>
        <p:txBody>
          <a:bodyPr/>
          <a:lstStyle>
            <a:lvl1pPr>
              <a:defRPr/>
            </a:lvl1pPr>
          </a:lstStyle>
          <a:p>
            <a:pPr>
              <a:defRPr/>
            </a:pPr>
            <a:fld id="{E443A8DB-750B-4B85-B479-5E0FF7A45F97}" type="datetimeFigureOut">
              <a:rPr lang="zh-CN" altLang="en-US"/>
              <a:pPr>
                <a:defRPr/>
              </a:pPr>
              <a:t>2022/3/29</a:t>
            </a:fld>
            <a:endParaRPr lang="zh-CN" altLang="en-US"/>
          </a:p>
        </p:txBody>
      </p:sp>
      <p:sp>
        <p:nvSpPr>
          <p:cNvPr id="6" name="Footer Placeholder 4">
            <a:extLst>
              <a:ext uri="{FF2B5EF4-FFF2-40B4-BE49-F238E27FC236}">
                <a16:creationId xmlns:a16="http://schemas.microsoft.com/office/drawing/2014/main" id="{4CF5F4D9-9EC9-46A0-BC69-7FF291E0CEA5}"/>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7BDDB5B9-5D89-4C19-8212-3720C4094D76}"/>
              </a:ext>
            </a:extLst>
          </p:cNvPr>
          <p:cNvSpPr>
            <a:spLocks noGrp="1"/>
          </p:cNvSpPr>
          <p:nvPr>
            <p:ph type="sldNum" sz="quarter" idx="12"/>
          </p:nvPr>
        </p:nvSpPr>
        <p:spPr/>
        <p:txBody>
          <a:bodyPr/>
          <a:lstStyle>
            <a:lvl1pPr>
              <a:defRPr/>
            </a:lvl1pPr>
          </a:lstStyle>
          <a:p>
            <a:pPr>
              <a:defRPr/>
            </a:pPr>
            <a:fld id="{03DF2AB7-436F-4F90-AFDC-3A44DFA22D14}" type="slidenum">
              <a:rPr lang="zh-CN" altLang="en-US"/>
              <a:pPr>
                <a:defRPr/>
              </a:pPr>
              <a:t>‹#›</a:t>
            </a:fld>
            <a:endParaRPr lang="zh-CN" altLang="en-US"/>
          </a:p>
        </p:txBody>
      </p:sp>
    </p:spTree>
    <p:extLst>
      <p:ext uri="{BB962C8B-B14F-4D97-AF65-F5344CB8AC3E}">
        <p14:creationId xmlns:p14="http://schemas.microsoft.com/office/powerpoint/2010/main" val="20896636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F549-2380-4104-B7F4-E6D36967051F}"/>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CCE64053-D9B9-4647-9F6D-13CF9987A59F}"/>
              </a:ext>
            </a:extLst>
          </p:cNvPr>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F2C62F99-CE9B-476D-8ED2-C4EC34422104}"/>
              </a:ext>
            </a:extLst>
          </p:cNvPr>
          <p:cNvSpPr>
            <a:spLocks noGrp="1"/>
          </p:cNvSpPr>
          <p:nvPr>
            <p:ph type="dt" sz="half" idx="10"/>
          </p:nvPr>
        </p:nvSpPr>
        <p:spPr/>
        <p:txBody>
          <a:bodyPr/>
          <a:lstStyle>
            <a:lvl1pPr>
              <a:defRPr/>
            </a:lvl1pPr>
          </a:lstStyle>
          <a:p>
            <a:pPr>
              <a:defRPr/>
            </a:pPr>
            <a:fld id="{C59AF472-435B-4182-B013-477EF9CC5AE8}" type="datetimeFigureOut">
              <a:rPr lang="zh-CN" altLang="en-US"/>
              <a:pPr>
                <a:defRPr/>
              </a:pPr>
              <a:t>2022/3/29</a:t>
            </a:fld>
            <a:endParaRPr lang="zh-CN" altLang="en-US"/>
          </a:p>
        </p:txBody>
      </p:sp>
      <p:sp>
        <p:nvSpPr>
          <p:cNvPr id="5" name="Footer Placeholder 4">
            <a:extLst>
              <a:ext uri="{FF2B5EF4-FFF2-40B4-BE49-F238E27FC236}">
                <a16:creationId xmlns:a16="http://schemas.microsoft.com/office/drawing/2014/main" id="{3CEAE098-4A88-4FE7-B705-C5414C26BB5E}"/>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E12E3ABD-23DE-4CF8-95C6-743AAE60B70B}"/>
              </a:ext>
            </a:extLst>
          </p:cNvPr>
          <p:cNvSpPr>
            <a:spLocks noGrp="1"/>
          </p:cNvSpPr>
          <p:nvPr>
            <p:ph type="sldNum" sz="quarter" idx="12"/>
          </p:nvPr>
        </p:nvSpPr>
        <p:spPr/>
        <p:txBody>
          <a:bodyPr/>
          <a:lstStyle>
            <a:lvl1pPr>
              <a:defRPr/>
            </a:lvl1pPr>
          </a:lstStyle>
          <a:p>
            <a:pPr>
              <a:defRPr/>
            </a:pPr>
            <a:fld id="{F9D53111-378E-40E4-A374-2D74B45ECB94}" type="slidenum">
              <a:rPr lang="zh-CN" altLang="en-US"/>
              <a:pPr>
                <a:defRPr/>
              </a:pPr>
              <a:t>‹#›</a:t>
            </a:fld>
            <a:endParaRPr lang="zh-CN" altLang="en-US"/>
          </a:p>
        </p:txBody>
      </p:sp>
    </p:spTree>
    <p:extLst>
      <p:ext uri="{BB962C8B-B14F-4D97-AF65-F5344CB8AC3E}">
        <p14:creationId xmlns:p14="http://schemas.microsoft.com/office/powerpoint/2010/main" val="4543867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4BB98-659E-4A82-8D38-0C5764C46E23}"/>
              </a:ext>
            </a:extLst>
          </p:cNvPr>
          <p:cNvSpPr>
            <a:spLocks noGrp="1"/>
          </p:cNvSpPr>
          <p:nvPr>
            <p:ph type="title" orient="vert"/>
          </p:nvPr>
        </p:nvSpPr>
        <p:spPr>
          <a:xfrm>
            <a:off x="8724901"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DCF555BA-EBBA-44A1-9352-0DCE3FB4E386}"/>
              </a:ext>
            </a:extLst>
          </p:cNvPr>
          <p:cNvSpPr>
            <a:spLocks noGrp="1"/>
          </p:cNvSpPr>
          <p:nvPr>
            <p:ph type="body" orient="vert" idx="1"/>
          </p:nvPr>
        </p:nvSpPr>
        <p:spPr>
          <a:xfrm>
            <a:off x="838201"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9D122819-BDB3-46F6-8FBA-E5CA2AACC459}"/>
              </a:ext>
            </a:extLst>
          </p:cNvPr>
          <p:cNvSpPr>
            <a:spLocks noGrp="1"/>
          </p:cNvSpPr>
          <p:nvPr>
            <p:ph type="dt" sz="half" idx="10"/>
          </p:nvPr>
        </p:nvSpPr>
        <p:spPr/>
        <p:txBody>
          <a:bodyPr/>
          <a:lstStyle>
            <a:lvl1pPr>
              <a:defRPr/>
            </a:lvl1pPr>
          </a:lstStyle>
          <a:p>
            <a:pPr>
              <a:defRPr/>
            </a:pPr>
            <a:fld id="{081A1D2A-D06D-486D-A009-09970850BEA5}" type="datetimeFigureOut">
              <a:rPr lang="zh-CN" altLang="en-US"/>
              <a:pPr>
                <a:defRPr/>
              </a:pPr>
              <a:t>2022/3/29</a:t>
            </a:fld>
            <a:endParaRPr lang="zh-CN" altLang="en-US"/>
          </a:p>
        </p:txBody>
      </p:sp>
      <p:sp>
        <p:nvSpPr>
          <p:cNvPr id="5" name="Footer Placeholder 4">
            <a:extLst>
              <a:ext uri="{FF2B5EF4-FFF2-40B4-BE49-F238E27FC236}">
                <a16:creationId xmlns:a16="http://schemas.microsoft.com/office/drawing/2014/main" id="{100F1D25-33EE-4B62-A690-C5102B74E7DC}"/>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B0DD4E9C-6808-4713-B2F8-CA472F505D00}"/>
              </a:ext>
            </a:extLst>
          </p:cNvPr>
          <p:cNvSpPr>
            <a:spLocks noGrp="1"/>
          </p:cNvSpPr>
          <p:nvPr>
            <p:ph type="sldNum" sz="quarter" idx="12"/>
          </p:nvPr>
        </p:nvSpPr>
        <p:spPr/>
        <p:txBody>
          <a:bodyPr/>
          <a:lstStyle>
            <a:lvl1pPr>
              <a:defRPr/>
            </a:lvl1pPr>
          </a:lstStyle>
          <a:p>
            <a:pPr>
              <a:defRPr/>
            </a:pPr>
            <a:fld id="{DD288BBB-8863-49CF-A9A2-F1630FE7166F}" type="slidenum">
              <a:rPr lang="zh-CN" altLang="en-US"/>
              <a:pPr>
                <a:defRPr/>
              </a:pPr>
              <a:t>‹#›</a:t>
            </a:fld>
            <a:endParaRPr lang="zh-CN" altLang="en-US"/>
          </a:p>
        </p:txBody>
      </p:sp>
    </p:spTree>
    <p:extLst>
      <p:ext uri="{BB962C8B-B14F-4D97-AF65-F5344CB8AC3E}">
        <p14:creationId xmlns:p14="http://schemas.microsoft.com/office/powerpoint/2010/main" val="15589916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593AD4-D3BF-459D-BE3E-3542CBCBDA34}"/>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a:p>
        </p:txBody>
      </p:sp>
      <p:sp>
        <p:nvSpPr>
          <p:cNvPr id="4" name="Hexagon 9">
            <a:extLst>
              <a:ext uri="{FF2B5EF4-FFF2-40B4-BE49-F238E27FC236}">
                <a16:creationId xmlns:a16="http://schemas.microsoft.com/office/drawing/2014/main" id="{F86FB0AA-42E1-4303-A60C-8766017C8372}"/>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a:p>
        </p:txBody>
      </p:sp>
      <p:sp>
        <p:nvSpPr>
          <p:cNvPr id="5" name="Hexagon 10">
            <a:extLst>
              <a:ext uri="{FF2B5EF4-FFF2-40B4-BE49-F238E27FC236}">
                <a16:creationId xmlns:a16="http://schemas.microsoft.com/office/drawing/2014/main" id="{AAE75BEF-9915-4850-8F0F-D90D35A07F5D}"/>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a:p>
        </p:txBody>
      </p:sp>
      <p:pic>
        <p:nvPicPr>
          <p:cNvPr id="6" name="Picture 11" descr="EBSCO logo.png">
            <a:extLst>
              <a:ext uri="{FF2B5EF4-FFF2-40B4-BE49-F238E27FC236}">
                <a16:creationId xmlns:a16="http://schemas.microsoft.com/office/drawing/2014/main" id="{A479A80B-C936-49F6-B88E-D63194CA78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C288F945-59E4-4C75-AE85-C8E37665CA66}"/>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a:solidFill>
                <a:srgbClr val="FFFFFF"/>
              </a:solidFill>
              <a:latin typeface="Calibri" pitchFamily="34" charset="0"/>
            </a:endParaRPr>
          </a:p>
        </p:txBody>
      </p:sp>
      <p:sp>
        <p:nvSpPr>
          <p:cNvPr id="8" name="Hexagon 13">
            <a:extLst>
              <a:ext uri="{FF2B5EF4-FFF2-40B4-BE49-F238E27FC236}">
                <a16:creationId xmlns:a16="http://schemas.microsoft.com/office/drawing/2014/main" id="{A76B81DB-C863-468C-B0E7-066A941EBB5E}"/>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a:solidFill>
                <a:srgbClr val="FFFFFF"/>
              </a:solidFill>
              <a:latin typeface="Calibri" pitchFamily="34" charset="0"/>
            </a:endParaRPr>
          </a:p>
        </p:txBody>
      </p:sp>
      <p:sp>
        <p:nvSpPr>
          <p:cNvPr id="9" name="Hexagon 14">
            <a:extLst>
              <a:ext uri="{FF2B5EF4-FFF2-40B4-BE49-F238E27FC236}">
                <a16:creationId xmlns:a16="http://schemas.microsoft.com/office/drawing/2014/main" id="{1E3533E0-56DB-4881-AB08-C74AEBD24151}"/>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a:solidFill>
                <a:srgbClr val="FFFFFF"/>
              </a:solidFill>
              <a:latin typeface="Calibri" pitchFamily="34" charset="0"/>
            </a:endParaRPr>
          </a:p>
        </p:txBody>
      </p:sp>
      <p:sp>
        <p:nvSpPr>
          <p:cNvPr id="2" name="Title 1"/>
          <p:cNvSpPr>
            <a:spLocks noGrp="1"/>
          </p:cNvSpPr>
          <p:nvPr>
            <p:ph type="ctrTitle"/>
          </p:nvPr>
        </p:nvSpPr>
        <p:spPr>
          <a:xfrm>
            <a:off x="0" y="2667003"/>
            <a:ext cx="12192000" cy="784225"/>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2896802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image" Target="../media/image4.png"/><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image" Target="../media/image6.png"/><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theme" Target="../theme/theme3.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8"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4.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9.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2.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10" Type="http://schemas.openxmlformats.org/officeDocument/2006/relationships/image" Target="../media/image2.png"/><Relationship Id="rId4" Type="http://schemas.openxmlformats.org/officeDocument/2006/relationships/slideLayout" Target="../slideLayouts/slideLayout84.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7.xml"/><Relationship Id="rId1"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image" Target="../media/image4.png"/><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image" Target="../media/image13.png"/><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theme" Target="../theme/theme9.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2192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en-US" altLang="zh-CN"/>
              <a:t>Click to edit Master title style</a:t>
            </a:r>
          </a:p>
        </p:txBody>
      </p:sp>
      <p:pic>
        <p:nvPicPr>
          <p:cNvPr id="1027" name="Picture 6" descr="Screen shot 2013-02-04 at 12.56.36 PM.png"/>
          <p:cNvPicPr>
            <a:picLocks noChangeAspect="1"/>
          </p:cNvPicPr>
          <p:nvPr userDrawn="1"/>
        </p:nvPicPr>
        <p:blipFill>
          <a:blip r:embed="rId9">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descr="EBSCO_PMS294.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8"/>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Tree>
    <p:extLst>
      <p:ext uri="{BB962C8B-B14F-4D97-AF65-F5344CB8AC3E}">
        <p14:creationId xmlns:p14="http://schemas.microsoft.com/office/powerpoint/2010/main" val="4291521833"/>
      </p:ext>
    </p:extLst>
  </p:cSld>
  <p:clrMap bg1="lt1" tx1="dk1" bg2="lt2" tx2="dk2" accent1="accent1" accent2="accent2" accent3="accent3" accent4="accent4" accent5="accent5" accent6="accent6" hlink="hlink" folHlink="folHlink"/>
  <p:sldLayoutIdLst>
    <p:sldLayoutId id="2147483685" r:id="rId1"/>
    <p:sldLayoutId id="2147483663" r:id="rId2"/>
    <p:sldLayoutId id="2147483664" r:id="rId3"/>
    <p:sldLayoutId id="2147483665" r:id="rId4"/>
    <p:sldLayoutId id="2147483666" r:id="rId5"/>
    <p:sldLayoutId id="2147483669" r:id="rId6"/>
    <p:sldLayoutId id="2147483790" r:id="rId7"/>
  </p:sldLayoutIdLst>
  <p:transition>
    <p:fade/>
  </p:transition>
  <p:txStyles>
    <p:titleStyle>
      <a:lvl1pPr algn="ctr" rtl="0" eaLnBrk="0" fontAlgn="base" hangingPunct="0">
        <a:spcBef>
          <a:spcPct val="0"/>
        </a:spcBef>
        <a:spcAft>
          <a:spcPct val="0"/>
        </a:spcAft>
        <a:defRPr sz="3600">
          <a:solidFill>
            <a:srgbClr val="376092"/>
          </a:solidFill>
          <a:latin typeface="Georgia" pitchFamily="18" charset="0"/>
          <a:ea typeface="+mj-ea"/>
          <a:cs typeface="+mj-cs"/>
        </a:defRPr>
      </a:lvl1pPr>
      <a:lvl2pPr algn="ctr" rtl="0" eaLnBrk="0" fontAlgn="base" hangingPunct="0">
        <a:spcBef>
          <a:spcPct val="0"/>
        </a:spcBef>
        <a:spcAft>
          <a:spcPct val="0"/>
        </a:spcAft>
        <a:defRPr sz="3600">
          <a:solidFill>
            <a:srgbClr val="376092"/>
          </a:solidFill>
          <a:latin typeface="Georgia" pitchFamily="18" charset="0"/>
        </a:defRPr>
      </a:lvl2pPr>
      <a:lvl3pPr algn="ctr" rtl="0" eaLnBrk="0" fontAlgn="base" hangingPunct="0">
        <a:spcBef>
          <a:spcPct val="0"/>
        </a:spcBef>
        <a:spcAft>
          <a:spcPct val="0"/>
        </a:spcAft>
        <a:defRPr sz="3600">
          <a:solidFill>
            <a:srgbClr val="376092"/>
          </a:solidFill>
          <a:latin typeface="Georgia" pitchFamily="18" charset="0"/>
        </a:defRPr>
      </a:lvl3pPr>
      <a:lvl4pPr algn="ctr" rtl="0" eaLnBrk="0" fontAlgn="base" hangingPunct="0">
        <a:spcBef>
          <a:spcPct val="0"/>
        </a:spcBef>
        <a:spcAft>
          <a:spcPct val="0"/>
        </a:spcAft>
        <a:defRPr sz="3600">
          <a:solidFill>
            <a:srgbClr val="376092"/>
          </a:solidFill>
          <a:latin typeface="Georgia" pitchFamily="18" charset="0"/>
        </a:defRPr>
      </a:lvl4pPr>
      <a:lvl5pPr algn="ctr" rtl="0" eaLnBrk="0" fontAlgn="base" hangingPunct="0">
        <a:spcBef>
          <a:spcPct val="0"/>
        </a:spcBef>
        <a:spcAft>
          <a:spcPct val="0"/>
        </a:spcAft>
        <a:defRPr sz="3600">
          <a:solidFill>
            <a:srgbClr val="376092"/>
          </a:solidFill>
          <a:latin typeface="Georgia" pitchFamily="18" charset="0"/>
        </a:defRPr>
      </a:lvl5pPr>
      <a:lvl6pPr marL="457200" algn="ctr" rtl="0" fontAlgn="base">
        <a:spcBef>
          <a:spcPct val="0"/>
        </a:spcBef>
        <a:spcAft>
          <a:spcPct val="0"/>
        </a:spcAft>
        <a:defRPr sz="2100" b="1">
          <a:solidFill>
            <a:schemeClr val="tx2"/>
          </a:solidFill>
          <a:latin typeface="Arial" charset="0"/>
        </a:defRPr>
      </a:lvl6pPr>
      <a:lvl7pPr marL="914400" algn="ctr" rtl="0" fontAlgn="base">
        <a:spcBef>
          <a:spcPct val="0"/>
        </a:spcBef>
        <a:spcAft>
          <a:spcPct val="0"/>
        </a:spcAft>
        <a:defRPr sz="2100" b="1">
          <a:solidFill>
            <a:schemeClr val="tx2"/>
          </a:solidFill>
          <a:latin typeface="Arial" charset="0"/>
        </a:defRPr>
      </a:lvl7pPr>
      <a:lvl8pPr marL="1371600" algn="ctr" rtl="0" fontAlgn="base">
        <a:spcBef>
          <a:spcPct val="0"/>
        </a:spcBef>
        <a:spcAft>
          <a:spcPct val="0"/>
        </a:spcAft>
        <a:defRPr sz="2100" b="1">
          <a:solidFill>
            <a:schemeClr val="tx2"/>
          </a:solidFill>
          <a:latin typeface="Arial" charset="0"/>
        </a:defRPr>
      </a:lvl8pPr>
      <a:lvl9pPr marL="1828800" algn="ctr" rtl="0" fontAlgn="base">
        <a:spcBef>
          <a:spcPct val="0"/>
        </a:spcBef>
        <a:spcAft>
          <a:spcPct val="0"/>
        </a:spcAft>
        <a:defRPr sz="2100" b="1">
          <a:solidFill>
            <a:schemeClr val="tx2"/>
          </a:solidFill>
          <a:latin typeface="Arial" charset="0"/>
        </a:defRPr>
      </a:lvl9pPr>
    </p:titleStyle>
    <p:bodyStyle>
      <a:lvl1pPr marL="176213" indent="-176213" algn="l" rtl="0" eaLnBrk="0" fontAlgn="base" hangingPunct="0">
        <a:spcBef>
          <a:spcPct val="20000"/>
        </a:spcBef>
        <a:spcAft>
          <a:spcPct val="0"/>
        </a:spcAft>
        <a:buChar char="•"/>
        <a:defRPr sz="2200">
          <a:solidFill>
            <a:schemeClr val="tx1"/>
          </a:solidFill>
          <a:latin typeface="+mn-lt"/>
          <a:ea typeface="+mn-ea"/>
          <a:cs typeface="+mn-cs"/>
        </a:defRPr>
      </a:lvl1pPr>
      <a:lvl2pPr marL="681038" indent="-223838" algn="l" rtl="0" eaLnBrk="0" fontAlgn="base" hangingPunct="0">
        <a:spcBef>
          <a:spcPct val="20000"/>
        </a:spcBef>
        <a:spcAft>
          <a:spcPct val="0"/>
        </a:spcAft>
        <a:buChar char="–"/>
        <a:defRPr sz="2000">
          <a:solidFill>
            <a:schemeClr val="tx1"/>
          </a:solidFill>
          <a:latin typeface="+mn-lt"/>
        </a:defRPr>
      </a:lvl2pPr>
      <a:lvl3pPr marL="1089025" indent="-174625"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00250" indent="-171450" algn="l" rtl="0" eaLnBrk="0" fontAlgn="base" hangingPunct="0">
        <a:spcBef>
          <a:spcPct val="20000"/>
        </a:spcBef>
        <a:spcAft>
          <a:spcPct val="0"/>
        </a:spcAft>
        <a:buChar char="»"/>
        <a:defRPr sz="2000">
          <a:solidFill>
            <a:schemeClr val="tx1"/>
          </a:solidFill>
          <a:latin typeface="+mn-lt"/>
        </a:defRPr>
      </a:lvl5pPr>
      <a:lvl6pPr marL="2457450" indent="-171450" algn="l" rtl="0" fontAlgn="base">
        <a:spcBef>
          <a:spcPct val="20000"/>
        </a:spcBef>
        <a:spcAft>
          <a:spcPct val="0"/>
        </a:spcAft>
        <a:buChar char="»"/>
        <a:defRPr sz="2000">
          <a:solidFill>
            <a:schemeClr val="tx1"/>
          </a:solidFill>
          <a:latin typeface="+mn-lt"/>
        </a:defRPr>
      </a:lvl6pPr>
      <a:lvl7pPr marL="2914650" indent="-171450" algn="l" rtl="0" fontAlgn="base">
        <a:spcBef>
          <a:spcPct val="20000"/>
        </a:spcBef>
        <a:spcAft>
          <a:spcPct val="0"/>
        </a:spcAft>
        <a:buChar char="»"/>
        <a:defRPr sz="2000">
          <a:solidFill>
            <a:schemeClr val="tx1"/>
          </a:solidFill>
          <a:latin typeface="+mn-lt"/>
        </a:defRPr>
      </a:lvl7pPr>
      <a:lvl8pPr marL="3371850" indent="-171450" algn="l" rtl="0" fontAlgn="base">
        <a:spcBef>
          <a:spcPct val="20000"/>
        </a:spcBef>
        <a:spcAft>
          <a:spcPct val="0"/>
        </a:spcAft>
        <a:buChar char="»"/>
        <a:defRPr sz="2000">
          <a:solidFill>
            <a:schemeClr val="tx1"/>
          </a:solidFill>
          <a:latin typeface="+mn-lt"/>
        </a:defRPr>
      </a:lvl8pPr>
      <a:lvl9pPr marL="3829050" indent="-17145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32366736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840"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04477523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descr="Screen shot 2013-02-04 at 12.56.36 PM.png">
            <a:extLst>
              <a:ext uri="{FF2B5EF4-FFF2-40B4-BE49-F238E27FC236}">
                <a16:creationId xmlns:a16="http://schemas.microsoft.com/office/drawing/2014/main" id="{C20E7CF6-8760-457B-94B0-DD4A9546752F}"/>
              </a:ext>
            </a:extLst>
          </p:cNvPr>
          <p:cNvPicPr>
            <a:picLocks noChangeAspect="1"/>
          </p:cNvPicPr>
          <p:nvPr userDrawn="1"/>
        </p:nvPicPr>
        <p:blipFill>
          <a:blip r:embed="rId14">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8" descr="EBSCO_PMS294.png">
            <a:extLst>
              <a:ext uri="{FF2B5EF4-FFF2-40B4-BE49-F238E27FC236}">
                <a16:creationId xmlns:a16="http://schemas.microsoft.com/office/drawing/2014/main" id="{9E365E2E-DF71-4407-8A6D-1F2AFC0E7294}"/>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9">
            <a:extLst>
              <a:ext uri="{FF2B5EF4-FFF2-40B4-BE49-F238E27FC236}">
                <a16:creationId xmlns:a16="http://schemas.microsoft.com/office/drawing/2014/main" id="{A27FA34A-94AA-4921-9167-479B44137061}"/>
              </a:ext>
            </a:extLst>
          </p:cNvPr>
          <p:cNvSpPr txBox="1">
            <a:spLocks noChangeArrowheads="1"/>
          </p:cNvSpPr>
          <p:nvPr userDrawn="1"/>
        </p:nvSpPr>
        <p:spPr bwMode="auto">
          <a:xfrm>
            <a:off x="1079500" y="6470651"/>
            <a:ext cx="1217769" cy="276999"/>
          </a:xfrm>
          <a:prstGeom prst="rect">
            <a:avLst/>
          </a:prstGeom>
          <a:noFill/>
          <a:ln>
            <a:noFill/>
          </a:ln>
        </p:spPr>
        <p:txBody>
          <a:bodyPr wrap="none">
            <a:spAutoFit/>
          </a:bodyPr>
          <a:lstStyle>
            <a:lvl1pPr defTabSz="457200">
              <a:defRPr>
                <a:solidFill>
                  <a:schemeClr val="tx1"/>
                </a:solidFill>
                <a:latin typeface="Times New Roman" pitchFamily="18" charset="0"/>
              </a:defRPr>
            </a:lvl1pPr>
            <a:lvl2pPr marL="742950" indent="-285750" defTabSz="457200">
              <a:defRPr>
                <a:solidFill>
                  <a:schemeClr val="tx1"/>
                </a:solidFill>
                <a:latin typeface="Times New Roman" pitchFamily="18" charset="0"/>
              </a:defRPr>
            </a:lvl2pPr>
            <a:lvl3pPr marL="1143000" indent="-228600" defTabSz="457200">
              <a:defRPr>
                <a:solidFill>
                  <a:schemeClr val="tx1"/>
                </a:solidFill>
                <a:latin typeface="Times New Roman" pitchFamily="18" charset="0"/>
              </a:defRPr>
            </a:lvl3pPr>
            <a:lvl4pPr marL="1600200" indent="-228600" defTabSz="457200">
              <a:defRPr>
                <a:solidFill>
                  <a:schemeClr val="tx1"/>
                </a:solidFill>
                <a:latin typeface="Times New Roman" pitchFamily="18" charset="0"/>
              </a:defRPr>
            </a:lvl4pPr>
            <a:lvl5pPr marL="2057400" indent="-228600" defTabSz="457200">
              <a:defRPr>
                <a:solidFill>
                  <a:schemeClr val="tx1"/>
                </a:solidFill>
                <a:latin typeface="Times New Roman" pitchFamily="18" charset="0"/>
              </a:defRPr>
            </a:lvl5pPr>
            <a:lvl6pPr marL="2514600" indent="-228600" defTabSz="457200" fontAlgn="base">
              <a:spcBef>
                <a:spcPct val="0"/>
              </a:spcBef>
              <a:spcAft>
                <a:spcPct val="0"/>
              </a:spcAft>
              <a:defRPr>
                <a:solidFill>
                  <a:schemeClr val="tx1"/>
                </a:solidFill>
                <a:latin typeface="Times New Roman" pitchFamily="18" charset="0"/>
              </a:defRPr>
            </a:lvl6pPr>
            <a:lvl7pPr marL="2971800" indent="-228600" defTabSz="457200" fontAlgn="base">
              <a:spcBef>
                <a:spcPct val="0"/>
              </a:spcBef>
              <a:spcAft>
                <a:spcPct val="0"/>
              </a:spcAft>
              <a:defRPr>
                <a:solidFill>
                  <a:schemeClr val="tx1"/>
                </a:solidFill>
                <a:latin typeface="Times New Roman" pitchFamily="18" charset="0"/>
              </a:defRPr>
            </a:lvl7pPr>
            <a:lvl8pPr marL="3429000" indent="-228600" defTabSz="457200" fontAlgn="base">
              <a:spcBef>
                <a:spcPct val="0"/>
              </a:spcBef>
              <a:spcAft>
                <a:spcPct val="0"/>
              </a:spcAft>
              <a:defRPr>
                <a:solidFill>
                  <a:schemeClr val="tx1"/>
                </a:solidFill>
                <a:latin typeface="Times New Roman" pitchFamily="18" charset="0"/>
              </a:defRPr>
            </a:lvl8pPr>
            <a:lvl9pPr marL="3886200" indent="-228600" defTabSz="4572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baseline="0">
                <a:solidFill>
                  <a:srgbClr val="376092"/>
                </a:solidFill>
                <a:latin typeface="Calibri" pitchFamily="34" charset="0"/>
                <a:cs typeface="+mn-cs"/>
              </a:rPr>
              <a:t>www.ebsco.com</a:t>
            </a:r>
          </a:p>
        </p:txBody>
      </p:sp>
      <p:pic>
        <p:nvPicPr>
          <p:cNvPr id="4101" name="Picture 10" descr="Screen shot 2013-02-04 at 12.56.36 PM.png">
            <a:extLst>
              <a:ext uri="{FF2B5EF4-FFF2-40B4-BE49-F238E27FC236}">
                <a16:creationId xmlns:a16="http://schemas.microsoft.com/office/drawing/2014/main" id="{AA95671E-503B-447D-BF81-325F7FE6AEF8}"/>
              </a:ext>
            </a:extLst>
          </p:cNvPr>
          <p:cNvPicPr>
            <a:picLocks noChangeAspect="1"/>
          </p:cNvPicPr>
          <p:nvPr userDrawn="1"/>
        </p:nvPicPr>
        <p:blipFill>
          <a:blip r:embed="rId16">
            <a:extLst>
              <a:ext uri="{28A0092B-C50C-407E-A947-70E740481C1C}">
                <a14:useLocalDpi xmlns:a14="http://schemas.microsoft.com/office/drawing/2010/main" val="0"/>
              </a:ext>
            </a:extLst>
          </a:blip>
          <a:srcRect l="7448" r="8180"/>
          <a:stretch>
            <a:fillRect/>
          </a:stretch>
        </p:blipFill>
        <p:spPr bwMode="auto">
          <a:xfrm>
            <a:off x="0" y="0"/>
            <a:ext cx="12192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89376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8542CCA-D443-4A80-9C13-1940F7BC4D2B}"/>
              </a:ext>
            </a:extLst>
          </p:cNvPr>
          <p:cNvSpPr>
            <a:spLocks noGrp="1" noChangeArrowheads="1"/>
          </p:cNvSpPr>
          <p:nvPr>
            <p:ph type="title"/>
          </p:nvPr>
        </p:nvSpPr>
        <p:spPr bwMode="auto">
          <a:xfrm>
            <a:off x="0" y="12192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en-US" altLang="zh-CN"/>
              <a:t>Click to edit Master title style</a:t>
            </a:r>
          </a:p>
        </p:txBody>
      </p:sp>
      <p:pic>
        <p:nvPicPr>
          <p:cNvPr id="3075" name="Picture 6" descr="Screen shot 2013-02-04 at 12.56.36 PM.png">
            <a:extLst>
              <a:ext uri="{FF2B5EF4-FFF2-40B4-BE49-F238E27FC236}">
                <a16:creationId xmlns:a16="http://schemas.microsoft.com/office/drawing/2014/main" id="{E6BC639B-77E7-4C99-A0F0-324BBF920425}"/>
              </a:ext>
            </a:extLst>
          </p:cNvPr>
          <p:cNvPicPr>
            <a:picLocks noChangeAspect="1"/>
          </p:cNvPicPr>
          <p:nvPr userDrawn="1"/>
        </p:nvPicPr>
        <p:blipFill>
          <a:blip r:embed="rId9">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descr="EBSCO_PMS294.png">
            <a:extLst>
              <a:ext uri="{FF2B5EF4-FFF2-40B4-BE49-F238E27FC236}">
                <a16:creationId xmlns:a16="http://schemas.microsoft.com/office/drawing/2014/main" id="{D4C11CAA-0CCD-4930-A4F0-D500968360F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8">
            <a:extLst>
              <a:ext uri="{FF2B5EF4-FFF2-40B4-BE49-F238E27FC236}">
                <a16:creationId xmlns:a16="http://schemas.microsoft.com/office/drawing/2014/main" id="{9C1B5A3A-8449-43BD-B2F0-7140AF1DED30}"/>
              </a:ext>
            </a:extLst>
          </p:cNvPr>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baseline="0">
                <a:solidFill>
                  <a:srgbClr val="376092"/>
                </a:solidFill>
                <a:ea typeface="宋体" pitchFamily="2" charset="-122"/>
                <a:cs typeface="+mn-cs"/>
              </a:rPr>
              <a:t>www.ebsco.com</a:t>
            </a:r>
          </a:p>
        </p:txBody>
      </p:sp>
    </p:spTree>
    <p:extLst>
      <p:ext uri="{BB962C8B-B14F-4D97-AF65-F5344CB8AC3E}">
        <p14:creationId xmlns:p14="http://schemas.microsoft.com/office/powerpoint/2010/main" val="272224139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Lst>
  <p:transition>
    <p:fade/>
  </p:transition>
  <p:txStyles>
    <p:titleStyle>
      <a:lvl1pPr algn="ctr" rtl="0" eaLnBrk="0" fontAlgn="base" hangingPunct="0">
        <a:spcBef>
          <a:spcPct val="0"/>
        </a:spcBef>
        <a:spcAft>
          <a:spcPct val="0"/>
        </a:spcAft>
        <a:defRPr sz="3600">
          <a:solidFill>
            <a:srgbClr val="376092"/>
          </a:solidFill>
          <a:latin typeface="Georgia" pitchFamily="18" charset="0"/>
          <a:ea typeface="+mj-ea"/>
          <a:cs typeface="+mj-cs"/>
        </a:defRPr>
      </a:lvl1pPr>
      <a:lvl2pPr algn="ctr" rtl="0" eaLnBrk="0" fontAlgn="base" hangingPunct="0">
        <a:spcBef>
          <a:spcPct val="0"/>
        </a:spcBef>
        <a:spcAft>
          <a:spcPct val="0"/>
        </a:spcAft>
        <a:defRPr sz="3600">
          <a:solidFill>
            <a:srgbClr val="376092"/>
          </a:solidFill>
          <a:latin typeface="Georgia" pitchFamily="18" charset="0"/>
        </a:defRPr>
      </a:lvl2pPr>
      <a:lvl3pPr algn="ctr" rtl="0" eaLnBrk="0" fontAlgn="base" hangingPunct="0">
        <a:spcBef>
          <a:spcPct val="0"/>
        </a:spcBef>
        <a:spcAft>
          <a:spcPct val="0"/>
        </a:spcAft>
        <a:defRPr sz="3600">
          <a:solidFill>
            <a:srgbClr val="376092"/>
          </a:solidFill>
          <a:latin typeface="Georgia" pitchFamily="18" charset="0"/>
        </a:defRPr>
      </a:lvl3pPr>
      <a:lvl4pPr algn="ctr" rtl="0" eaLnBrk="0" fontAlgn="base" hangingPunct="0">
        <a:spcBef>
          <a:spcPct val="0"/>
        </a:spcBef>
        <a:spcAft>
          <a:spcPct val="0"/>
        </a:spcAft>
        <a:defRPr sz="3600">
          <a:solidFill>
            <a:srgbClr val="376092"/>
          </a:solidFill>
          <a:latin typeface="Georgia" pitchFamily="18" charset="0"/>
        </a:defRPr>
      </a:lvl4pPr>
      <a:lvl5pPr algn="ctr" rtl="0" eaLnBrk="0" fontAlgn="base" hangingPunct="0">
        <a:spcBef>
          <a:spcPct val="0"/>
        </a:spcBef>
        <a:spcAft>
          <a:spcPct val="0"/>
        </a:spcAft>
        <a:defRPr sz="3600">
          <a:solidFill>
            <a:srgbClr val="376092"/>
          </a:solidFill>
          <a:latin typeface="Georgia" pitchFamily="18" charset="0"/>
        </a:defRPr>
      </a:lvl5pPr>
      <a:lvl6pPr marL="457200" algn="ctr" rtl="0" fontAlgn="base">
        <a:spcBef>
          <a:spcPct val="0"/>
        </a:spcBef>
        <a:spcAft>
          <a:spcPct val="0"/>
        </a:spcAft>
        <a:defRPr sz="2100" b="1">
          <a:solidFill>
            <a:schemeClr val="tx2"/>
          </a:solidFill>
          <a:latin typeface="Arial" charset="0"/>
        </a:defRPr>
      </a:lvl6pPr>
      <a:lvl7pPr marL="914400" algn="ctr" rtl="0" fontAlgn="base">
        <a:spcBef>
          <a:spcPct val="0"/>
        </a:spcBef>
        <a:spcAft>
          <a:spcPct val="0"/>
        </a:spcAft>
        <a:defRPr sz="2100" b="1">
          <a:solidFill>
            <a:schemeClr val="tx2"/>
          </a:solidFill>
          <a:latin typeface="Arial" charset="0"/>
        </a:defRPr>
      </a:lvl7pPr>
      <a:lvl8pPr marL="1371600" algn="ctr" rtl="0" fontAlgn="base">
        <a:spcBef>
          <a:spcPct val="0"/>
        </a:spcBef>
        <a:spcAft>
          <a:spcPct val="0"/>
        </a:spcAft>
        <a:defRPr sz="2100" b="1">
          <a:solidFill>
            <a:schemeClr val="tx2"/>
          </a:solidFill>
          <a:latin typeface="Arial" charset="0"/>
        </a:defRPr>
      </a:lvl8pPr>
      <a:lvl9pPr marL="1828800" algn="ctr" rtl="0" fontAlgn="base">
        <a:spcBef>
          <a:spcPct val="0"/>
        </a:spcBef>
        <a:spcAft>
          <a:spcPct val="0"/>
        </a:spcAft>
        <a:defRPr sz="2100" b="1">
          <a:solidFill>
            <a:schemeClr val="tx2"/>
          </a:solidFill>
          <a:latin typeface="Arial" charset="0"/>
        </a:defRPr>
      </a:lvl9pPr>
    </p:titleStyle>
    <p:bodyStyle>
      <a:lvl1pPr marL="176213" indent="-176213" algn="l" rtl="0" eaLnBrk="0" fontAlgn="base" hangingPunct="0">
        <a:spcBef>
          <a:spcPct val="20000"/>
        </a:spcBef>
        <a:spcAft>
          <a:spcPct val="0"/>
        </a:spcAft>
        <a:buChar char="•"/>
        <a:defRPr sz="2200">
          <a:solidFill>
            <a:schemeClr val="tx1"/>
          </a:solidFill>
          <a:latin typeface="+mn-lt"/>
          <a:ea typeface="+mn-ea"/>
          <a:cs typeface="+mn-cs"/>
        </a:defRPr>
      </a:lvl1pPr>
      <a:lvl2pPr marL="681038" indent="-223838" algn="l" rtl="0" eaLnBrk="0" fontAlgn="base" hangingPunct="0">
        <a:spcBef>
          <a:spcPct val="20000"/>
        </a:spcBef>
        <a:spcAft>
          <a:spcPct val="0"/>
        </a:spcAft>
        <a:buChar char="–"/>
        <a:defRPr sz="2000">
          <a:solidFill>
            <a:schemeClr val="tx1"/>
          </a:solidFill>
          <a:latin typeface="+mn-lt"/>
        </a:defRPr>
      </a:lvl2pPr>
      <a:lvl3pPr marL="1089025" indent="-174625"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00250" indent="-171450" algn="l" rtl="0" eaLnBrk="0" fontAlgn="base" hangingPunct="0">
        <a:spcBef>
          <a:spcPct val="20000"/>
        </a:spcBef>
        <a:spcAft>
          <a:spcPct val="0"/>
        </a:spcAft>
        <a:buChar char="»"/>
        <a:defRPr sz="2000">
          <a:solidFill>
            <a:schemeClr val="tx1"/>
          </a:solidFill>
          <a:latin typeface="+mn-lt"/>
        </a:defRPr>
      </a:lvl5pPr>
      <a:lvl6pPr marL="2457450" indent="-171450" algn="l" rtl="0" fontAlgn="base">
        <a:spcBef>
          <a:spcPct val="20000"/>
        </a:spcBef>
        <a:spcAft>
          <a:spcPct val="0"/>
        </a:spcAft>
        <a:buChar char="»"/>
        <a:defRPr sz="2000">
          <a:solidFill>
            <a:schemeClr val="tx1"/>
          </a:solidFill>
          <a:latin typeface="+mn-lt"/>
        </a:defRPr>
      </a:lvl6pPr>
      <a:lvl7pPr marL="2914650" indent="-171450" algn="l" rtl="0" fontAlgn="base">
        <a:spcBef>
          <a:spcPct val="20000"/>
        </a:spcBef>
        <a:spcAft>
          <a:spcPct val="0"/>
        </a:spcAft>
        <a:buChar char="»"/>
        <a:defRPr sz="2000">
          <a:solidFill>
            <a:schemeClr val="tx1"/>
          </a:solidFill>
          <a:latin typeface="+mn-lt"/>
        </a:defRPr>
      </a:lvl7pPr>
      <a:lvl8pPr marL="3371850" indent="-171450" algn="l" rtl="0" fontAlgn="base">
        <a:spcBef>
          <a:spcPct val="20000"/>
        </a:spcBef>
        <a:spcAft>
          <a:spcPct val="0"/>
        </a:spcAft>
        <a:buChar char="»"/>
        <a:defRPr sz="2000">
          <a:solidFill>
            <a:schemeClr val="tx1"/>
          </a:solidFill>
          <a:latin typeface="+mn-lt"/>
        </a:defRPr>
      </a:lvl8pPr>
      <a:lvl9pPr marL="3829050" indent="-17145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Placeholder 1">
            <a:extLst>
              <a:ext uri="{FF2B5EF4-FFF2-40B4-BE49-F238E27FC236}">
                <a16:creationId xmlns:a16="http://schemas.microsoft.com/office/drawing/2014/main" id="{13621ECA-E751-4A52-8C53-546C08025107}"/>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16387" name="Text Placeholder 2">
            <a:extLst>
              <a:ext uri="{FF2B5EF4-FFF2-40B4-BE49-F238E27FC236}">
                <a16:creationId xmlns:a16="http://schemas.microsoft.com/office/drawing/2014/main" id="{99A359D5-DA8F-444E-AC8A-7A4E6F0430D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2485B70B-D549-410E-9925-28C4FFD8A42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FD24AD1-A931-4EBA-A0D3-E0A9304C55ED}" type="datetimeFigureOut">
              <a:rPr lang="zh-CN" altLang="en-US"/>
              <a:pPr>
                <a:defRPr/>
              </a:pPr>
              <a:t>2022/3/29</a:t>
            </a:fld>
            <a:endParaRPr lang="zh-CN" altLang="en-US"/>
          </a:p>
        </p:txBody>
      </p:sp>
      <p:sp>
        <p:nvSpPr>
          <p:cNvPr id="5" name="Footer Placeholder 4">
            <a:extLst>
              <a:ext uri="{FF2B5EF4-FFF2-40B4-BE49-F238E27FC236}">
                <a16:creationId xmlns:a16="http://schemas.microsoft.com/office/drawing/2014/main" id="{DE7FE4F0-F3E9-4FEF-87CB-A0A5BDBE299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zh-CN" altLang="en-US"/>
          </a:p>
        </p:txBody>
      </p:sp>
      <p:sp>
        <p:nvSpPr>
          <p:cNvPr id="6" name="Slide Number Placeholder 5">
            <a:extLst>
              <a:ext uri="{FF2B5EF4-FFF2-40B4-BE49-F238E27FC236}">
                <a16:creationId xmlns:a16="http://schemas.microsoft.com/office/drawing/2014/main" id="{CF1858A3-5AD3-4A1B-950E-645A44B6C0E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733636C-2B9C-4421-A5DA-75DEDF789B62}" type="slidenum">
              <a:rPr lang="zh-CN" altLang="en-US"/>
              <a:pPr>
                <a:defRPr/>
              </a:pPr>
              <a:t>‹#›</a:t>
            </a:fld>
            <a:endParaRPr lang="zh-CN" altLang="en-US"/>
          </a:p>
        </p:txBody>
      </p:sp>
    </p:spTree>
    <p:extLst>
      <p:ext uri="{BB962C8B-B14F-4D97-AF65-F5344CB8AC3E}">
        <p14:creationId xmlns:p14="http://schemas.microsoft.com/office/powerpoint/2010/main" val="90540212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等线 Light"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9A783D7-002F-4C57-B734-BAD069C0DB24}" type="datetimeFigureOut">
              <a:rPr lang="en-US">
                <a:solidFill>
                  <a:prstClr val="black">
                    <a:tint val="75000"/>
                  </a:prstClr>
                </a:solidFill>
              </a:rPr>
              <a:pPr>
                <a:defRPr/>
              </a:pPr>
              <a:t>3/29/2022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8B320A0-8840-45E7-8A34-3A192915736C}" type="slidenum">
              <a:rPr lang="en-US">
                <a:solidFill>
                  <a:prstClr val="black">
                    <a:tint val="75000"/>
                  </a:prstClr>
                </a:solidFill>
              </a:rPr>
              <a:pPr>
                <a:defRPr/>
              </a:pPr>
              <a:t>‹#›</a:t>
            </a:fld>
            <a:endParaRPr lang="en-US">
              <a:solidFill>
                <a:prstClr val="black">
                  <a:tint val="75000"/>
                </a:prstClr>
              </a:solidFill>
            </a:endParaRPr>
          </a:p>
        </p:txBody>
      </p:sp>
      <p:pic>
        <p:nvPicPr>
          <p:cNvPr id="1031" name="Content Placeholder 3" descr="Title.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1646286544"/>
      </p:ext>
    </p:extLst>
  </p:cSld>
  <p:clrMap bg1="lt1" tx1="dk1" bg2="lt2" tx2="dk2" accent1="accent1" accent2="accent2" accent3="accent3" accent4="accent4" accent5="accent5" accent6="accent6" hlink="hlink" folHlink="folHlink"/>
  <p:sldLayoutIdLst>
    <p:sldLayoutId id="2147483792" r:id="rId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i="0" dirty="0">
                <a:solidFill>
                  <a:srgbClr val="0E316B"/>
                </a:solidFill>
                <a:latin typeface="+mj-lt"/>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i="0" smtClean="0">
                <a:solidFill>
                  <a:schemeClr val="tx2"/>
                </a:solidFill>
                <a:latin typeface="+mj-lt"/>
              </a:rPr>
              <a:pPr algn="ctr"/>
              <a:t>‹#›</a:t>
            </a:fld>
            <a:endParaRPr lang="en-US" sz="1000" i="0" dirty="0">
              <a:solidFill>
                <a:schemeClr val="tx2"/>
              </a:solidFill>
              <a:latin typeface="+mj-lt"/>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365197697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1483"/>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1005160" y="6614475"/>
            <a:ext cx="1069489" cy="170336"/>
          </a:xfrm>
          <a:prstGeom prst="rect">
            <a:avLst/>
          </a:prstGeom>
        </p:spPr>
      </p:pic>
      <p:sp>
        <p:nvSpPr>
          <p:cNvPr id="10" name="TextBox 9"/>
          <p:cNvSpPr txBox="1"/>
          <p:nvPr userDrawn="1"/>
        </p:nvSpPr>
        <p:spPr>
          <a:xfrm>
            <a:off x="354058" y="6576534"/>
            <a:ext cx="2366839" cy="246221"/>
          </a:xfrm>
          <a:prstGeom prst="rect">
            <a:avLst/>
          </a:prstGeom>
          <a:noFill/>
        </p:spPr>
        <p:txBody>
          <a:bodyPr wrap="square" rtlCol="0">
            <a:spAutoFit/>
          </a:bodyPr>
          <a:lstStyle/>
          <a:p>
            <a:pPr fontAlgn="auto">
              <a:spcBef>
                <a:spcPts val="0"/>
              </a:spcBef>
              <a:spcAft>
                <a:spcPts val="0"/>
              </a:spcAft>
            </a:pPr>
            <a:r>
              <a:rPr lang="en-US" sz="1000" baseline="0" dirty="0">
                <a:solidFill>
                  <a:srgbClr val="0E316B"/>
                </a:solidFill>
                <a:latin typeface="Arial"/>
              </a:rPr>
              <a:t>|  www.ebsco.com</a:t>
            </a:r>
          </a:p>
        </p:txBody>
      </p:sp>
      <p:sp>
        <p:nvSpPr>
          <p:cNvPr id="12" name="TextBox 11"/>
          <p:cNvSpPr txBox="1"/>
          <p:nvPr userDrawn="1"/>
        </p:nvSpPr>
        <p:spPr>
          <a:xfrm>
            <a:off x="-44604" y="6576534"/>
            <a:ext cx="600221" cy="246221"/>
          </a:xfrm>
          <a:prstGeom prst="rect">
            <a:avLst/>
          </a:prstGeom>
          <a:noFill/>
          <a:ln>
            <a:noFill/>
          </a:ln>
        </p:spPr>
        <p:txBody>
          <a:bodyPr wrap="square" rtlCol="0" anchor="ctr" anchorCtr="0">
            <a:noAutofit/>
          </a:bodyPr>
          <a:lstStyle/>
          <a:p>
            <a:pPr algn="ctr" fontAlgn="auto">
              <a:spcBef>
                <a:spcPts val="0"/>
              </a:spcBef>
              <a:spcAft>
                <a:spcPts val="0"/>
              </a:spcAft>
            </a:pPr>
            <a:fld id="{09848EAD-0F7B-4937-B01B-BB4372B1E0EA}" type="slidenum">
              <a:rPr lang="en-US" sz="1000" baseline="0" smtClean="0">
                <a:solidFill>
                  <a:srgbClr val="454545"/>
                </a:solidFill>
                <a:latin typeface="Arial"/>
              </a:rPr>
              <a:pPr algn="ctr" fontAlgn="auto">
                <a:spcBef>
                  <a:spcPts val="0"/>
                </a:spcBef>
                <a:spcAft>
                  <a:spcPts val="0"/>
                </a:spcAft>
              </a:pPr>
              <a:t>‹#›</a:t>
            </a:fld>
            <a:endParaRPr lang="en-US" sz="1000" baseline="0" dirty="0">
              <a:solidFill>
                <a:srgbClr val="454545"/>
              </a:solidFill>
              <a:latin typeface="Arial"/>
            </a:endParaRPr>
          </a:p>
        </p:txBody>
      </p:sp>
      <p:cxnSp>
        <p:nvCxnSpPr>
          <p:cNvPr id="16" name="Straight Connector 15"/>
          <p:cNvCxnSpPr/>
          <p:nvPr userDrawn="1"/>
        </p:nvCxnSpPr>
        <p:spPr>
          <a:xfrm>
            <a:off x="2051825" y="6701882"/>
            <a:ext cx="878716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205352"/>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40.xml.rels><?xml version="1.0" encoding="UTF-8" standalone="yes"?>
<Relationships xmlns="http://schemas.openxmlformats.org/package/2006/relationships"><Relationship Id="rId3" Type="http://schemas.openxmlformats.org/officeDocument/2006/relationships/hyperlink" Target="http://connect.ebsco.com/" TargetMode="External"/><Relationship Id="rId2" Type="http://schemas.openxmlformats.org/officeDocument/2006/relationships/hyperlink" Target="https://search.ebscohost.com/"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help.ebsco.co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35.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35.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zh-CN" altLang="en-US" dirty="0"/>
              <a:t>王成芳   </a:t>
            </a:r>
            <a:r>
              <a:rPr lang="en-US" dirty="0"/>
              <a:t>|   </a:t>
            </a:r>
            <a:r>
              <a:rPr lang="zh-CN" altLang="en-US" dirty="0"/>
              <a:t>培训师</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30" y="1"/>
            <a:ext cx="11229654" cy="5016593"/>
          </a:xfrm>
          <a:prstGeom prst="rect">
            <a:avLst/>
          </a:prstGeom>
        </p:spPr>
      </p:pic>
      <p:sp>
        <p:nvSpPr>
          <p:cNvPr id="7" name="Title 1">
            <a:extLst>
              <a:ext uri="{FF2B5EF4-FFF2-40B4-BE49-F238E27FC236}">
                <a16:creationId xmlns:a16="http://schemas.microsoft.com/office/drawing/2014/main" id="{4C7C3A8A-DDD2-445B-AEEF-2F4B2A88E545}"/>
              </a:ext>
            </a:extLst>
          </p:cNvPr>
          <p:cNvSpPr txBox="1">
            <a:spLocks/>
          </p:cNvSpPr>
          <p:nvPr/>
        </p:nvSpPr>
        <p:spPr>
          <a:xfrm>
            <a:off x="544530" y="4986114"/>
            <a:ext cx="11229653" cy="1029809"/>
          </a:xfrm>
          <a:prstGeom prst="rect">
            <a:avLst/>
          </a:prstGeom>
          <a:solidFill>
            <a:srgbClr val="0070C0"/>
          </a:solidFill>
        </p:spPr>
        <p:txBody>
          <a:bodyPr vert="horz" lIns="91440" tIns="45720" rIns="91440" bIns="45720" rtlCol="0" anchor="ctr" anchorCtr="0">
            <a:normAutofit fontScale="97500"/>
          </a:bodyPr>
          <a:lstStyle>
            <a:lvl1pPr algn="ctr" defTabSz="914400" rtl="0" eaLnBrk="1" latinLnBrk="0" hangingPunct="1">
              <a:lnSpc>
                <a:spcPct val="110000"/>
              </a:lnSpc>
              <a:spcBef>
                <a:spcPct val="0"/>
              </a:spcBef>
              <a:buNone/>
              <a:defRPr sz="3200" b="0" kern="1200">
                <a:solidFill>
                  <a:schemeClr val="accent4"/>
                </a:solidFill>
                <a:latin typeface="+mj-lt"/>
                <a:ea typeface="+mj-ea"/>
                <a:cs typeface="+mj-cs"/>
              </a:defRPr>
            </a:lvl1pPr>
          </a:lstStyle>
          <a:p>
            <a:r>
              <a:rPr lang="zh-CN" altLang="en-US" dirty="0">
                <a:solidFill>
                  <a:prstClr val="white"/>
                </a:solidFill>
                <a:latin typeface="Arial"/>
              </a:rPr>
              <a:t>让</a:t>
            </a:r>
            <a:r>
              <a:rPr lang="en-US" altLang="zh-CN" dirty="0">
                <a:solidFill>
                  <a:prstClr val="white"/>
                </a:solidFill>
                <a:latin typeface="Arial"/>
              </a:rPr>
              <a:t>EBSCO</a:t>
            </a:r>
            <a:r>
              <a:rPr lang="zh-CN" altLang="en-US" dirty="0">
                <a:solidFill>
                  <a:prstClr val="white"/>
                </a:solidFill>
                <a:latin typeface="Arial"/>
              </a:rPr>
              <a:t>成为体育学研究的好帮手</a:t>
            </a:r>
          </a:p>
        </p:txBody>
      </p:sp>
    </p:spTree>
    <p:extLst>
      <p:ext uri="{BB962C8B-B14F-4D97-AF65-F5344CB8AC3E}">
        <p14:creationId xmlns:p14="http://schemas.microsoft.com/office/powerpoint/2010/main" val="211686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46D3DB66-F33F-44F3-BFC4-EB567D09CA8B}"/>
              </a:ext>
            </a:extLst>
          </p:cNvPr>
          <p:cNvSpPr>
            <a:spLocks noGrp="1" noChangeArrowheads="1"/>
          </p:cNvSpPr>
          <p:nvPr>
            <p:ph type="title"/>
          </p:nvPr>
        </p:nvSpPr>
        <p:spPr/>
        <p:txBody>
          <a:bodyPr/>
          <a:lstStyle/>
          <a:p>
            <a:r>
              <a:rPr lang="zh-CN" altLang="en-US">
                <a:ea typeface="宋体" panose="02010600030101010101" pitchFamily="2" charset="-122"/>
              </a:rPr>
              <a:t>找文献</a:t>
            </a:r>
            <a:r>
              <a:rPr lang="en-US" altLang="zh-CN">
                <a:ea typeface="宋体" panose="02010600030101010101" pitchFamily="2" charset="-122"/>
              </a:rPr>
              <a:t>——</a:t>
            </a:r>
            <a:r>
              <a:rPr lang="zh-CN" altLang="en-US">
                <a:ea typeface="宋体" panose="02010600030101010101" pitchFamily="2" charset="-122"/>
              </a:rPr>
              <a:t>检索方法</a:t>
            </a:r>
          </a:p>
        </p:txBody>
      </p:sp>
      <p:sp>
        <p:nvSpPr>
          <p:cNvPr id="153603" name="Content Placeholder 2">
            <a:extLst>
              <a:ext uri="{FF2B5EF4-FFF2-40B4-BE49-F238E27FC236}">
                <a16:creationId xmlns:a16="http://schemas.microsoft.com/office/drawing/2014/main" id="{EA2ECDD4-4BAA-434E-89D1-35A41919FA73}"/>
              </a:ext>
            </a:extLst>
          </p:cNvPr>
          <p:cNvSpPr>
            <a:spLocks noGrp="1" noChangeArrowheads="1"/>
          </p:cNvSpPr>
          <p:nvPr>
            <p:ph idx="1"/>
          </p:nvPr>
        </p:nvSpPr>
        <p:spPr bwMode="auto">
          <a:xfrm>
            <a:off x="4114800" y="1828800"/>
            <a:ext cx="32004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en-US" b="1" dirty="0">
                <a:ea typeface="宋体" panose="02010600030101010101" pitchFamily="2" charset="-122"/>
              </a:rPr>
              <a:t>检索文章</a:t>
            </a:r>
            <a:endParaRPr lang="en-US" altLang="zh-CN" b="1" dirty="0">
              <a:ea typeface="宋体" panose="02010600030101010101" pitchFamily="2" charset="-122"/>
            </a:endParaRPr>
          </a:p>
          <a:p>
            <a:pPr marL="0" indent="0"/>
            <a:r>
              <a:rPr lang="zh-CN" altLang="en-US" dirty="0">
                <a:ea typeface="宋体" panose="02010600030101010101" pitchFamily="2" charset="-122"/>
              </a:rPr>
              <a:t>基本检索</a:t>
            </a:r>
            <a:endParaRPr lang="en-US" altLang="zh-CN" dirty="0">
              <a:ea typeface="宋体" panose="02010600030101010101" pitchFamily="2" charset="-122"/>
            </a:endParaRPr>
          </a:p>
          <a:p>
            <a:pPr marL="0" indent="0"/>
            <a:r>
              <a:rPr lang="zh-CN" altLang="en-US" dirty="0">
                <a:ea typeface="宋体" panose="02010600030101010101" pitchFamily="2" charset="-122"/>
              </a:rPr>
              <a:t>高级检索</a:t>
            </a:r>
            <a:endParaRPr lang="en-US" altLang="zh-CN" dirty="0">
              <a:ea typeface="宋体" panose="02010600030101010101" pitchFamily="2" charset="-122"/>
            </a:endParaRPr>
          </a:p>
          <a:p>
            <a:pPr marL="0" indent="0"/>
            <a:r>
              <a:rPr lang="zh-CN" altLang="en-US" dirty="0">
                <a:ea typeface="宋体" panose="02010600030101010101" pitchFamily="2" charset="-122"/>
              </a:rPr>
              <a:t>主题词检索</a:t>
            </a:r>
            <a:endParaRPr lang="en-US" altLang="zh-CN" dirty="0">
              <a:ea typeface="宋体" panose="02010600030101010101" pitchFamily="2" charset="-122"/>
            </a:endParaRPr>
          </a:p>
          <a:p>
            <a:pPr marL="0" indent="0">
              <a:buNone/>
            </a:pPr>
            <a:r>
              <a:rPr lang="zh-CN" altLang="en-US" b="1" dirty="0">
                <a:ea typeface="宋体" panose="02010600030101010101" pitchFamily="2" charset="-122"/>
              </a:rPr>
              <a:t>检索整刊</a:t>
            </a:r>
            <a:endParaRPr lang="en-US" altLang="zh-CN" b="1" dirty="0">
              <a:ea typeface="宋体" panose="02010600030101010101" pitchFamily="2" charset="-122"/>
            </a:endParaRPr>
          </a:p>
          <a:p>
            <a:pPr marL="0" indent="0"/>
            <a:r>
              <a:rPr lang="zh-CN" altLang="en-US" dirty="0">
                <a:ea typeface="宋体" panose="02010600030101010101" pitchFamily="2" charset="-122"/>
              </a:rPr>
              <a:t>出版物</a:t>
            </a:r>
            <a:endParaRPr lang="en-US" altLang="zh-CN" dirty="0">
              <a:ea typeface="宋体" panose="02010600030101010101" pitchFamily="2" charset="-122"/>
            </a:endParaRPr>
          </a:p>
          <a:p>
            <a:pPr marL="0" indent="0"/>
            <a:endParaRPr lang="zh-CN" altLang="en-US" dirty="0">
              <a:ea typeface="宋体" panose="02010600030101010101" pitchFamily="2" charset="-122"/>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7007E4-24AB-43A6-A80B-188E089D0731}"/>
              </a:ext>
            </a:extLst>
          </p:cNvPr>
          <p:cNvSpPr/>
          <p:nvPr/>
        </p:nvSpPr>
        <p:spPr>
          <a:xfrm>
            <a:off x="5210960" y="0"/>
            <a:ext cx="1550424" cy="502702"/>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4000" baseline="-25000" dirty="0">
                <a:solidFill>
                  <a:prstClr val="black"/>
                </a:solidFill>
                <a:latin typeface="Times New Roman" panose="02020603050405020304" pitchFamily="18" charset="0"/>
                <a:ea typeface="等线" panose="02010600030101010101" pitchFamily="2" charset="-122"/>
                <a:cs typeface="Arial" panose="020B0604020202020204" pitchFamily="34" charset="0"/>
              </a:rPr>
              <a:t>基本</a:t>
            </a: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检索</a:t>
            </a:r>
            <a:endPar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endParaRPr>
          </a:p>
        </p:txBody>
      </p:sp>
      <p:pic>
        <p:nvPicPr>
          <p:cNvPr id="4" name="图片 3" descr="图形用户界面, 文本, 应用程序, 电子邮件&#10;&#10;描述已自动生成">
            <a:extLst>
              <a:ext uri="{FF2B5EF4-FFF2-40B4-BE49-F238E27FC236}">
                <a16:creationId xmlns:a16="http://schemas.microsoft.com/office/drawing/2014/main" id="{C1E73A90-C50E-40F6-A160-66233B3EA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083" y="596960"/>
            <a:ext cx="9596178" cy="5580000"/>
          </a:xfrm>
          <a:prstGeom prst="rect">
            <a:avLst/>
          </a:prstGeom>
          <a:solidFill>
            <a:schemeClr val="tx1"/>
          </a:solidFill>
          <a:ln>
            <a:solidFill>
              <a:schemeClr val="bg2"/>
            </a:solidFill>
          </a:ln>
        </p:spPr>
      </p:pic>
      <p:sp>
        <p:nvSpPr>
          <p:cNvPr id="2" name="文本框 1">
            <a:extLst>
              <a:ext uri="{FF2B5EF4-FFF2-40B4-BE49-F238E27FC236}">
                <a16:creationId xmlns:a16="http://schemas.microsoft.com/office/drawing/2014/main" id="{4FEEC7B6-6D49-4207-B417-BFDCDCB0EB57}"/>
              </a:ext>
            </a:extLst>
          </p:cNvPr>
          <p:cNvSpPr txBox="1"/>
          <p:nvPr/>
        </p:nvSpPr>
        <p:spPr>
          <a:xfrm>
            <a:off x="1718441" y="6219000"/>
            <a:ext cx="8755117" cy="307777"/>
          </a:xfrm>
          <a:prstGeom prst="rect">
            <a:avLst/>
          </a:prstGeom>
          <a:solidFill>
            <a:schemeClr val="bg1"/>
          </a:solidFill>
        </p:spPr>
        <p:txBody>
          <a:bodyPr wrap="square" rtlCol="0">
            <a:spAutoFit/>
          </a:bodyPr>
          <a:lstStyle/>
          <a:p>
            <a:pPr algn="ctr"/>
            <a:r>
              <a:rPr lang="zh-CN" altLang="en-US" sz="1400" dirty="0">
                <a:latin typeface="等线" panose="02010600030101010101" pitchFamily="2" charset="-122"/>
                <a:ea typeface="等线" panose="02010600030101010101" pitchFamily="2" charset="-122"/>
              </a:rPr>
              <a:t>基本检索界面，在导航部分可分别进行出版物检索、主题词检索等，点击“高级检索”选项可切换至高级检索</a:t>
            </a:r>
            <a:endParaRPr lang="en-US" sz="1400" dirty="0">
              <a:latin typeface="等线" panose="02010600030101010101" pitchFamily="2" charset="-122"/>
              <a:ea typeface="等线" panose="02010600030101010101" pitchFamily="2" charset="-122"/>
            </a:endParaRPr>
          </a:p>
        </p:txBody>
      </p:sp>
      <p:sp>
        <p:nvSpPr>
          <p:cNvPr id="5" name="矩形 4">
            <a:extLst>
              <a:ext uri="{FF2B5EF4-FFF2-40B4-BE49-F238E27FC236}">
                <a16:creationId xmlns:a16="http://schemas.microsoft.com/office/drawing/2014/main" id="{D8D7DC66-0490-4128-BBA5-FE04295F5B00}"/>
              </a:ext>
            </a:extLst>
          </p:cNvPr>
          <p:cNvSpPr/>
          <p:nvPr/>
        </p:nvSpPr>
        <p:spPr bwMode="auto">
          <a:xfrm>
            <a:off x="1718441" y="596960"/>
            <a:ext cx="1087821" cy="369992"/>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7" name="矩形 6">
            <a:extLst>
              <a:ext uri="{FF2B5EF4-FFF2-40B4-BE49-F238E27FC236}">
                <a16:creationId xmlns:a16="http://schemas.microsoft.com/office/drawing/2014/main" id="{6859F4B1-569D-42B8-B405-827437B2F1E2}"/>
              </a:ext>
            </a:extLst>
          </p:cNvPr>
          <p:cNvSpPr/>
          <p:nvPr/>
        </p:nvSpPr>
        <p:spPr bwMode="auto">
          <a:xfrm>
            <a:off x="3920358" y="3244004"/>
            <a:ext cx="1087821" cy="369992"/>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8866359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7007E4-24AB-43A6-A80B-188E089D0731}"/>
              </a:ext>
            </a:extLst>
          </p:cNvPr>
          <p:cNvSpPr/>
          <p:nvPr/>
        </p:nvSpPr>
        <p:spPr>
          <a:xfrm>
            <a:off x="5085738" y="0"/>
            <a:ext cx="1550424" cy="502702"/>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4000" baseline="-25000" dirty="0">
                <a:solidFill>
                  <a:prstClr val="black"/>
                </a:solidFill>
                <a:latin typeface="Times New Roman" panose="02020603050405020304" pitchFamily="18" charset="0"/>
                <a:ea typeface="等线" panose="02010600030101010101" pitchFamily="2" charset="-122"/>
                <a:cs typeface="Arial" panose="020B0604020202020204" pitchFamily="34" charset="0"/>
              </a:rPr>
              <a:t>高级</a:t>
            </a: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检索</a:t>
            </a:r>
            <a:endPar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endParaRPr>
          </a:p>
        </p:txBody>
      </p:sp>
      <p:pic>
        <p:nvPicPr>
          <p:cNvPr id="3" name="图片 2" descr="图形用户界面, 文本, 应用程序, 电子邮件&#10;&#10;描述已自动生成">
            <a:extLst>
              <a:ext uri="{FF2B5EF4-FFF2-40B4-BE49-F238E27FC236}">
                <a16:creationId xmlns:a16="http://schemas.microsoft.com/office/drawing/2014/main" id="{AE45B7EF-7DA8-4905-ABEA-03751ABCD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27" y="639000"/>
            <a:ext cx="10776945" cy="5580000"/>
          </a:xfrm>
          <a:prstGeom prst="rect">
            <a:avLst/>
          </a:prstGeom>
          <a:ln>
            <a:solidFill>
              <a:schemeClr val="bg2"/>
            </a:solidFill>
          </a:ln>
        </p:spPr>
      </p:pic>
      <p:sp>
        <p:nvSpPr>
          <p:cNvPr id="4" name="文本框 3">
            <a:extLst>
              <a:ext uri="{FF2B5EF4-FFF2-40B4-BE49-F238E27FC236}">
                <a16:creationId xmlns:a16="http://schemas.microsoft.com/office/drawing/2014/main" id="{DAD71527-CEA9-4B2B-870B-F590277A28A5}"/>
              </a:ext>
            </a:extLst>
          </p:cNvPr>
          <p:cNvSpPr txBox="1"/>
          <p:nvPr/>
        </p:nvSpPr>
        <p:spPr>
          <a:xfrm>
            <a:off x="3524760" y="6355298"/>
            <a:ext cx="4672379" cy="307777"/>
          </a:xfrm>
          <a:prstGeom prst="rect">
            <a:avLst/>
          </a:prstGeom>
          <a:solidFill>
            <a:schemeClr val="bg1"/>
          </a:solidFill>
        </p:spPr>
        <p:txBody>
          <a:bodyPr wrap="square" rtlCol="0">
            <a:spAutoFit/>
          </a:bodyPr>
          <a:lstStyle/>
          <a:p>
            <a:pPr algn="ctr"/>
            <a:r>
              <a:rPr lang="zh-CN" altLang="en-US" sz="1400" dirty="0">
                <a:latin typeface="等线" panose="02010600030101010101" pitchFamily="2" charset="-122"/>
                <a:ea typeface="等线" panose="02010600030101010101" pitchFamily="2" charset="-122"/>
              </a:rPr>
              <a:t>构建检索式时，可以用到布尔逻辑运算符、双引号</a:t>
            </a:r>
            <a:endParaRPr lang="en-US" sz="1400" dirty="0">
              <a:latin typeface="等线" panose="02010600030101010101" pitchFamily="2" charset="-122"/>
              <a:ea typeface="等线" panose="02010600030101010101" pitchFamily="2" charset="-122"/>
            </a:endParaRPr>
          </a:p>
        </p:txBody>
      </p:sp>
      <p:sp>
        <p:nvSpPr>
          <p:cNvPr id="5" name="矩形 4">
            <a:extLst>
              <a:ext uri="{FF2B5EF4-FFF2-40B4-BE49-F238E27FC236}">
                <a16:creationId xmlns:a16="http://schemas.microsoft.com/office/drawing/2014/main" id="{24651106-5407-4283-BBA3-4A9DFB48437F}"/>
              </a:ext>
            </a:extLst>
          </p:cNvPr>
          <p:cNvSpPr/>
          <p:nvPr/>
        </p:nvSpPr>
        <p:spPr bwMode="auto">
          <a:xfrm>
            <a:off x="1707931" y="1364216"/>
            <a:ext cx="2895600" cy="895508"/>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720619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形用户界面, 文本, 应用程序, 电子邮件&#10;&#10;描述已自动生成">
            <a:extLst>
              <a:ext uri="{FF2B5EF4-FFF2-40B4-BE49-F238E27FC236}">
                <a16:creationId xmlns:a16="http://schemas.microsoft.com/office/drawing/2014/main" id="{B96C6544-19DB-4058-A5B7-91EBC43AE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04" y="639000"/>
            <a:ext cx="10856053" cy="5580000"/>
          </a:xfrm>
          <a:prstGeom prst="rect">
            <a:avLst/>
          </a:prstGeom>
          <a:ln>
            <a:solidFill>
              <a:schemeClr val="bg2"/>
            </a:solidFill>
          </a:ln>
        </p:spPr>
      </p:pic>
      <p:sp>
        <p:nvSpPr>
          <p:cNvPr id="3" name="文本框 2">
            <a:extLst>
              <a:ext uri="{FF2B5EF4-FFF2-40B4-BE49-F238E27FC236}">
                <a16:creationId xmlns:a16="http://schemas.microsoft.com/office/drawing/2014/main" id="{1C4AE517-FA84-4B40-AFE7-100B4A2A599E}"/>
              </a:ext>
            </a:extLst>
          </p:cNvPr>
          <p:cNvSpPr txBox="1"/>
          <p:nvPr/>
        </p:nvSpPr>
        <p:spPr>
          <a:xfrm>
            <a:off x="3472209" y="6297975"/>
            <a:ext cx="4988619" cy="307777"/>
          </a:xfrm>
          <a:prstGeom prst="rect">
            <a:avLst/>
          </a:prstGeom>
          <a:solidFill>
            <a:schemeClr val="bg1"/>
          </a:solidFill>
        </p:spPr>
        <p:txBody>
          <a:bodyPr wrap="square" rtlCol="0">
            <a:spAutoFit/>
          </a:bodyPr>
          <a:lstStyle/>
          <a:p>
            <a:pPr algn="ctr"/>
            <a:r>
              <a:rPr lang="zh-CN" altLang="en-US" sz="1400" dirty="0">
                <a:latin typeface="等线" panose="02010600030101010101" pitchFamily="2" charset="-122"/>
                <a:ea typeface="等线" panose="02010600030101010101" pitchFamily="2" charset="-122"/>
              </a:rPr>
              <a:t>构建检索式时，使用到布尔逻辑运算符、双引号、字段选项</a:t>
            </a:r>
            <a:endParaRPr lang="en-US" sz="1400" dirty="0">
              <a:latin typeface="等线" panose="02010600030101010101" pitchFamily="2" charset="-122"/>
              <a:ea typeface="等线" panose="02010600030101010101" pitchFamily="2" charset="-122"/>
            </a:endParaRPr>
          </a:p>
        </p:txBody>
      </p:sp>
      <p:sp>
        <p:nvSpPr>
          <p:cNvPr id="4" name="矩形 3">
            <a:extLst>
              <a:ext uri="{FF2B5EF4-FFF2-40B4-BE49-F238E27FC236}">
                <a16:creationId xmlns:a16="http://schemas.microsoft.com/office/drawing/2014/main" id="{BA993631-981D-46EC-8EC9-145AA56D1444}"/>
              </a:ext>
            </a:extLst>
          </p:cNvPr>
          <p:cNvSpPr/>
          <p:nvPr/>
        </p:nvSpPr>
        <p:spPr bwMode="auto">
          <a:xfrm>
            <a:off x="1855075" y="1353704"/>
            <a:ext cx="5712373" cy="1463067"/>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835385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形用户界面, 文本, 应用程序, 电子邮件&#10;&#10;描述已自动生成">
            <a:extLst>
              <a:ext uri="{FF2B5EF4-FFF2-40B4-BE49-F238E27FC236}">
                <a16:creationId xmlns:a16="http://schemas.microsoft.com/office/drawing/2014/main" id="{5DF10DFB-80C1-4708-8883-9CEBB8E56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66" y="684697"/>
            <a:ext cx="11249067" cy="5213853"/>
          </a:xfrm>
          <a:prstGeom prst="rect">
            <a:avLst/>
          </a:prstGeom>
          <a:solidFill>
            <a:schemeClr val="tx1"/>
          </a:solidFill>
          <a:ln>
            <a:solidFill>
              <a:schemeClr val="bg2"/>
            </a:solidFill>
          </a:ln>
        </p:spPr>
      </p:pic>
      <p:sp>
        <p:nvSpPr>
          <p:cNvPr id="6" name="Rectangle 6">
            <a:extLst>
              <a:ext uri="{FF2B5EF4-FFF2-40B4-BE49-F238E27FC236}">
                <a16:creationId xmlns:a16="http://schemas.microsoft.com/office/drawing/2014/main" id="{50461686-137C-49D4-AB57-4762DE265E0E}"/>
              </a:ext>
            </a:extLst>
          </p:cNvPr>
          <p:cNvSpPr/>
          <p:nvPr/>
        </p:nvSpPr>
        <p:spPr>
          <a:xfrm>
            <a:off x="8485598" y="1150352"/>
            <a:ext cx="2839948" cy="923330"/>
          </a:xfrm>
          <a:prstGeom prst="rect">
            <a:avLst/>
          </a:prstGeom>
        </p:spPr>
        <p:txBody>
          <a:bodyPr wrap="square">
            <a:spAutoFit/>
          </a:bodyPr>
          <a:lstStyle/>
          <a:p>
            <a:r>
              <a:rPr lang="zh-CN" altLang="en-US" dirty="0"/>
              <a:t>achilles tendinopathy</a:t>
            </a:r>
          </a:p>
          <a:p>
            <a:r>
              <a:rPr lang="zh-CN" altLang="en-US" dirty="0"/>
              <a:t>achilles tendinosis</a:t>
            </a:r>
          </a:p>
          <a:p>
            <a:r>
              <a:rPr lang="zh-CN" altLang="en-US" dirty="0"/>
              <a:t>achilles tendinitis</a:t>
            </a:r>
          </a:p>
        </p:txBody>
      </p:sp>
      <p:sp>
        <p:nvSpPr>
          <p:cNvPr id="4" name="文本框 3">
            <a:extLst>
              <a:ext uri="{FF2B5EF4-FFF2-40B4-BE49-F238E27FC236}">
                <a16:creationId xmlns:a16="http://schemas.microsoft.com/office/drawing/2014/main" id="{E10B8D77-5296-4B5E-9333-747371A35287}"/>
              </a:ext>
            </a:extLst>
          </p:cNvPr>
          <p:cNvSpPr txBox="1"/>
          <p:nvPr/>
        </p:nvSpPr>
        <p:spPr>
          <a:xfrm>
            <a:off x="3304044" y="6173303"/>
            <a:ext cx="4672379" cy="307777"/>
          </a:xfrm>
          <a:prstGeom prst="rect">
            <a:avLst/>
          </a:prstGeom>
          <a:noFill/>
        </p:spPr>
        <p:txBody>
          <a:bodyPr wrap="square" rtlCol="0">
            <a:spAutoFit/>
          </a:bodyPr>
          <a:lstStyle/>
          <a:p>
            <a:pPr algn="ctr"/>
            <a:r>
              <a:rPr lang="zh-CN" altLang="en-US" sz="1400" dirty="0">
                <a:latin typeface="等线" panose="02010600030101010101" pitchFamily="2" charset="-122"/>
                <a:ea typeface="等线" panose="02010600030101010101" pitchFamily="2" charset="-122"/>
              </a:rPr>
              <a:t>构建检索式时，使用布尔逻辑运算符、双引号、 星号</a:t>
            </a:r>
            <a:endParaRPr lang="en-US" sz="1400" dirty="0">
              <a:latin typeface="等线" panose="02010600030101010101" pitchFamily="2" charset="-122"/>
              <a:ea typeface="等线" panose="02010600030101010101" pitchFamily="2" charset="-122"/>
            </a:endParaRPr>
          </a:p>
        </p:txBody>
      </p:sp>
      <p:sp>
        <p:nvSpPr>
          <p:cNvPr id="7" name="矩形 6">
            <a:extLst>
              <a:ext uri="{FF2B5EF4-FFF2-40B4-BE49-F238E27FC236}">
                <a16:creationId xmlns:a16="http://schemas.microsoft.com/office/drawing/2014/main" id="{E8E3E2EA-5653-4A1E-929D-3170D8A7B7CB}"/>
              </a:ext>
            </a:extLst>
          </p:cNvPr>
          <p:cNvSpPr/>
          <p:nvPr/>
        </p:nvSpPr>
        <p:spPr bwMode="auto">
          <a:xfrm>
            <a:off x="1508234" y="1427020"/>
            <a:ext cx="5922580" cy="1000869"/>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6921231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5753373-CE1A-4737-A79F-F07EA0509486}"/>
              </a:ext>
            </a:extLst>
          </p:cNvPr>
          <p:cNvSpPr txBox="1">
            <a:spLocks/>
          </p:cNvSpPr>
          <p:nvPr/>
        </p:nvSpPr>
        <p:spPr bwMode="auto">
          <a:xfrm>
            <a:off x="7608888" y="2041525"/>
            <a:ext cx="2786062" cy="374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932" tIns="14467" rIns="28932" bIns="14467"/>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675"/>
              </a:spcBef>
              <a:spcAft>
                <a:spcPts val="0"/>
              </a:spcAft>
              <a:buClrTx/>
              <a:buSzTx/>
              <a:buFont typeface="Arial" panose="020B0604020202020204" pitchFamily="34" charset="0"/>
              <a:buNone/>
              <a:tabLst/>
              <a:defRPr/>
            </a:pPr>
            <a:endParaRPr kumimoji="0" lang="en-US" altLang="zh-CN" sz="1350" b="0" i="0" u="none" strike="noStrike" kern="1200" cap="none" spc="0" normalizeH="0" baseline="0" noProof="0" dirty="0">
              <a:ln>
                <a:noFill/>
              </a:ln>
              <a:solidFill>
                <a:srgbClr val="FF0000"/>
              </a:solidFill>
              <a:effectLst/>
              <a:uLnTx/>
              <a:uFillTx/>
              <a:latin typeface="等线" panose="020F0502020204030204"/>
              <a:ea typeface="宋体" panose="02010600030101010101" pitchFamily="2" charset="-122"/>
              <a:cs typeface="+mn-cs"/>
            </a:endParaRPr>
          </a:p>
        </p:txBody>
      </p:sp>
      <p:graphicFrame>
        <p:nvGraphicFramePr>
          <p:cNvPr id="5" name="Table 4">
            <a:extLst>
              <a:ext uri="{FF2B5EF4-FFF2-40B4-BE49-F238E27FC236}">
                <a16:creationId xmlns:a16="http://schemas.microsoft.com/office/drawing/2014/main" id="{881F3275-4B0D-4E6B-AD9B-5F45E232D448}"/>
              </a:ext>
            </a:extLst>
          </p:cNvPr>
          <p:cNvGraphicFramePr>
            <a:graphicFrameLocks noGrp="1"/>
          </p:cNvGraphicFramePr>
          <p:nvPr>
            <p:extLst>
              <p:ext uri="{D42A27DB-BD31-4B8C-83A1-F6EECF244321}">
                <p14:modId xmlns:p14="http://schemas.microsoft.com/office/powerpoint/2010/main" val="3661207369"/>
              </p:ext>
            </p:extLst>
          </p:nvPr>
        </p:nvGraphicFramePr>
        <p:xfrm>
          <a:off x="456149" y="828841"/>
          <a:ext cx="11440158" cy="4956618"/>
        </p:xfrm>
        <a:graphic>
          <a:graphicData uri="http://schemas.openxmlformats.org/drawingml/2006/table">
            <a:tbl>
              <a:tblPr/>
              <a:tblGrid>
                <a:gridCol w="1424557">
                  <a:extLst>
                    <a:ext uri="{9D8B030D-6E8A-4147-A177-3AD203B41FA5}">
                      <a16:colId xmlns:a16="http://schemas.microsoft.com/office/drawing/2014/main" val="757696953"/>
                    </a:ext>
                  </a:extLst>
                </a:gridCol>
                <a:gridCol w="4095731">
                  <a:extLst>
                    <a:ext uri="{9D8B030D-6E8A-4147-A177-3AD203B41FA5}">
                      <a16:colId xmlns:a16="http://schemas.microsoft.com/office/drawing/2014/main" val="2963517728"/>
                    </a:ext>
                  </a:extLst>
                </a:gridCol>
                <a:gridCol w="3955252">
                  <a:extLst>
                    <a:ext uri="{9D8B030D-6E8A-4147-A177-3AD203B41FA5}">
                      <a16:colId xmlns:a16="http://schemas.microsoft.com/office/drawing/2014/main" val="3556845896"/>
                    </a:ext>
                  </a:extLst>
                </a:gridCol>
                <a:gridCol w="1964618">
                  <a:extLst>
                    <a:ext uri="{9D8B030D-6E8A-4147-A177-3AD203B41FA5}">
                      <a16:colId xmlns:a16="http://schemas.microsoft.com/office/drawing/2014/main" val="57595328"/>
                    </a:ext>
                  </a:extLst>
                </a:gridCol>
              </a:tblGrid>
              <a:tr h="342958">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运算符</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说明</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示例</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备注</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075789159"/>
                  </a:ext>
                </a:extLst>
              </a:tr>
              <a:tr h="667512">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AND</a:t>
                      </a: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用于缩小检索范围，类似于“交集”概念</a:t>
                      </a:r>
                      <a:endPar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coffee </a:t>
                      </a:r>
                      <a:r>
                        <a:rPr kumimoji="0" lang="en-US" altLang="zh-CN" sz="1800" b="0" i="1" u="sng"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and</a:t>
                      </a: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tea </a:t>
                      </a: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检索到的结果中既包含</a:t>
                      </a: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coffee</a:t>
                      </a:r>
                      <a:r>
                        <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a:t>
                      </a: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也包含</a:t>
                      </a: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tea</a:t>
                      </a:r>
                      <a:r>
                        <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rowSpan="3">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accent1"/>
                          </a:solidFill>
                          <a:effectLst/>
                          <a:latin typeface="等线" panose="02010600030101010101" pitchFamily="2" charset="-122"/>
                          <a:ea typeface="宋体" panose="02010600030101010101" pitchFamily="2" charset="-122"/>
                          <a:cs typeface="Arial" panose="020B0604020202020204" pitchFamily="34" charset="0"/>
                        </a:rPr>
                        <a:t>运算优先级：（）</a:t>
                      </a:r>
                      <a:r>
                        <a:rPr kumimoji="0" lang="en-US" altLang="zh-CN" sz="1800" b="0" i="0" u="none" strike="noStrike" cap="none" normalizeH="0" baseline="0">
                          <a:ln>
                            <a:noFill/>
                          </a:ln>
                          <a:solidFill>
                            <a:schemeClr val="accent1"/>
                          </a:solidFill>
                          <a:effectLst/>
                          <a:latin typeface="等线" panose="02010600030101010101" pitchFamily="2" charset="-122"/>
                          <a:ea typeface="宋体" panose="02010600030101010101" pitchFamily="2" charset="-122"/>
                          <a:cs typeface="Arial" panose="020B0604020202020204" pitchFamily="34" charset="0"/>
                        </a:rPr>
                        <a:t>&gt;not &gt;and &gt;or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2879027777"/>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OR</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用于扩大检索范围，类似于“并集”概</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college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or</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university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检索的结果中或者包含</a:t>
                      </a: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college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，或者包含</a:t>
                      </a: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university</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vMerge="1">
                  <a:txBody>
                    <a:bodyPr/>
                    <a:lstStyle/>
                    <a:p>
                      <a:endParaRPr lang="zh-CN" altLang="en-US"/>
                    </a:p>
                  </a:txBody>
                  <a:tcPr/>
                </a:tc>
                <a:extLst>
                  <a:ext uri="{0D108BD9-81ED-4DB2-BD59-A6C34878D82A}">
                    <a16:rowId xmlns:a16="http://schemas.microsoft.com/office/drawing/2014/main" val="1241385595"/>
                  </a:ext>
                </a:extLst>
              </a:tr>
              <a:tr h="722343">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NOT</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用于排除检索结果中不需要的项，类似于“非”的概念</a:t>
                      </a:r>
                      <a:endPar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Cookies</a:t>
                      </a: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a:t>
                      </a:r>
                      <a:r>
                        <a:rPr kumimoji="0" lang="en-US" altLang="zh-CN" sz="1800" b="0" i="1" u="sng"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not</a:t>
                      </a: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computer </a:t>
                      </a: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检索的结果只和</a:t>
                      </a:r>
                      <a:r>
                        <a:rPr kumimoji="0" lang="en-US"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Cookies</a:t>
                      </a: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相关，不包含</a:t>
                      </a: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computer </a:t>
                      </a: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vMerge="1">
                  <a:txBody>
                    <a:bodyPr/>
                    <a:lstStyle/>
                    <a:p>
                      <a:endParaRPr lang="zh-CN" altLang="en-US"/>
                    </a:p>
                  </a:txBody>
                  <a:tcPr/>
                </a:tc>
                <a:extLst>
                  <a:ext uri="{0D108BD9-81ED-4DB2-BD59-A6C34878D82A}">
                    <a16:rowId xmlns:a16="http://schemas.microsoft.com/office/drawing/2014/main" val="3404115720"/>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Near Operator (N) </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查找包含间隔指定数量字词的两个检索词（任意顺序） 的文档。两词顺序可以颠倒</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tax N5 reform</a:t>
                      </a:r>
                      <a:endPar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2412178522"/>
                  </a:ext>
                </a:extLst>
              </a:tr>
              <a:tr h="891691">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Georgia" panose="02040502050405020303" pitchFamily="18" charset="0"/>
                          <a:ea typeface="等线" panose="02010600030101010101" pitchFamily="2" charset="-122"/>
                          <a:cs typeface="Arial" panose="020B0604020202020204" pitchFamily="34" charset="0"/>
                        </a:rPr>
                        <a:t>Within Operator (W) </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查找包含间隔指定数量字词的两个检索词（固定顺序） 的文档。两词顺序不能改变</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tax W8 reform</a:t>
                      </a:r>
                      <a:endPar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781398215"/>
                  </a:ext>
                </a:extLst>
              </a:tr>
            </a:tbl>
          </a:graphicData>
        </a:graphic>
      </p:graphicFrame>
      <p:sp>
        <p:nvSpPr>
          <p:cNvPr id="6" name="Rectangle 5">
            <a:extLst>
              <a:ext uri="{FF2B5EF4-FFF2-40B4-BE49-F238E27FC236}">
                <a16:creationId xmlns:a16="http://schemas.microsoft.com/office/drawing/2014/main" id="{F7FD80A5-3891-4715-BF94-AB6F74DF9A4F}"/>
              </a:ext>
            </a:extLst>
          </p:cNvPr>
          <p:cNvSpPr/>
          <p:nvPr/>
        </p:nvSpPr>
        <p:spPr>
          <a:xfrm>
            <a:off x="888124" y="115363"/>
            <a:ext cx="3257623" cy="502702"/>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高级检索</a:t>
            </a:r>
            <a:r>
              <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a:t>
            </a: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运算符</a:t>
            </a:r>
            <a:endPar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CC6B4E92-5DFC-4B22-AC64-7CCDD44AB3A4}"/>
              </a:ext>
            </a:extLst>
          </p:cNvPr>
          <p:cNvSpPr>
            <a:spLocks noGrp="1" noChangeArrowheads="1"/>
          </p:cNvSpPr>
          <p:nvPr>
            <p:ph type="title"/>
          </p:nvPr>
        </p:nvSpPr>
        <p:spPr>
          <a:xfrm>
            <a:off x="2209800" y="289034"/>
            <a:ext cx="6172200" cy="857250"/>
          </a:xfrm>
        </p:spPr>
        <p:txBody>
          <a:bodyPr/>
          <a:lstStyle/>
          <a:p>
            <a:pPr eaLnBrk="1" hangingPunct="1"/>
            <a:r>
              <a:rPr lang="zh-CN" altLang="en-US" sz="2000" b="1" dirty="0">
                <a:latin typeface="Arial" panose="020B0604020202020204" pitchFamily="34" charset="0"/>
                <a:ea typeface="宋体" panose="02010600030101010101" pitchFamily="2" charset="-122"/>
              </a:rPr>
              <a:t>通配符</a:t>
            </a:r>
            <a:endParaRPr lang="en-AU" altLang="zh-CN" sz="2000" b="1" dirty="0">
              <a:latin typeface="Arial" panose="020B0604020202020204" pitchFamily="34" charset="0"/>
              <a:ea typeface="宋体" panose="02010600030101010101" pitchFamily="2" charset="-122"/>
            </a:endParaRPr>
          </a:p>
        </p:txBody>
      </p:sp>
      <p:sp>
        <p:nvSpPr>
          <p:cNvPr id="166915" name="Content Placeholder 2">
            <a:extLst>
              <a:ext uri="{FF2B5EF4-FFF2-40B4-BE49-F238E27FC236}">
                <a16:creationId xmlns:a16="http://schemas.microsoft.com/office/drawing/2014/main" id="{8069395D-962D-4A6F-A83A-BBB6790969B6}"/>
              </a:ext>
            </a:extLst>
          </p:cNvPr>
          <p:cNvSpPr>
            <a:spLocks noGrp="1" noChangeArrowheads="1"/>
          </p:cNvSpPr>
          <p:nvPr>
            <p:ph idx="1"/>
          </p:nvPr>
        </p:nvSpPr>
        <p:spPr>
          <a:xfrm>
            <a:off x="1692166" y="997744"/>
            <a:ext cx="8965324" cy="4862512"/>
          </a:xfrm>
        </p:spPr>
        <p:txBody>
          <a:bodyPr vert="horz" wrap="square" lIns="38576" tIns="19289" rIns="38576" bIns="19289" numCol="1" anchor="t" anchorCtr="0" compatLnSpc="1">
            <a:prstTxWarp prst="textNoShape">
              <a:avLst/>
            </a:prstTxWarp>
          </a:bodyPr>
          <a:lstStyle/>
          <a:p>
            <a:pPr eaLnBrk="1" hangingPunct="1">
              <a:lnSpc>
                <a:spcPct val="150000"/>
              </a:lnSpc>
            </a:pPr>
            <a:r>
              <a:rPr lang="zh-CN" altLang="en-US" sz="1800" dirty="0">
                <a:latin typeface="宋体" panose="02010600030101010101" pitchFamily="2" charset="-122"/>
                <a:ea typeface="宋体" panose="02010600030101010101" pitchFamily="2" charset="-122"/>
              </a:rPr>
              <a:t>截词符号</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用于检索变形体，单复数</a:t>
            </a:r>
            <a:endParaRPr lang="en-US" altLang="zh-CN" sz="1800" dirty="0">
              <a:latin typeface="宋体" panose="02010600030101010101" pitchFamily="2" charset="-122"/>
              <a:ea typeface="宋体" panose="02010600030101010101" pitchFamily="2" charset="-122"/>
            </a:endParaRPr>
          </a:p>
          <a:p>
            <a:pPr lvl="1" eaLnBrk="1" hangingPunct="1">
              <a:lnSpc>
                <a:spcPct val="150000"/>
              </a:lnSpc>
            </a:pPr>
            <a:r>
              <a:rPr lang="en-US" altLang="zh-CN" dirty="0">
                <a:solidFill>
                  <a:srgbClr val="000080"/>
                </a:solidFill>
                <a:latin typeface="宋体" panose="02010600030101010101" pitchFamily="2" charset="-122"/>
                <a:ea typeface="宋体" panose="02010600030101010101" pitchFamily="2" charset="-122"/>
              </a:rPr>
              <a:t>econ* </a:t>
            </a:r>
            <a:r>
              <a:rPr lang="zh-CN" altLang="en-US" dirty="0">
                <a:latin typeface="宋体" panose="02010600030101010101" pitchFamily="2" charset="-122"/>
                <a:ea typeface="宋体" panose="02010600030101010101" pitchFamily="2" charset="-122"/>
              </a:rPr>
              <a:t>可以检索到</a:t>
            </a:r>
            <a:r>
              <a:rPr lang="en-US" altLang="zh-CN" dirty="0">
                <a:solidFill>
                  <a:srgbClr val="000080"/>
                </a:solidFill>
                <a:latin typeface="宋体" panose="02010600030101010101" pitchFamily="2" charset="-122"/>
                <a:ea typeface="宋体" panose="02010600030101010101" pitchFamily="2" charset="-122"/>
              </a:rPr>
              <a:t>economy, economic, economically, </a:t>
            </a:r>
            <a:r>
              <a:rPr lang="en-US" altLang="zh-CN" dirty="0" err="1">
                <a:solidFill>
                  <a:srgbClr val="000080"/>
                </a:solidFill>
                <a:latin typeface="宋体" panose="02010600030101010101" pitchFamily="2" charset="-122"/>
                <a:ea typeface="宋体" panose="02010600030101010101" pitchFamily="2" charset="-122"/>
              </a:rPr>
              <a:t>etc</a:t>
            </a:r>
            <a:endParaRPr lang="en-US" altLang="zh-CN" dirty="0">
              <a:solidFill>
                <a:srgbClr val="000080"/>
              </a:solidFill>
              <a:latin typeface="宋体" panose="02010600030101010101" pitchFamily="2" charset="-122"/>
              <a:ea typeface="宋体" panose="02010600030101010101" pitchFamily="2" charset="-122"/>
            </a:endParaRPr>
          </a:p>
          <a:p>
            <a:pPr lvl="1" eaLnBrk="1" hangingPunct="1">
              <a:lnSpc>
                <a:spcPct val="150000"/>
              </a:lnSpc>
            </a:pPr>
            <a:r>
              <a:rPr lang="en-US" altLang="zh-CN" dirty="0">
                <a:solidFill>
                  <a:srgbClr val="000080"/>
                </a:solidFill>
                <a:latin typeface="宋体" panose="02010600030101010101" pitchFamily="2" charset="-122"/>
                <a:ea typeface="宋体" panose="02010600030101010101" pitchFamily="2" charset="-122"/>
              </a:rPr>
              <a:t>Student*</a:t>
            </a:r>
            <a:r>
              <a:rPr lang="zh-CN" altLang="en-US" dirty="0">
                <a:latin typeface="宋体" panose="02010600030101010101" pitchFamily="2" charset="-122"/>
                <a:ea typeface="宋体" panose="02010600030101010101" pitchFamily="2" charset="-122"/>
              </a:rPr>
              <a:t>可以检索到</a:t>
            </a:r>
            <a:r>
              <a:rPr lang="en-US" altLang="zh-CN" dirty="0">
                <a:solidFill>
                  <a:srgbClr val="000080"/>
                </a:solidFill>
                <a:latin typeface="宋体" panose="02010600030101010101" pitchFamily="2" charset="-122"/>
                <a:ea typeface="宋体" panose="02010600030101010101" pitchFamily="2" charset="-122"/>
              </a:rPr>
              <a:t>student, students</a:t>
            </a:r>
            <a:endParaRPr lang="en-US" altLang="zh-CN" dirty="0">
              <a:latin typeface="宋体" panose="02010600030101010101" pitchFamily="2" charset="-122"/>
              <a:ea typeface="宋体" panose="02010600030101010101" pitchFamily="2" charset="-122"/>
            </a:endParaRPr>
          </a:p>
          <a:p>
            <a:pPr eaLnBrk="1" hangingPunct="1">
              <a:lnSpc>
                <a:spcPct val="150000"/>
              </a:lnSpc>
            </a:pPr>
            <a:r>
              <a:rPr lang="zh-CN" altLang="en-US" sz="1800" dirty="0">
                <a:latin typeface="宋体" panose="02010600030101010101" pitchFamily="2" charset="-122"/>
                <a:ea typeface="宋体" panose="02010600030101010101" pitchFamily="2" charset="-122"/>
              </a:rPr>
              <a:t>通配符：适用于一个字母</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用于检索英美单词拼写差异</a:t>
            </a:r>
            <a:endParaRPr lang="en-US" altLang="zh-CN" sz="1800" dirty="0">
              <a:latin typeface="宋体" panose="02010600030101010101" pitchFamily="2" charset="-122"/>
              <a:ea typeface="宋体" panose="02010600030101010101" pitchFamily="2" charset="-122"/>
            </a:endParaRPr>
          </a:p>
          <a:p>
            <a:pPr lvl="1" eaLnBrk="1" hangingPunct="1">
              <a:lnSpc>
                <a:spcPct val="150000"/>
              </a:lnSpc>
            </a:pPr>
            <a:r>
              <a:rPr lang="en-US" altLang="zh-CN" dirty="0" err="1">
                <a:solidFill>
                  <a:srgbClr val="000080"/>
                </a:solidFill>
                <a:latin typeface="宋体" panose="02010600030101010101" pitchFamily="2" charset="-122"/>
                <a:ea typeface="宋体" panose="02010600030101010101" pitchFamily="2" charset="-122"/>
              </a:rPr>
              <a:t>organi?ation</a:t>
            </a:r>
            <a:r>
              <a:rPr lang="en-US" altLang="zh-CN" dirty="0">
                <a:solidFill>
                  <a:srgbClr val="000080"/>
                </a:solidFill>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可以检索到 </a:t>
            </a:r>
            <a:r>
              <a:rPr lang="en-US" altLang="zh-CN" dirty="0" err="1">
                <a:solidFill>
                  <a:srgbClr val="000080"/>
                </a:solidFill>
                <a:latin typeface="宋体" panose="02010600030101010101" pitchFamily="2" charset="-122"/>
                <a:ea typeface="宋体" panose="02010600030101010101" pitchFamily="2" charset="-122"/>
              </a:rPr>
              <a:t>organi</a:t>
            </a:r>
            <a:r>
              <a:rPr lang="en-US" altLang="zh-CN" u="sng" dirty="0" err="1">
                <a:solidFill>
                  <a:srgbClr val="000080"/>
                </a:solidFill>
                <a:latin typeface="宋体" panose="02010600030101010101" pitchFamily="2" charset="-122"/>
                <a:ea typeface="宋体" panose="02010600030101010101" pitchFamily="2" charset="-122"/>
              </a:rPr>
              <a:t>s</a:t>
            </a:r>
            <a:r>
              <a:rPr lang="en-US" altLang="zh-CN" dirty="0" err="1">
                <a:solidFill>
                  <a:srgbClr val="000080"/>
                </a:solidFill>
                <a:latin typeface="宋体" panose="02010600030101010101" pitchFamily="2" charset="-122"/>
                <a:ea typeface="宋体" panose="02010600030101010101" pitchFamily="2" charset="-122"/>
              </a:rPr>
              <a:t>ation</a:t>
            </a:r>
            <a:r>
              <a:rPr lang="en-US" altLang="zh-CN" dirty="0">
                <a:solidFill>
                  <a:srgbClr val="000080"/>
                </a:solidFill>
                <a:latin typeface="宋体" panose="02010600030101010101" pitchFamily="2" charset="-122"/>
                <a:ea typeface="宋体" panose="02010600030101010101" pitchFamily="2" charset="-122"/>
              </a:rPr>
              <a:t> </a:t>
            </a:r>
            <a:r>
              <a:rPr lang="en-US" altLang="zh-CN" dirty="0">
                <a:latin typeface="宋体" panose="02010600030101010101" pitchFamily="2" charset="-122"/>
                <a:ea typeface="宋体" panose="02010600030101010101" pitchFamily="2" charset="-122"/>
              </a:rPr>
              <a:t>or </a:t>
            </a:r>
            <a:r>
              <a:rPr lang="en-US" altLang="zh-CN" dirty="0">
                <a:solidFill>
                  <a:srgbClr val="000080"/>
                </a:solidFill>
                <a:latin typeface="宋体" panose="02010600030101010101" pitchFamily="2" charset="-122"/>
                <a:ea typeface="宋体" panose="02010600030101010101" pitchFamily="2" charset="-122"/>
              </a:rPr>
              <a:t>organi</a:t>
            </a:r>
            <a:r>
              <a:rPr lang="en-US" altLang="zh-CN" u="sng" dirty="0">
                <a:solidFill>
                  <a:srgbClr val="000080"/>
                </a:solidFill>
                <a:latin typeface="宋体" panose="02010600030101010101" pitchFamily="2" charset="-122"/>
                <a:ea typeface="宋体" panose="02010600030101010101" pitchFamily="2" charset="-122"/>
              </a:rPr>
              <a:t>z</a:t>
            </a:r>
            <a:r>
              <a:rPr lang="en-US" altLang="zh-CN" dirty="0">
                <a:solidFill>
                  <a:srgbClr val="000080"/>
                </a:solidFill>
                <a:latin typeface="宋体" panose="02010600030101010101" pitchFamily="2" charset="-122"/>
                <a:ea typeface="宋体" panose="02010600030101010101" pitchFamily="2" charset="-122"/>
              </a:rPr>
              <a:t>ation</a:t>
            </a:r>
            <a:endParaRPr lang="en-US" altLang="zh-CN" dirty="0">
              <a:latin typeface="宋体" panose="02010600030101010101" pitchFamily="2" charset="-122"/>
              <a:ea typeface="宋体" panose="02010600030101010101" pitchFamily="2" charset="-122"/>
            </a:endParaRPr>
          </a:p>
          <a:p>
            <a:pPr eaLnBrk="1" hangingPunct="1">
              <a:lnSpc>
                <a:spcPct val="150000"/>
              </a:lnSpc>
            </a:pPr>
            <a:r>
              <a:rPr lang="zh-CN" altLang="en-US" sz="1800" dirty="0">
                <a:latin typeface="宋体" panose="02010600030101010101" pitchFamily="2" charset="-122"/>
                <a:ea typeface="宋体" panose="02010600030101010101" pitchFamily="2" charset="-122"/>
              </a:rPr>
              <a:t>通配符：适用于多个字母</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用于检索英美单词拼写差异</a:t>
            </a:r>
            <a:endParaRPr lang="en-US" altLang="zh-CN" sz="1800" dirty="0">
              <a:latin typeface="宋体" panose="02010600030101010101" pitchFamily="2" charset="-122"/>
              <a:ea typeface="宋体" panose="02010600030101010101" pitchFamily="2" charset="-122"/>
            </a:endParaRPr>
          </a:p>
          <a:p>
            <a:pPr lvl="1" eaLnBrk="1" hangingPunct="1">
              <a:lnSpc>
                <a:spcPct val="150000"/>
              </a:lnSpc>
            </a:pPr>
            <a:r>
              <a:rPr lang="en-US" altLang="zh-CN" dirty="0" err="1">
                <a:solidFill>
                  <a:srgbClr val="000080"/>
                </a:solidFill>
                <a:latin typeface="宋体" panose="02010600030101010101" pitchFamily="2" charset="-122"/>
                <a:ea typeface="宋体" panose="02010600030101010101" pitchFamily="2" charset="-122"/>
              </a:rPr>
              <a:t>behavi#r</a:t>
            </a:r>
            <a:r>
              <a:rPr lang="en-US" altLang="zh-CN" dirty="0">
                <a:solidFill>
                  <a:srgbClr val="000080"/>
                </a:solidFill>
                <a:latin typeface="宋体" panose="02010600030101010101" pitchFamily="2" charset="-122"/>
                <a:ea typeface="宋体" panose="02010600030101010101" pitchFamily="2" charset="-122"/>
              </a:rPr>
              <a:t> </a:t>
            </a:r>
            <a:r>
              <a:rPr lang="en-US" altLang="zh-CN" dirty="0">
                <a:latin typeface="宋体" panose="02010600030101010101" pitchFamily="2" charset="-122"/>
                <a:ea typeface="宋体" panose="02010600030101010101" pitchFamily="2" charset="-122"/>
              </a:rPr>
              <a:t>will </a:t>
            </a:r>
            <a:r>
              <a:rPr lang="zh-CN" altLang="en-US" dirty="0">
                <a:latin typeface="宋体" panose="02010600030101010101" pitchFamily="2" charset="-122"/>
                <a:ea typeface="宋体" panose="02010600030101010101" pitchFamily="2" charset="-122"/>
              </a:rPr>
              <a:t>可以检索到 </a:t>
            </a:r>
            <a:r>
              <a:rPr lang="en-US" altLang="zh-CN" dirty="0">
                <a:solidFill>
                  <a:srgbClr val="000080"/>
                </a:solidFill>
                <a:latin typeface="宋体" panose="02010600030101010101" pitchFamily="2" charset="-122"/>
                <a:ea typeface="宋体" panose="02010600030101010101" pitchFamily="2" charset="-122"/>
              </a:rPr>
              <a:t>behavi</a:t>
            </a:r>
            <a:r>
              <a:rPr lang="en-US" altLang="zh-CN" u="sng" dirty="0">
                <a:solidFill>
                  <a:srgbClr val="000080"/>
                </a:solidFill>
                <a:latin typeface="宋体" panose="02010600030101010101" pitchFamily="2" charset="-122"/>
                <a:ea typeface="宋体" panose="02010600030101010101" pitchFamily="2" charset="-122"/>
              </a:rPr>
              <a:t>o</a:t>
            </a:r>
            <a:r>
              <a:rPr lang="en-US" altLang="zh-CN" dirty="0">
                <a:solidFill>
                  <a:srgbClr val="000080"/>
                </a:solidFill>
                <a:latin typeface="宋体" panose="02010600030101010101" pitchFamily="2" charset="-122"/>
                <a:ea typeface="宋体" panose="02010600030101010101" pitchFamily="2" charset="-122"/>
              </a:rPr>
              <a:t>r </a:t>
            </a:r>
            <a:r>
              <a:rPr lang="en-US" altLang="zh-CN" dirty="0">
                <a:latin typeface="宋体" panose="02010600030101010101" pitchFamily="2" charset="-122"/>
                <a:ea typeface="宋体" panose="02010600030101010101" pitchFamily="2" charset="-122"/>
              </a:rPr>
              <a:t>or</a:t>
            </a:r>
            <a:r>
              <a:rPr lang="en-US" altLang="zh-CN" dirty="0">
                <a:solidFill>
                  <a:srgbClr val="000080"/>
                </a:solidFill>
                <a:latin typeface="宋体" panose="02010600030101010101" pitchFamily="2" charset="-122"/>
                <a:ea typeface="宋体" panose="02010600030101010101" pitchFamily="2" charset="-122"/>
              </a:rPr>
              <a:t> </a:t>
            </a:r>
            <a:r>
              <a:rPr lang="en-US" altLang="zh-CN" dirty="0" err="1">
                <a:solidFill>
                  <a:srgbClr val="000080"/>
                </a:solidFill>
                <a:latin typeface="宋体" panose="02010600030101010101" pitchFamily="2" charset="-122"/>
                <a:ea typeface="宋体" panose="02010600030101010101" pitchFamily="2" charset="-122"/>
              </a:rPr>
              <a:t>behavi</a:t>
            </a:r>
            <a:r>
              <a:rPr lang="en-US" altLang="zh-CN" u="sng" dirty="0" err="1">
                <a:solidFill>
                  <a:srgbClr val="000080"/>
                </a:solidFill>
                <a:latin typeface="宋体" panose="02010600030101010101" pitchFamily="2" charset="-122"/>
                <a:ea typeface="宋体" panose="02010600030101010101" pitchFamily="2" charset="-122"/>
              </a:rPr>
              <a:t>ou</a:t>
            </a:r>
            <a:r>
              <a:rPr lang="en-US" altLang="zh-CN" dirty="0" err="1">
                <a:solidFill>
                  <a:srgbClr val="000080"/>
                </a:solidFill>
                <a:latin typeface="宋体" panose="02010600030101010101" pitchFamily="2" charset="-122"/>
                <a:ea typeface="宋体" panose="02010600030101010101" pitchFamily="2" charset="-122"/>
              </a:rPr>
              <a:t>r</a:t>
            </a:r>
            <a:endParaRPr lang="en-US" altLang="zh-CN" dirty="0">
              <a:latin typeface="宋体" panose="02010600030101010101" pitchFamily="2" charset="-122"/>
              <a:ea typeface="宋体" panose="02010600030101010101" pitchFamily="2" charset="-122"/>
            </a:endParaRPr>
          </a:p>
          <a:p>
            <a:pPr eaLnBrk="1" hangingPunct="1">
              <a:lnSpc>
                <a:spcPct val="150000"/>
              </a:lnSpc>
            </a:pPr>
            <a:r>
              <a:rPr lang="zh-CN" altLang="en-US" sz="1800" dirty="0">
                <a:latin typeface="宋体" panose="02010600030101010101" pitchFamily="2" charset="-122"/>
                <a:ea typeface="宋体" panose="02010600030101010101" pitchFamily="2" charset="-122"/>
              </a:rPr>
              <a:t>短语检索（“”）用于检索固定短语</a:t>
            </a:r>
          </a:p>
          <a:p>
            <a:pPr lvl="1" eaLnBrk="1" hangingPunct="1">
              <a:lnSpc>
                <a:spcPct val="150000"/>
              </a:lnSpc>
            </a:pPr>
            <a:r>
              <a:rPr lang="zh-CN" altLang="en-US" dirty="0">
                <a:solidFill>
                  <a:srgbClr val="000080"/>
                </a:solidFill>
                <a:latin typeface="宋体" panose="02010600030101010101" pitchFamily="2" charset="-122"/>
                <a:ea typeface="宋体" panose="02010600030101010101" pitchFamily="2" charset="-122"/>
              </a:rPr>
              <a:t>“</a:t>
            </a:r>
            <a:r>
              <a:rPr lang="en-US" altLang="zh-CN" dirty="0">
                <a:solidFill>
                  <a:srgbClr val="000080"/>
                </a:solidFill>
                <a:latin typeface="宋体" panose="02010600030101010101" pitchFamily="2" charset="-122"/>
                <a:ea typeface="宋体" panose="02010600030101010101" pitchFamily="2" charset="-122"/>
              </a:rPr>
              <a:t>global warming” </a:t>
            </a:r>
            <a:r>
              <a:rPr lang="zh-CN" altLang="en-US" dirty="0">
                <a:solidFill>
                  <a:srgbClr val="000080"/>
                </a:solidFill>
                <a:latin typeface="宋体" panose="02010600030101010101" pitchFamily="2" charset="-122"/>
                <a:ea typeface="宋体" panose="02010600030101010101" pitchFamily="2" charset="-122"/>
              </a:rPr>
              <a:t>可以检索到固定格式的词组，位置顺序保持不变。</a:t>
            </a:r>
            <a:endParaRPr lang="en-AU" altLang="zh-CN" dirty="0">
              <a:latin typeface="宋体" panose="02010600030101010101" pitchFamily="2" charset="-122"/>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0531EB3-BF1B-482F-AD7B-2A2D99AF6A8F}"/>
              </a:ext>
            </a:extLst>
          </p:cNvPr>
          <p:cNvGraphicFramePr>
            <a:graphicFrameLocks noGrp="1"/>
          </p:cNvGraphicFramePr>
          <p:nvPr>
            <p:extLst>
              <p:ext uri="{D42A27DB-BD31-4B8C-83A1-F6EECF244321}">
                <p14:modId xmlns:p14="http://schemas.microsoft.com/office/powerpoint/2010/main" val="3197404573"/>
              </p:ext>
            </p:extLst>
          </p:nvPr>
        </p:nvGraphicFramePr>
        <p:xfrm>
          <a:off x="274320" y="533401"/>
          <a:ext cx="11541760" cy="5758533"/>
        </p:xfrm>
        <a:graphic>
          <a:graphicData uri="http://schemas.openxmlformats.org/drawingml/2006/table">
            <a:tbl>
              <a:tblPr firstRow="1" firstCol="1" bandRow="1">
                <a:tableStyleId>{5C22544A-7EE6-4342-B048-85BDC9FD1C3A}</a:tableStyleId>
              </a:tblPr>
              <a:tblGrid>
                <a:gridCol w="1744088">
                  <a:extLst>
                    <a:ext uri="{9D8B030D-6E8A-4147-A177-3AD203B41FA5}">
                      <a16:colId xmlns:a16="http://schemas.microsoft.com/office/drawing/2014/main" val="3976792867"/>
                    </a:ext>
                  </a:extLst>
                </a:gridCol>
                <a:gridCol w="7254572">
                  <a:extLst>
                    <a:ext uri="{9D8B030D-6E8A-4147-A177-3AD203B41FA5}">
                      <a16:colId xmlns:a16="http://schemas.microsoft.com/office/drawing/2014/main" val="1121476985"/>
                    </a:ext>
                  </a:extLst>
                </a:gridCol>
                <a:gridCol w="2543100">
                  <a:extLst>
                    <a:ext uri="{9D8B030D-6E8A-4147-A177-3AD203B41FA5}">
                      <a16:colId xmlns:a16="http://schemas.microsoft.com/office/drawing/2014/main" val="1770983977"/>
                    </a:ext>
                  </a:extLst>
                </a:gridCol>
              </a:tblGrid>
              <a:tr h="560675">
                <a:tc>
                  <a:txBody>
                    <a:bodyPr/>
                    <a:lstStyle/>
                    <a:p>
                      <a:pPr algn="ctr">
                        <a:spcAft>
                          <a:spcPts val="0"/>
                        </a:spcAft>
                      </a:pPr>
                      <a:r>
                        <a:rPr lang="en-US" sz="1800" kern="0" dirty="0">
                          <a:effectLst/>
                        </a:rPr>
                        <a:t>Searchable Tag</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tc>
                  <a:txBody>
                    <a:bodyPr/>
                    <a:lstStyle/>
                    <a:p>
                      <a:pPr algn="ctr">
                        <a:spcAft>
                          <a:spcPts val="0"/>
                        </a:spcAft>
                      </a:pPr>
                      <a:r>
                        <a:rPr lang="en-US" sz="1800" kern="0">
                          <a:effectLst/>
                        </a:rPr>
                        <a:t>Description</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tc>
                  <a:txBody>
                    <a:bodyPr/>
                    <a:lstStyle/>
                    <a:p>
                      <a:pPr algn="ctr">
                        <a:spcAft>
                          <a:spcPts val="0"/>
                        </a:spcAft>
                      </a:pPr>
                      <a:r>
                        <a:rPr lang="en-US" sz="1800" kern="0">
                          <a:effectLst/>
                        </a:rPr>
                        <a:t>Example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extLst>
                  <a:ext uri="{0D108BD9-81ED-4DB2-BD59-A6C34878D82A}">
                    <a16:rowId xmlns:a16="http://schemas.microsoft.com/office/drawing/2014/main" val="710448907"/>
                  </a:ext>
                </a:extLst>
              </a:tr>
              <a:tr h="560675">
                <a:tc>
                  <a:txBody>
                    <a:bodyPr/>
                    <a:lstStyle/>
                    <a:p>
                      <a:pPr algn="ctr">
                        <a:spcAft>
                          <a:spcPts val="0"/>
                        </a:spcAft>
                      </a:pPr>
                      <a:r>
                        <a:rPr lang="en-US" sz="1800" kern="0" dirty="0">
                          <a:effectLst/>
                        </a:rPr>
                        <a:t>AB</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Abstract </a:t>
                      </a:r>
                      <a:endParaRPr lang="zh-CN" sz="1800" kern="100" dirty="0">
                        <a:effectLst/>
                      </a:endParaRPr>
                    </a:p>
                    <a:p>
                      <a:pPr algn="ctr">
                        <a:spcAft>
                          <a:spcPts val="0"/>
                        </a:spcAft>
                      </a:pPr>
                      <a:r>
                        <a:rPr lang="en-US" sz="1800" kern="0" dirty="0">
                          <a:effectLst/>
                        </a:rPr>
                        <a:t>Performs a keyword search of the abstract summaries.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AB civil liberties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211300612"/>
                  </a:ext>
                </a:extLst>
              </a:tr>
              <a:tr h="560675">
                <a:tc>
                  <a:txBody>
                    <a:bodyPr/>
                    <a:lstStyle/>
                    <a:p>
                      <a:pPr algn="ctr">
                        <a:spcAft>
                          <a:spcPts val="0"/>
                        </a:spcAft>
                      </a:pPr>
                      <a:r>
                        <a:rPr lang="en-US" sz="1800" kern="0" dirty="0">
                          <a:effectLst/>
                        </a:rPr>
                        <a:t>AU</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Author</a:t>
                      </a:r>
                      <a:endParaRPr lang="zh-CN" sz="1800" kern="100" dirty="0">
                        <a:effectLst/>
                      </a:endParaRPr>
                    </a:p>
                    <a:p>
                      <a:pPr algn="ctr">
                        <a:spcAft>
                          <a:spcPts val="0"/>
                        </a:spcAft>
                      </a:pPr>
                      <a:r>
                        <a:rPr lang="en-US" sz="1800" kern="0" dirty="0">
                          <a:effectLst/>
                        </a:rPr>
                        <a:t>Performs a keyword search for any authors of an article.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AU Rompalske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643171530"/>
                  </a:ext>
                </a:extLst>
              </a:tr>
              <a:tr h="834984">
                <a:tc>
                  <a:txBody>
                    <a:bodyPr/>
                    <a:lstStyle/>
                    <a:p>
                      <a:pPr algn="ctr">
                        <a:spcAft>
                          <a:spcPts val="0"/>
                        </a:spcAft>
                      </a:pPr>
                      <a:r>
                        <a:rPr lang="en-US" sz="1800" kern="0">
                          <a:effectLst/>
                        </a:rPr>
                        <a:t>IS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ISSN </a:t>
                      </a:r>
                      <a:endParaRPr lang="zh-CN" sz="1800" kern="100" dirty="0">
                        <a:effectLst/>
                      </a:endParaRPr>
                    </a:p>
                    <a:p>
                      <a:pPr algn="ctr">
                        <a:spcAft>
                          <a:spcPts val="0"/>
                        </a:spcAft>
                      </a:pPr>
                      <a:r>
                        <a:rPr lang="en-US" sz="1800" kern="0" dirty="0">
                          <a:effectLst/>
                        </a:rPr>
                        <a:t>Performs an exact search for a publication's International Standard Serial Number.</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IS 1040726X</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878665053"/>
                  </a:ext>
                </a:extLst>
              </a:tr>
              <a:tr h="607116">
                <a:tc>
                  <a:txBody>
                    <a:bodyPr/>
                    <a:lstStyle/>
                    <a:p>
                      <a:pPr algn="ctr">
                        <a:spcAft>
                          <a:spcPts val="0"/>
                        </a:spcAft>
                      </a:pPr>
                      <a:r>
                        <a:rPr lang="en-US" sz="1800" kern="0">
                          <a:effectLst/>
                        </a:rPr>
                        <a:t>SO</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Journal Name </a:t>
                      </a:r>
                      <a:endParaRPr lang="zh-CN" sz="1800" kern="100" dirty="0">
                        <a:effectLst/>
                      </a:endParaRPr>
                    </a:p>
                    <a:p>
                      <a:pPr algn="ctr">
                        <a:spcAft>
                          <a:spcPts val="0"/>
                        </a:spcAft>
                      </a:pPr>
                      <a:r>
                        <a:rPr lang="en-US" sz="1800" kern="0" dirty="0">
                          <a:effectLst/>
                        </a:rPr>
                        <a:t>Performs a keyword search for the journal name of the article.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SO International Journal of Toxicology</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2451457944"/>
                  </a:ext>
                </a:extLst>
              </a:tr>
              <a:tr h="599090">
                <a:tc>
                  <a:txBody>
                    <a:bodyPr/>
                    <a:lstStyle/>
                    <a:p>
                      <a:pPr algn="ctr">
                        <a:spcAft>
                          <a:spcPts val="0"/>
                        </a:spcAft>
                      </a:pPr>
                      <a:r>
                        <a:rPr lang="en-US" sz="1800" kern="0">
                          <a:effectLst/>
                        </a:rPr>
                        <a:t>SU</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Subject  </a:t>
                      </a:r>
                      <a:endParaRPr lang="zh-CN" sz="1800" kern="100" dirty="0">
                        <a:effectLst/>
                      </a:endParaRPr>
                    </a:p>
                    <a:p>
                      <a:pPr algn="ctr">
                        <a:spcAft>
                          <a:spcPts val="0"/>
                        </a:spcAft>
                      </a:pPr>
                      <a:r>
                        <a:rPr lang="en-US" sz="1800" kern="0" dirty="0">
                          <a:effectLst/>
                        </a:rPr>
                        <a:t>Performs a keyword search of the subject headings listed in the records.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SU MOTION pictures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849679689"/>
                  </a:ext>
                </a:extLst>
              </a:tr>
              <a:tr h="651641">
                <a:tc>
                  <a:txBody>
                    <a:bodyPr/>
                    <a:lstStyle/>
                    <a:p>
                      <a:pPr algn="ctr">
                        <a:spcAft>
                          <a:spcPts val="0"/>
                        </a:spcAft>
                      </a:pPr>
                      <a:r>
                        <a:rPr lang="en-US" sz="1800" kern="0">
                          <a:effectLst/>
                        </a:rPr>
                        <a:t>TI</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Title </a:t>
                      </a:r>
                      <a:endParaRPr lang="zh-CN" sz="1800" kern="100" dirty="0">
                        <a:effectLst/>
                      </a:endParaRPr>
                    </a:p>
                    <a:p>
                      <a:pPr algn="ctr">
                        <a:spcAft>
                          <a:spcPts val="0"/>
                        </a:spcAft>
                      </a:pPr>
                      <a:r>
                        <a:rPr lang="en-US" sz="1800" kern="0" dirty="0">
                          <a:effectLst/>
                        </a:rPr>
                        <a:t>Searches keywords in a record's English and non-English title field.</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TI Fashion Focus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035462023"/>
                  </a:ext>
                </a:extLst>
              </a:tr>
              <a:tr h="1383603">
                <a:tc>
                  <a:txBody>
                    <a:bodyPr/>
                    <a:lstStyle/>
                    <a:p>
                      <a:pPr algn="ctr">
                        <a:spcAft>
                          <a:spcPts val="0"/>
                        </a:spcAft>
                      </a:pPr>
                      <a:r>
                        <a:rPr lang="en-US" sz="1800" kern="0">
                          <a:effectLst/>
                        </a:rPr>
                        <a:t>TX</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All Text </a:t>
                      </a:r>
                      <a:endParaRPr lang="zh-CN" sz="1800" kern="100" dirty="0">
                        <a:effectLst/>
                      </a:endParaRPr>
                    </a:p>
                    <a:p>
                      <a:pPr algn="ctr">
                        <a:spcAft>
                          <a:spcPts val="0"/>
                        </a:spcAft>
                      </a:pPr>
                      <a:r>
                        <a:rPr lang="en-US" sz="1800" kern="0" dirty="0">
                          <a:effectLst/>
                        </a:rPr>
                        <a:t>Performs a keyword search of all the database's searchable fields. Using the TX field code will cause the search to look for the keyword in the full text as well as the citation record.</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TX Cronyism</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817218936"/>
                  </a:ext>
                </a:extLst>
              </a:tr>
            </a:tbl>
          </a:graphicData>
        </a:graphic>
      </p:graphicFrame>
      <p:sp>
        <p:nvSpPr>
          <p:cNvPr id="167976" name="Title 1">
            <a:extLst>
              <a:ext uri="{FF2B5EF4-FFF2-40B4-BE49-F238E27FC236}">
                <a16:creationId xmlns:a16="http://schemas.microsoft.com/office/drawing/2014/main" id="{CC6E6947-39BD-4BBF-A23E-A44B1FA07480}"/>
              </a:ext>
            </a:extLst>
          </p:cNvPr>
          <p:cNvSpPr>
            <a:spLocks noGrp="1" noChangeArrowheads="1"/>
          </p:cNvSpPr>
          <p:nvPr>
            <p:ph type="title"/>
          </p:nvPr>
        </p:nvSpPr>
        <p:spPr>
          <a:xfrm>
            <a:off x="2209800" y="76200"/>
            <a:ext cx="6172200" cy="592138"/>
          </a:xfrm>
        </p:spPr>
        <p:txBody>
          <a:bodyPr/>
          <a:lstStyle/>
          <a:p>
            <a:pPr eaLnBrk="1" hangingPunct="1"/>
            <a:r>
              <a:rPr lang="zh-CN" altLang="en-US" sz="1800" b="1">
                <a:latin typeface="Arial" panose="020B0604020202020204" pitchFamily="34" charset="0"/>
                <a:ea typeface="宋体" panose="02010600030101010101" pitchFamily="2" charset="-122"/>
              </a:rPr>
              <a:t>字段</a:t>
            </a:r>
            <a:endParaRPr lang="en-AU" altLang="zh-CN" sz="1800" b="1">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6">
            <a:extLst>
              <a:ext uri="{FF2B5EF4-FFF2-40B4-BE49-F238E27FC236}">
                <a16:creationId xmlns:a16="http://schemas.microsoft.com/office/drawing/2014/main" id="{B580017E-5F19-4F0D-ACAC-B405B37AC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966" y="501821"/>
            <a:ext cx="10672068" cy="55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a:extLst>
              <a:ext uri="{FF2B5EF4-FFF2-40B4-BE49-F238E27FC236}">
                <a16:creationId xmlns:a16="http://schemas.microsoft.com/office/drawing/2014/main" id="{506F20EB-25F0-4113-9184-F954D17FE8EA}"/>
              </a:ext>
            </a:extLst>
          </p:cNvPr>
          <p:cNvSpPr/>
          <p:nvPr/>
        </p:nvSpPr>
        <p:spPr>
          <a:xfrm rot="16400519">
            <a:off x="10261355" y="1788748"/>
            <a:ext cx="642937" cy="1714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a16="http://schemas.microsoft.com/office/drawing/2014/main" id="{B746EE1C-2B01-4081-9787-6B63A53FE699}"/>
              </a:ext>
            </a:extLst>
          </p:cNvPr>
          <p:cNvSpPr txBox="1"/>
          <p:nvPr/>
        </p:nvSpPr>
        <p:spPr>
          <a:xfrm>
            <a:off x="3524761" y="6202290"/>
            <a:ext cx="4672379"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effectLst/>
                <a:uLnTx/>
                <a:uFillTx/>
                <a:latin typeface="等线" panose="020F0502020204030204"/>
                <a:ea typeface="等线" panose="02010600030101010101" pitchFamily="2" charset="-122"/>
                <a:cs typeface="+mn-cs"/>
              </a:rPr>
              <a:t>点击帮助查看</a:t>
            </a:r>
            <a:r>
              <a:rPr kumimoji="0" lang="en-US" altLang="zh-CN" sz="1400" b="0" i="0" u="none" strike="noStrike" kern="1200" cap="none" spc="0" normalizeH="0" baseline="0" noProof="0" dirty="0">
                <a:ln>
                  <a:noFill/>
                </a:ln>
                <a:effectLst/>
                <a:uLnTx/>
                <a:uFillTx/>
                <a:latin typeface="等线" panose="020F0502020204030204"/>
                <a:ea typeface="等线" panose="02010600030101010101" pitchFamily="2" charset="-122"/>
                <a:cs typeface="+mn-cs"/>
              </a:rPr>
              <a:t>EBSCOhost</a:t>
            </a:r>
            <a:r>
              <a:rPr kumimoji="0" lang="zh-CN" altLang="en-US" sz="1400" b="0" i="0" u="none" strike="noStrike" kern="1200" cap="none" spc="0" normalizeH="0" baseline="0" noProof="0" dirty="0">
                <a:ln>
                  <a:noFill/>
                </a:ln>
                <a:effectLst/>
                <a:uLnTx/>
                <a:uFillTx/>
                <a:latin typeface="等线" panose="020F0502020204030204"/>
                <a:ea typeface="等线" panose="02010600030101010101" pitchFamily="2" charset="-122"/>
                <a:cs typeface="+mn-cs"/>
              </a:rPr>
              <a:t>详细使用信息</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应用程序, 电子邮件&#10;&#10;描述已自动生成">
            <a:extLst>
              <a:ext uri="{FF2B5EF4-FFF2-40B4-BE49-F238E27FC236}">
                <a16:creationId xmlns:a16="http://schemas.microsoft.com/office/drawing/2014/main" id="{8AD9B7C8-4E88-4932-A852-9654A6287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131" y="0"/>
            <a:ext cx="8097971" cy="6108921"/>
          </a:xfrm>
          <a:prstGeom prst="rect">
            <a:avLst/>
          </a:prstGeom>
          <a:ln>
            <a:solidFill>
              <a:schemeClr val="bg2"/>
            </a:solidFill>
          </a:ln>
        </p:spPr>
      </p:pic>
      <p:sp>
        <p:nvSpPr>
          <p:cNvPr id="2" name="矩形 1">
            <a:extLst>
              <a:ext uri="{FF2B5EF4-FFF2-40B4-BE49-F238E27FC236}">
                <a16:creationId xmlns:a16="http://schemas.microsoft.com/office/drawing/2014/main" id="{E08D95E4-F792-45A6-A4BF-7A97D0BE3DC7}"/>
              </a:ext>
            </a:extLst>
          </p:cNvPr>
          <p:cNvSpPr/>
          <p:nvPr/>
        </p:nvSpPr>
        <p:spPr bwMode="auto">
          <a:xfrm>
            <a:off x="2165131" y="1692166"/>
            <a:ext cx="1391920" cy="3899337"/>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5" name="文本框 4">
            <a:extLst>
              <a:ext uri="{FF2B5EF4-FFF2-40B4-BE49-F238E27FC236}">
                <a16:creationId xmlns:a16="http://schemas.microsoft.com/office/drawing/2014/main" id="{8B0FE793-ED0A-4E47-8B14-C0121AF74219}"/>
              </a:ext>
            </a:extLst>
          </p:cNvPr>
          <p:cNvSpPr txBox="1"/>
          <p:nvPr/>
        </p:nvSpPr>
        <p:spPr>
          <a:xfrm>
            <a:off x="1660635" y="6213892"/>
            <a:ext cx="9774619" cy="73866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等线" panose="02010600030101010101" pitchFamily="2" charset="-122"/>
                <a:ea typeface="等线" panose="02010600030101010101" pitchFamily="2" charset="-122"/>
                <a:cs typeface="Arial" panose="020B0604020202020204" pitchFamily="34" charset="0"/>
              </a:rPr>
              <a:t>您可以使用左侧列中的选项优化检索结果。包括文章是否带全文，文章的出版日期， 通过单击所需来源类型旁边的复选框，可以按来源类型（例如学术期刊，杂志或报纸）筛选结果。您可以在</a:t>
            </a:r>
            <a:r>
              <a:rPr lang="en-US" altLang="en-US"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当前搜索</a:t>
            </a:r>
            <a:r>
              <a:rPr lang="en-US" altLang="en-US"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区域中查看搜索词，任何应用的限制条件或扩展条件等</a:t>
            </a:r>
            <a:endPar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1083F59F-0BCE-4C3F-9912-F0558F35C491}"/>
              </a:ext>
            </a:extLst>
          </p:cNvPr>
          <p:cNvSpPr/>
          <p:nvPr/>
        </p:nvSpPr>
        <p:spPr bwMode="auto">
          <a:xfrm>
            <a:off x="2317180" y="379087"/>
            <a:ext cx="1239871" cy="1208108"/>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939722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CEE18F52-ACB0-4926-80C2-6D04C005F829}"/>
              </a:ext>
            </a:extLst>
          </p:cNvPr>
          <p:cNvSpPr>
            <a:spLocks noGrp="1" noChangeArrowheads="1"/>
          </p:cNvSpPr>
          <p:nvPr>
            <p:ph type="ctrTitle"/>
          </p:nvPr>
        </p:nvSpPr>
        <p:spPr>
          <a:xfrm>
            <a:off x="1524000" y="914400"/>
            <a:ext cx="9144000" cy="609600"/>
          </a:xfrm>
        </p:spPr>
        <p:txBody>
          <a:bodyPr wrap="square" anchor="t"/>
          <a:lstStyle/>
          <a:p>
            <a:pPr eaLnBrk="1" hangingPunct="1"/>
            <a:r>
              <a:rPr lang="zh-CN" altLang="en-US" sz="3600" b="1">
                <a:latin typeface="宋体" panose="02010600030101010101" pitchFamily="2" charset="-122"/>
                <a:ea typeface="宋体" panose="02010600030101010101" pitchFamily="2" charset="-122"/>
                <a:cs typeface="Arial" panose="020B0604020202020204" pitchFamily="34" charset="0"/>
              </a:rPr>
              <a:t>课程内容</a:t>
            </a:r>
          </a:p>
        </p:txBody>
      </p:sp>
      <p:sp>
        <p:nvSpPr>
          <p:cNvPr id="3" name="Subtitle 2">
            <a:extLst>
              <a:ext uri="{FF2B5EF4-FFF2-40B4-BE49-F238E27FC236}">
                <a16:creationId xmlns:a16="http://schemas.microsoft.com/office/drawing/2014/main" id="{AFAEE33A-A53B-422A-B28B-E133A38F6C7E}"/>
              </a:ext>
            </a:extLst>
          </p:cNvPr>
          <p:cNvSpPr>
            <a:spLocks noGrp="1"/>
          </p:cNvSpPr>
          <p:nvPr>
            <p:ph type="subTitle" idx="1"/>
          </p:nvPr>
        </p:nvSpPr>
        <p:spPr>
          <a:xfrm>
            <a:off x="3581400" y="2133600"/>
            <a:ext cx="5715000" cy="2209800"/>
          </a:xfrm>
        </p:spPr>
        <p:txBody>
          <a:bodyPr/>
          <a:lstStyle/>
          <a:p>
            <a:pPr algn="l" eaLnBrk="1" fontAlgn="ctr" hangingPunct="1">
              <a:spcAft>
                <a:spcPts val="0"/>
              </a:spcAft>
              <a:defRPr/>
            </a:pPr>
            <a:endParaRPr lang="en-US" altLang="zh-CN" sz="2400" dirty="0">
              <a:latin typeface="宋体" panose="02010600030101010101" pitchFamily="2" charset="-122"/>
              <a:ea typeface="宋体" panose="02010600030101010101" pitchFamily="2" charset="-122"/>
            </a:endParaRPr>
          </a:p>
          <a:p>
            <a:pPr algn="l" eaLnBrk="1" fontAlgn="ctr" hangingPunct="1">
              <a:spcAft>
                <a:spcPts val="0"/>
              </a:spcAft>
              <a:defRPr/>
            </a:pPr>
            <a:r>
              <a:rPr lang="zh-CN" altLang="en-US" sz="2400" dirty="0">
                <a:latin typeface="宋体" panose="02010600030101010101" pitchFamily="2" charset="-122"/>
                <a:ea typeface="宋体" panose="02010600030101010101" pitchFamily="2" charset="-122"/>
              </a:rPr>
              <a:t>第一部分： 数据库内容介绍</a:t>
            </a:r>
            <a:endParaRPr lang="en-US" altLang="zh-CN" sz="2400" dirty="0">
              <a:latin typeface="宋体" panose="02010600030101010101" pitchFamily="2" charset="-122"/>
              <a:ea typeface="宋体" panose="02010600030101010101" pitchFamily="2" charset="-122"/>
            </a:endParaRPr>
          </a:p>
          <a:p>
            <a:pPr algn="l" eaLnBrk="1" fontAlgn="ctr" hangingPunct="1">
              <a:spcAft>
                <a:spcPts val="0"/>
              </a:spcAft>
              <a:defRPr/>
            </a:pPr>
            <a:r>
              <a:rPr lang="zh-CN" altLang="en-US" sz="2400" dirty="0">
                <a:latin typeface="宋体" panose="02010600030101010101" pitchFamily="2" charset="-122"/>
                <a:ea typeface="宋体" panose="02010600030101010101" pitchFamily="2" charset="-122"/>
              </a:rPr>
              <a:t>第二部分： </a:t>
            </a:r>
            <a:r>
              <a:rPr lang="en-US" altLang="zh-CN" sz="2400" dirty="0">
                <a:latin typeface="宋体" panose="02010600030101010101" pitchFamily="2" charset="-122"/>
                <a:ea typeface="宋体" panose="02010600030101010101" pitchFamily="2" charset="-122"/>
              </a:rPr>
              <a:t>EBSCOhost</a:t>
            </a:r>
            <a:r>
              <a:rPr lang="zh-CN" altLang="en-US" sz="2400" dirty="0">
                <a:latin typeface="宋体" panose="02010600030101010101" pitchFamily="2" charset="-122"/>
                <a:ea typeface="宋体" panose="02010600030101010101" pitchFamily="2" charset="-122"/>
              </a:rPr>
              <a:t>平台使用演示</a:t>
            </a:r>
            <a:endParaRPr lang="en-US" altLang="zh-CN" sz="2400" dirty="0">
              <a:latin typeface="宋体" panose="02010600030101010101" pitchFamily="2" charset="-122"/>
              <a:ea typeface="宋体" panose="02010600030101010101" pitchFamily="2" charset="-122"/>
            </a:endParaRPr>
          </a:p>
          <a:p>
            <a:pPr algn="l" eaLnBrk="1" fontAlgn="ctr" hangingPunct="1">
              <a:spcAft>
                <a:spcPts val="0"/>
              </a:spcAft>
              <a:defRPr/>
            </a:pPr>
            <a:r>
              <a:rPr lang="zh-CN" altLang="en-US" sz="2400" dirty="0">
                <a:latin typeface="宋体" panose="02010600030101010101" pitchFamily="2" charset="-122"/>
                <a:ea typeface="宋体" panose="02010600030101010101" pitchFamily="2" charset="-122"/>
              </a:rPr>
              <a:t>第三部分： 支持网站</a:t>
            </a:r>
            <a:endParaRPr lang="zh-CN" altLang="zh-CN" sz="2400" dirty="0">
              <a:latin typeface="宋体" panose="02010600030101010101" pitchFamily="2" charset="-122"/>
              <a:ea typeface="宋体" panose="02010600030101010101" pitchFamily="2" charset="-122"/>
            </a:endParaRPr>
          </a:p>
          <a:p>
            <a:pPr lvl="6" algn="l">
              <a:defRPr/>
            </a:pPr>
            <a:endParaRPr lang="en-US" sz="2400" dirty="0">
              <a:latin typeface="宋体" panose="02010600030101010101" pitchFamily="2" charset="-122"/>
              <a:ea typeface="宋体" panose="02010600030101010101" pitchFamily="2" charset="-122"/>
              <a:cs typeface="Arial" panose="020B0604020202020204" pitchFamily="34" charset="0"/>
            </a:endParaRPr>
          </a:p>
          <a:p>
            <a:pPr lvl="1" algn="l" eaLnBrk="1" fontAlgn="auto" hangingPunct="1">
              <a:spcAft>
                <a:spcPts val="0"/>
              </a:spcAft>
              <a:defRPr/>
            </a:pPr>
            <a:endParaRPr lang="en-AU" sz="800" dirty="0">
              <a:solidFill>
                <a:schemeClr val="tx2"/>
              </a:solidFill>
              <a:latin typeface="宋体" panose="02010600030101010101" pitchFamily="2" charset="-122"/>
              <a:ea typeface="宋体" panose="02010600030101010101" pitchFamily="2" charset="-122"/>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应用程序&#10;&#10;描述已自动生成">
            <a:extLst>
              <a:ext uri="{FF2B5EF4-FFF2-40B4-BE49-F238E27FC236}">
                <a16:creationId xmlns:a16="http://schemas.microsoft.com/office/drawing/2014/main" id="{C69E6CA0-E36E-4B1A-BE3A-DB0609D11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19" y="105643"/>
            <a:ext cx="11423378" cy="5254633"/>
          </a:xfrm>
          <a:prstGeom prst="rect">
            <a:avLst/>
          </a:prstGeom>
          <a:ln>
            <a:solidFill>
              <a:schemeClr val="bg2"/>
            </a:solidFill>
          </a:ln>
        </p:spPr>
      </p:pic>
      <p:sp>
        <p:nvSpPr>
          <p:cNvPr id="7" name="文本框 6">
            <a:extLst>
              <a:ext uri="{FF2B5EF4-FFF2-40B4-BE49-F238E27FC236}">
                <a16:creationId xmlns:a16="http://schemas.microsoft.com/office/drawing/2014/main" id="{D24F01AA-42E0-4CF8-B6BB-3E9BCB6A3128}"/>
              </a:ext>
            </a:extLst>
          </p:cNvPr>
          <p:cNvSpPr txBox="1"/>
          <p:nvPr/>
        </p:nvSpPr>
        <p:spPr>
          <a:xfrm>
            <a:off x="746234" y="5558389"/>
            <a:ext cx="1037371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effectLst/>
                <a:uLnTx/>
                <a:uFillTx/>
                <a:latin typeface="等线" panose="02010600030101010101" pitchFamily="2" charset="-122"/>
                <a:ea typeface="等线" panose="02010600030101010101" pitchFamily="2" charset="-122"/>
              </a:rPr>
              <a:t>点击篇名，查看文章详细信息，</a:t>
            </a:r>
            <a:r>
              <a:rPr lang="zh-CN" altLang="en-US" sz="1400" dirty="0">
                <a:solidFill>
                  <a:schemeClr val="tx1"/>
                </a:solidFill>
                <a:latin typeface="等线" panose="02010600030101010101" pitchFamily="2" charset="-122"/>
                <a:ea typeface="等线" panose="02010600030101010101" pitchFamily="2" charset="-122"/>
              </a:rPr>
              <a:t>进入文章详细页面后，您在左侧的项目栏可以查看这篇文章提供的不同格式的全文。一般有</a:t>
            </a:r>
            <a:r>
              <a:rPr lang="en-US" altLang="zh-CN" sz="1400" b="1" dirty="0">
                <a:solidFill>
                  <a:schemeClr val="tx1"/>
                </a:solidFill>
                <a:latin typeface="等线" panose="02010600030101010101" pitchFamily="2" charset="-122"/>
                <a:ea typeface="等线" panose="02010600030101010101" pitchFamily="2" charset="-122"/>
                <a:cs typeface="Arial" panose="020B0604020202020204" pitchFamily="34" charset="0"/>
              </a:rPr>
              <a:t>HTML</a:t>
            </a:r>
            <a:r>
              <a:rPr lang="zh-CN" altLang="en-US" sz="1400" dirty="0">
                <a:solidFill>
                  <a:schemeClr val="tx1"/>
                </a:solidFill>
                <a:latin typeface="等线" panose="02010600030101010101" pitchFamily="2" charset="-122"/>
                <a:ea typeface="等线" panose="02010600030101010101" pitchFamily="2" charset="-122"/>
              </a:rPr>
              <a:t>或</a:t>
            </a:r>
            <a:r>
              <a:rPr lang="en-US" altLang="zh-CN" sz="1400" b="1" dirty="0">
                <a:solidFill>
                  <a:schemeClr val="tx1"/>
                </a:solidFill>
                <a:latin typeface="等线" panose="02010600030101010101" pitchFamily="2" charset="-122"/>
                <a:ea typeface="等线" panose="02010600030101010101" pitchFamily="2" charset="-122"/>
              </a:rPr>
              <a:t>PDF</a:t>
            </a:r>
            <a:r>
              <a:rPr lang="zh-CN" altLang="en-US" sz="1400" b="1" dirty="0">
                <a:solidFill>
                  <a:schemeClr val="tx1"/>
                </a:solidFill>
                <a:latin typeface="等线" panose="02010600030101010101" pitchFamily="2" charset="-122"/>
                <a:ea typeface="等线" panose="02010600030101010101" pitchFamily="2" charset="-122"/>
              </a:rPr>
              <a:t>全文</a:t>
            </a:r>
            <a:r>
              <a:rPr lang="zh-CN" altLang="en-US" sz="1400" dirty="0">
                <a:solidFill>
                  <a:schemeClr val="tx1"/>
                </a:solidFill>
                <a:latin typeface="等线" panose="02010600030101010101" pitchFamily="2" charset="-122"/>
                <a:ea typeface="等线" panose="02010600030101010101" pitchFamily="2" charset="-122"/>
              </a:rPr>
              <a:t>格式。</a:t>
            </a:r>
            <a:endParaRPr lang="en-US" altLang="en-US" sz="1400" dirty="0">
              <a:solidFill>
                <a:schemeClr val="tx1"/>
              </a:solidFill>
              <a:latin typeface="等线" panose="02010600030101010101" pitchFamily="2" charset="-122"/>
              <a:ea typeface="等线"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等线" panose="02010600030101010101" pitchFamily="2" charset="-122"/>
                <a:ea typeface="等线" panose="02010600030101010101" pitchFamily="2" charset="-122"/>
                <a:cs typeface="Arial" panose="020B0604020202020204" pitchFamily="34" charset="0"/>
              </a:rPr>
              <a:t>您可从详细记录中打印，发送电子邮件，保存，引用或导出单个结果。要打印，通过电子邮件发送，保存，引用或导出多个结果，请将其添加到文件夹中，然后单击文件夹中的相应图标。</a:t>
            </a:r>
            <a:endParaRPr kumimoji="0" lang="zh-CN" altLang="en-US" sz="1400" b="0" i="0" u="none" strike="noStrike" kern="0" cap="none" spc="0" normalizeH="0" baseline="0" noProof="0" dirty="0">
              <a:ln>
                <a:noFill/>
              </a:ln>
              <a:effectLst/>
              <a:uLnTx/>
              <a:uFillTx/>
              <a:latin typeface="等线" panose="02010600030101010101" pitchFamily="2" charset="-122"/>
              <a:ea typeface="等线" panose="02010600030101010101" pitchFamily="2" charset="-122"/>
            </a:endParaRPr>
          </a:p>
        </p:txBody>
      </p:sp>
      <p:sp>
        <p:nvSpPr>
          <p:cNvPr id="2" name="矩形 1">
            <a:extLst>
              <a:ext uri="{FF2B5EF4-FFF2-40B4-BE49-F238E27FC236}">
                <a16:creationId xmlns:a16="http://schemas.microsoft.com/office/drawing/2014/main" id="{7B88B9E4-7A50-46AC-BE1C-11B97B3A9FD8}"/>
              </a:ext>
            </a:extLst>
          </p:cNvPr>
          <p:cNvSpPr/>
          <p:nvPr/>
        </p:nvSpPr>
        <p:spPr bwMode="auto">
          <a:xfrm>
            <a:off x="409903" y="630621"/>
            <a:ext cx="1755228" cy="1135117"/>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8" name="矩形 7">
            <a:extLst>
              <a:ext uri="{FF2B5EF4-FFF2-40B4-BE49-F238E27FC236}">
                <a16:creationId xmlns:a16="http://schemas.microsoft.com/office/drawing/2014/main" id="{14D183EC-7191-4D22-BFF4-8D3E2AFF2E64}"/>
              </a:ext>
            </a:extLst>
          </p:cNvPr>
          <p:cNvSpPr/>
          <p:nvPr/>
        </p:nvSpPr>
        <p:spPr bwMode="auto">
          <a:xfrm>
            <a:off x="10436771" y="224635"/>
            <a:ext cx="1242499" cy="4368386"/>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7130239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应用程序, 电子邮件&#10;&#10;描述已自动生成">
            <a:extLst>
              <a:ext uri="{FF2B5EF4-FFF2-40B4-BE49-F238E27FC236}">
                <a16:creationId xmlns:a16="http://schemas.microsoft.com/office/drawing/2014/main" id="{BB652D5E-54EF-4BF9-8B5A-215B45B97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68" y="0"/>
            <a:ext cx="11309131" cy="5389508"/>
          </a:xfrm>
          <a:prstGeom prst="rect">
            <a:avLst/>
          </a:prstGeom>
          <a:ln>
            <a:solidFill>
              <a:schemeClr val="bg2"/>
            </a:solidFill>
          </a:ln>
        </p:spPr>
      </p:pic>
      <p:sp>
        <p:nvSpPr>
          <p:cNvPr id="5" name="文本框 4">
            <a:extLst>
              <a:ext uri="{FF2B5EF4-FFF2-40B4-BE49-F238E27FC236}">
                <a16:creationId xmlns:a16="http://schemas.microsoft.com/office/drawing/2014/main" id="{BA8ED244-25D0-4CAB-978E-DA6D56D2B2DE}"/>
              </a:ext>
            </a:extLst>
          </p:cNvPr>
          <p:cNvSpPr txBox="1"/>
          <p:nvPr/>
        </p:nvSpPr>
        <p:spPr>
          <a:xfrm>
            <a:off x="924910" y="5604669"/>
            <a:ext cx="10699531" cy="523220"/>
          </a:xfrm>
          <a:prstGeom prst="rect">
            <a:avLst/>
          </a:prstGeom>
          <a:noFill/>
        </p:spPr>
        <p:txBody>
          <a:bodyPr wrap="square">
            <a:spAutoFit/>
          </a:bodyPr>
          <a:lstStyle/>
          <a:p>
            <a:r>
              <a:rPr lang="en-US" altLang="zh-CN" sz="1400" b="1" dirty="0">
                <a:solidFill>
                  <a:schemeClr val="tx1"/>
                </a:solidFill>
                <a:latin typeface="Arial" panose="020B0604020202020204" pitchFamily="34" charset="0"/>
                <a:ea typeface="宋体" panose="02010600030101010101" pitchFamily="2" charset="-122"/>
              </a:rPr>
              <a:t>Cite</a:t>
            </a:r>
            <a:r>
              <a:rPr lang="zh-CN" altLang="en-US" sz="1400" dirty="0">
                <a:solidFill>
                  <a:schemeClr val="tx1"/>
                </a:solidFill>
                <a:latin typeface="Arial" panose="020B0604020202020204" pitchFamily="34" charset="0"/>
                <a:ea typeface="宋体" panose="02010600030101010101" pitchFamily="2" charset="-122"/>
              </a:rPr>
              <a:t>工具通过提供各种流行（包括</a:t>
            </a:r>
            <a:r>
              <a:rPr lang="en-US" altLang="zh-CN" sz="1400" b="1" dirty="0">
                <a:solidFill>
                  <a:schemeClr val="tx1"/>
                </a:solidFill>
                <a:latin typeface="Arial" panose="020B0604020202020204" pitchFamily="34" charset="0"/>
                <a:ea typeface="宋体" panose="02010600030101010101" pitchFamily="2" charset="-122"/>
              </a:rPr>
              <a:t>MLA</a:t>
            </a:r>
            <a:r>
              <a:rPr lang="zh-CN" altLang="en-US" sz="1400" b="1" dirty="0">
                <a:solidFill>
                  <a:schemeClr val="tx1"/>
                </a:solidFill>
                <a:latin typeface="Arial" panose="020B0604020202020204" pitchFamily="34" charset="0"/>
                <a:ea typeface="宋体" panose="02010600030101010101" pitchFamily="2" charset="-122"/>
              </a:rPr>
              <a:t>，</a:t>
            </a:r>
            <a:r>
              <a:rPr lang="en-US" altLang="zh-CN" sz="1400" b="1" dirty="0">
                <a:solidFill>
                  <a:schemeClr val="tx1"/>
                </a:solidFill>
                <a:latin typeface="Arial" panose="020B0604020202020204" pitchFamily="34" charset="0"/>
                <a:ea typeface="宋体" panose="02010600030101010101" pitchFamily="2" charset="-122"/>
              </a:rPr>
              <a:t>AMA</a:t>
            </a:r>
            <a:r>
              <a:rPr lang="zh-CN" altLang="en-US" sz="1400" b="1" dirty="0">
                <a:solidFill>
                  <a:schemeClr val="tx1"/>
                </a:solidFill>
                <a:latin typeface="Arial" panose="020B0604020202020204" pitchFamily="34" charset="0"/>
                <a:ea typeface="宋体" panose="02010600030101010101" pitchFamily="2" charset="-122"/>
              </a:rPr>
              <a:t>和</a:t>
            </a:r>
            <a:r>
              <a:rPr lang="en-US" altLang="zh-CN" sz="1400" b="1" dirty="0">
                <a:solidFill>
                  <a:schemeClr val="tx1"/>
                </a:solidFill>
                <a:latin typeface="Arial" panose="020B0604020202020204" pitchFamily="34" charset="0"/>
                <a:ea typeface="宋体" panose="02010600030101010101" pitchFamily="2" charset="-122"/>
              </a:rPr>
              <a:t>APA</a:t>
            </a:r>
            <a:r>
              <a:rPr lang="zh-CN" altLang="en-US" sz="1400" dirty="0">
                <a:solidFill>
                  <a:schemeClr val="tx1"/>
                </a:solidFill>
                <a:latin typeface="Arial" panose="020B0604020202020204" pitchFamily="34" charset="0"/>
                <a:ea typeface="宋体" panose="02010600030101010101" pitchFamily="2" charset="-122"/>
              </a:rPr>
              <a:t>）的引文格式，使引用信息变得简单。滚动滑块查看可用的引文格式，以查找要添加到文档中的所需引文，选中所需的引文格式，使用浏览器的复制和粘贴功能将引文添加到您文档的</a:t>
            </a:r>
            <a:r>
              <a:rPr lang="en-US" altLang="zh-CN" sz="1400" b="1" dirty="0">
                <a:solidFill>
                  <a:schemeClr val="tx1"/>
                </a:solidFill>
                <a:latin typeface="Arial" panose="020B0604020202020204" pitchFamily="34" charset="0"/>
                <a:ea typeface="宋体" panose="02010600030101010101" pitchFamily="2" charset="-122"/>
              </a:rPr>
              <a:t>Works Cited</a:t>
            </a:r>
            <a:r>
              <a:rPr lang="zh-CN" altLang="en-US" sz="1400" dirty="0">
                <a:solidFill>
                  <a:schemeClr val="tx1"/>
                </a:solidFill>
                <a:latin typeface="Arial" panose="020B0604020202020204" pitchFamily="34" charset="0"/>
                <a:ea typeface="宋体" panose="02010600030101010101" pitchFamily="2" charset="-122"/>
              </a:rPr>
              <a:t>页面。</a:t>
            </a:r>
            <a:endParaRPr lang="en-US" sz="1400" dirty="0"/>
          </a:p>
        </p:txBody>
      </p:sp>
      <p:sp>
        <p:nvSpPr>
          <p:cNvPr id="6" name="矩形 5">
            <a:extLst>
              <a:ext uri="{FF2B5EF4-FFF2-40B4-BE49-F238E27FC236}">
                <a16:creationId xmlns:a16="http://schemas.microsoft.com/office/drawing/2014/main" id="{D1968497-6117-4618-9AC7-01A278C44389}"/>
              </a:ext>
            </a:extLst>
          </p:cNvPr>
          <p:cNvSpPr/>
          <p:nvPr/>
        </p:nvSpPr>
        <p:spPr bwMode="auto">
          <a:xfrm>
            <a:off x="10615447" y="1923393"/>
            <a:ext cx="1135117" cy="515007"/>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9131054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应用程序, 电子邮件&#10;&#10;描述已自动生成">
            <a:extLst>
              <a:ext uri="{FF2B5EF4-FFF2-40B4-BE49-F238E27FC236}">
                <a16:creationId xmlns:a16="http://schemas.microsoft.com/office/drawing/2014/main" id="{37824C44-EA6F-44DC-B3DA-241182E4E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4993"/>
            <a:ext cx="11277600" cy="5374481"/>
          </a:xfrm>
          <a:prstGeom prst="rect">
            <a:avLst/>
          </a:prstGeom>
          <a:ln>
            <a:solidFill>
              <a:schemeClr val="bg2"/>
            </a:solidFill>
          </a:ln>
        </p:spPr>
      </p:pic>
      <p:sp>
        <p:nvSpPr>
          <p:cNvPr id="5" name="矩形 4">
            <a:extLst>
              <a:ext uri="{FF2B5EF4-FFF2-40B4-BE49-F238E27FC236}">
                <a16:creationId xmlns:a16="http://schemas.microsoft.com/office/drawing/2014/main" id="{E1EB28D6-503F-4B3B-AC2E-7ED60D0F8282}"/>
              </a:ext>
            </a:extLst>
          </p:cNvPr>
          <p:cNvSpPr/>
          <p:nvPr/>
        </p:nvSpPr>
        <p:spPr bwMode="auto">
          <a:xfrm>
            <a:off x="10583917" y="2861442"/>
            <a:ext cx="903890" cy="470338"/>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6" name="文本框 5">
            <a:extLst>
              <a:ext uri="{FF2B5EF4-FFF2-40B4-BE49-F238E27FC236}">
                <a16:creationId xmlns:a16="http://schemas.microsoft.com/office/drawing/2014/main" id="{9C07F7EA-BFF8-4A91-9701-8C14997A7F76}"/>
              </a:ext>
            </a:extLst>
          </p:cNvPr>
          <p:cNvSpPr txBox="1"/>
          <p:nvPr/>
        </p:nvSpPr>
        <p:spPr>
          <a:xfrm>
            <a:off x="1" y="5750452"/>
            <a:ext cx="12192000" cy="30777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latin typeface="等线" panose="02010600030101010101" pitchFamily="2" charset="-122"/>
                <a:ea typeface="等线" panose="02010600030101010101" pitchFamily="2" charset="-122"/>
                <a:cs typeface="Arial" panose="020B0604020202020204" pitchFamily="34" charset="0"/>
              </a:rPr>
              <a:t>导出文章到文献管理工具，要导出多个结果，请将其添加到文件夹中，然后在文件夹中对文章进行批量导出。</a:t>
            </a:r>
            <a:endParaRPr kumimoji="0" lang="zh-CN" altLang="en-US" sz="1400" b="1" i="0" u="none" strike="noStrike" kern="0" cap="none" spc="0" normalizeH="0" baseline="-25000" noProof="0" dirty="0">
              <a:ln>
                <a:noFill/>
              </a:ln>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49868721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应用程序&#10;&#10;描述已自动生成">
            <a:extLst>
              <a:ext uri="{FF2B5EF4-FFF2-40B4-BE49-F238E27FC236}">
                <a16:creationId xmlns:a16="http://schemas.microsoft.com/office/drawing/2014/main" id="{08F7F16F-B8DF-4512-9263-9EE91CB78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379" y="229586"/>
            <a:ext cx="10899228" cy="5194163"/>
          </a:xfrm>
          <a:prstGeom prst="rect">
            <a:avLst/>
          </a:prstGeom>
          <a:ln>
            <a:solidFill>
              <a:schemeClr val="bg2"/>
            </a:solidFill>
          </a:ln>
        </p:spPr>
      </p:pic>
      <p:sp>
        <p:nvSpPr>
          <p:cNvPr id="5" name="Text Box 6">
            <a:extLst>
              <a:ext uri="{FF2B5EF4-FFF2-40B4-BE49-F238E27FC236}">
                <a16:creationId xmlns:a16="http://schemas.microsoft.com/office/drawing/2014/main" id="{9EA99421-EFEE-4862-A51B-A39110490CCA}"/>
              </a:ext>
            </a:extLst>
          </p:cNvPr>
          <p:cNvSpPr txBox="1">
            <a:spLocks noChangeArrowheads="1"/>
          </p:cNvSpPr>
          <p:nvPr/>
        </p:nvSpPr>
        <p:spPr bwMode="auto">
          <a:xfrm>
            <a:off x="1628637" y="5658288"/>
            <a:ext cx="9175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indent="-3429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eaLnBrk="1" hangingPunct="1">
              <a:spcBef>
                <a:spcPct val="50000"/>
              </a:spcBef>
              <a:buFont typeface="Wingdings" panose="05000000000000000000" pitchFamily="2" charset="2"/>
              <a:buNone/>
            </a:pPr>
            <a:r>
              <a:rPr lang="zh-CN" altLang="en-US" sz="1400" dirty="0">
                <a:solidFill>
                  <a:schemeClr val="tx1"/>
                </a:solidFill>
                <a:latin typeface="宋体" panose="02010600030101010101" pitchFamily="2" charset="-122"/>
                <a:ea typeface="宋体" panose="02010600030101010101" pitchFamily="2" charset="-122"/>
              </a:rPr>
              <a:t>如果您在查看的是</a:t>
            </a:r>
            <a:r>
              <a:rPr lang="en-US" altLang="zh-CN" sz="1400" dirty="0">
                <a:solidFill>
                  <a:schemeClr val="tx1"/>
                </a:solidFill>
                <a:latin typeface="宋体" panose="02010600030101010101" pitchFamily="2" charset="-122"/>
                <a:ea typeface="宋体" panose="02010600030101010101" pitchFamily="2" charset="-122"/>
              </a:rPr>
              <a:t>HTML</a:t>
            </a:r>
            <a:r>
              <a:rPr lang="zh-CN" altLang="en-US" sz="1400" dirty="0">
                <a:solidFill>
                  <a:schemeClr val="tx1"/>
                </a:solidFill>
                <a:latin typeface="宋体" panose="02010600030101010101" pitchFamily="2" charset="-122"/>
                <a:ea typeface="宋体" panose="02010600030101010101" pitchFamily="2" charset="-122"/>
              </a:rPr>
              <a:t>格式全文，您可以使用文章的</a:t>
            </a:r>
            <a:r>
              <a:rPr lang="en-US" altLang="en-US" sz="1400" dirty="0">
                <a:solidFill>
                  <a:schemeClr val="tx1"/>
                </a:solidFill>
                <a:latin typeface="Arial" panose="020B0604020202020204" pitchFamily="34" charset="0"/>
                <a:ea typeface="宋体" panose="02010600030101010101" pitchFamily="2" charset="-122"/>
                <a:cs typeface="Arial" panose="020B0604020202020204" pitchFamily="34" charset="0"/>
              </a:rPr>
              <a:t>Text-To-Speech</a:t>
            </a:r>
            <a:r>
              <a:rPr lang="zh-CN" altLang="en-US" sz="1400" b="1" dirty="0">
                <a:solidFill>
                  <a:schemeClr val="tx1"/>
                </a:solidFill>
                <a:latin typeface="Arial" panose="020B0604020202020204" pitchFamily="34" charset="0"/>
                <a:ea typeface="宋体" panose="02010600030101010101" pitchFamily="2" charset="-122"/>
                <a:cs typeface="Arial" panose="020B0604020202020204" pitchFamily="34" charset="0"/>
              </a:rPr>
              <a:t>智能</a:t>
            </a:r>
            <a:r>
              <a:rPr lang="zh-CN" altLang="en-US" sz="1400" b="1" dirty="0">
                <a:solidFill>
                  <a:schemeClr val="tx1"/>
                </a:solidFill>
                <a:latin typeface="宋体" panose="02010600030101010101" pitchFamily="2" charset="-122"/>
                <a:ea typeface="宋体" panose="02010600030101010101" pitchFamily="2" charset="-122"/>
              </a:rPr>
              <a:t>朗读</a:t>
            </a:r>
            <a:r>
              <a:rPr lang="zh-CN" altLang="en-US" sz="1400" dirty="0">
                <a:solidFill>
                  <a:schemeClr val="tx1"/>
                </a:solidFill>
                <a:latin typeface="宋体" panose="02010600030101010101" pitchFamily="2" charset="-122"/>
                <a:ea typeface="宋体" panose="02010600030101010101" pitchFamily="2" charset="-122"/>
              </a:rPr>
              <a:t>功能，同时您也可以使用文章</a:t>
            </a:r>
            <a:r>
              <a:rPr lang="zh-CN" altLang="en-US" sz="1400" b="1" dirty="0">
                <a:solidFill>
                  <a:schemeClr val="tx1"/>
                </a:solidFill>
                <a:latin typeface="宋体" panose="02010600030101010101" pitchFamily="2" charset="-122"/>
                <a:ea typeface="宋体" panose="02010600030101010101" pitchFamily="2" charset="-122"/>
              </a:rPr>
              <a:t>翻译</a:t>
            </a:r>
            <a:r>
              <a:rPr lang="zh-CN" altLang="en-US" sz="1400" dirty="0">
                <a:solidFill>
                  <a:schemeClr val="tx1"/>
                </a:solidFill>
                <a:latin typeface="宋体" panose="02010600030101010101" pitchFamily="2" charset="-122"/>
                <a:ea typeface="宋体" panose="02010600030101010101" pitchFamily="2" charset="-122"/>
              </a:rPr>
              <a:t>功能，将文章在线翻译成相应语言。</a:t>
            </a:r>
            <a:endParaRPr lang="en-US" altLang="en-US" sz="1400" dirty="0">
              <a:solidFill>
                <a:schemeClr val="tx1"/>
              </a:solidFill>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id="{E230A5F4-7213-4428-A0E4-46386D410BC8}"/>
              </a:ext>
            </a:extLst>
          </p:cNvPr>
          <p:cNvSpPr/>
          <p:nvPr/>
        </p:nvSpPr>
        <p:spPr bwMode="auto">
          <a:xfrm>
            <a:off x="1084726" y="676492"/>
            <a:ext cx="1087821" cy="369992"/>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6" name="矩形 5">
            <a:extLst>
              <a:ext uri="{FF2B5EF4-FFF2-40B4-BE49-F238E27FC236}">
                <a16:creationId xmlns:a16="http://schemas.microsoft.com/office/drawing/2014/main" id="{674D2D6B-1A82-405E-8115-D8308F961F8E}"/>
              </a:ext>
            </a:extLst>
          </p:cNvPr>
          <p:cNvSpPr/>
          <p:nvPr/>
        </p:nvSpPr>
        <p:spPr bwMode="auto">
          <a:xfrm>
            <a:off x="3137337" y="513812"/>
            <a:ext cx="1897118" cy="532671"/>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7" name="矩形 6">
            <a:extLst>
              <a:ext uri="{FF2B5EF4-FFF2-40B4-BE49-F238E27FC236}">
                <a16:creationId xmlns:a16="http://schemas.microsoft.com/office/drawing/2014/main" id="{F2203CE5-AF67-48A8-8CAD-9948664E19AB}"/>
              </a:ext>
            </a:extLst>
          </p:cNvPr>
          <p:cNvSpPr/>
          <p:nvPr/>
        </p:nvSpPr>
        <p:spPr bwMode="auto">
          <a:xfrm>
            <a:off x="4490544" y="3429000"/>
            <a:ext cx="3528849" cy="53267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940907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形用户界面, 文本, 应用程序, 电子邮件&#10;&#10;描述已自动生成">
            <a:extLst>
              <a:ext uri="{FF2B5EF4-FFF2-40B4-BE49-F238E27FC236}">
                <a16:creationId xmlns:a16="http://schemas.microsoft.com/office/drawing/2014/main" id="{25794AA7-DEF4-48E8-BDFC-E90A470AB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2292"/>
            <a:ext cx="10667657" cy="5083805"/>
          </a:xfrm>
          <a:prstGeom prst="rect">
            <a:avLst/>
          </a:prstGeom>
          <a:ln>
            <a:solidFill>
              <a:schemeClr val="bg2"/>
            </a:solidFill>
          </a:ln>
        </p:spPr>
      </p:pic>
      <p:cxnSp>
        <p:nvCxnSpPr>
          <p:cNvPr id="157700" name="Straight Arrow Connector 5">
            <a:extLst>
              <a:ext uri="{FF2B5EF4-FFF2-40B4-BE49-F238E27FC236}">
                <a16:creationId xmlns:a16="http://schemas.microsoft.com/office/drawing/2014/main" id="{BA348910-20E1-49B5-9DD2-E2E216E427C0}"/>
              </a:ext>
            </a:extLst>
          </p:cNvPr>
          <p:cNvCxnSpPr>
            <a:cxnSpLocks noChangeShapeType="1"/>
          </p:cNvCxnSpPr>
          <p:nvPr/>
        </p:nvCxnSpPr>
        <p:spPr bwMode="auto">
          <a:xfrm flipH="1" flipV="1">
            <a:off x="2482493" y="978376"/>
            <a:ext cx="685800" cy="914400"/>
          </a:xfrm>
          <a:prstGeom prst="straightConnector1">
            <a:avLst/>
          </a:prstGeom>
          <a:noFill/>
          <a:ln w="9525" algn="ctr">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FBA7C010-9289-4EAC-9622-2A76BE873B28}"/>
              </a:ext>
            </a:extLst>
          </p:cNvPr>
          <p:cNvSpPr txBox="1"/>
          <p:nvPr/>
        </p:nvSpPr>
        <p:spPr>
          <a:xfrm>
            <a:off x="0" y="57835"/>
            <a:ext cx="28253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srgbClr val="000000"/>
                </a:solidFill>
                <a:effectLst/>
                <a:uLnTx/>
                <a:uFillTx/>
                <a:latin typeface="Times New Roman"/>
                <a:ea typeface="+mn-ea"/>
                <a:cs typeface="+mn-cs"/>
              </a:rPr>
              <a:t>主题词检索</a:t>
            </a:r>
          </a:p>
        </p:txBody>
      </p:sp>
      <p:sp>
        <p:nvSpPr>
          <p:cNvPr id="12" name="Speech Bubble: Rectangle 11">
            <a:extLst>
              <a:ext uri="{FF2B5EF4-FFF2-40B4-BE49-F238E27FC236}">
                <a16:creationId xmlns:a16="http://schemas.microsoft.com/office/drawing/2014/main" id="{FD38A93B-27A9-44A5-AFA2-14826A60DEA7}"/>
              </a:ext>
            </a:extLst>
          </p:cNvPr>
          <p:cNvSpPr/>
          <p:nvPr/>
        </p:nvSpPr>
        <p:spPr>
          <a:xfrm>
            <a:off x="4517464" y="3310552"/>
            <a:ext cx="1665028" cy="597090"/>
          </a:xfrm>
          <a:prstGeom prst="wedgeRectCallout">
            <a:avLst>
              <a:gd name="adj1" fmla="val -40379"/>
              <a:gd name="adj2" fmla="val -73522"/>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rPr>
              <a:t>查询主题词</a:t>
            </a:r>
          </a:p>
        </p:txBody>
      </p:sp>
      <p:sp>
        <p:nvSpPr>
          <p:cNvPr id="6" name="Text Box 4">
            <a:extLst>
              <a:ext uri="{FF2B5EF4-FFF2-40B4-BE49-F238E27FC236}">
                <a16:creationId xmlns:a16="http://schemas.microsoft.com/office/drawing/2014/main" id="{7A4E0262-9BE0-4B6A-A499-6A653BF42095}"/>
              </a:ext>
            </a:extLst>
          </p:cNvPr>
          <p:cNvSpPr txBox="1">
            <a:spLocks noChangeArrowheads="1"/>
          </p:cNvSpPr>
          <p:nvPr/>
        </p:nvSpPr>
        <p:spPr bwMode="auto">
          <a:xfrm>
            <a:off x="809521" y="5731538"/>
            <a:ext cx="10877413"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2286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lgn="ctr">
              <a:buNone/>
            </a:pPr>
            <a:r>
              <a:rPr lang="zh-CN" altLang="zh-CN" sz="1400" dirty="0">
                <a:latin typeface="等线" panose="02010600030101010101" pitchFamily="2" charset="-122"/>
                <a:ea typeface="等线" panose="02010600030101010101" pitchFamily="2" charset="-122"/>
              </a:rPr>
              <a:t>在搜索</a:t>
            </a:r>
            <a:r>
              <a:rPr lang="en-US" altLang="zh-CN" sz="1400" dirty="0">
                <a:latin typeface="等线" panose="02010600030101010101" pitchFamily="2" charset="-122"/>
                <a:ea typeface="等线" panose="02010600030101010101" pitchFamily="2" charset="-122"/>
              </a:rPr>
              <a:t>EBSCOhost</a:t>
            </a:r>
            <a:r>
              <a:rPr lang="zh-CN" altLang="zh-CN" sz="1400" dirty="0">
                <a:latin typeface="等线" panose="02010600030101010101" pitchFamily="2" charset="-122"/>
                <a:ea typeface="等线" panose="02010600030101010101" pitchFamily="2" charset="-122"/>
              </a:rPr>
              <a:t>数据库时，单击屏幕顶部的</a:t>
            </a:r>
            <a:r>
              <a:rPr lang="zh-CN" altLang="en-US" sz="1400" dirty="0">
                <a:latin typeface="等线" panose="02010600030101010101" pitchFamily="2" charset="-122"/>
                <a:ea typeface="等线" panose="02010600030101010101" pitchFamily="2" charset="-122"/>
              </a:rPr>
              <a:t>主题词</a:t>
            </a:r>
            <a:r>
              <a:rPr lang="zh-CN" altLang="zh-CN" sz="1400" dirty="0">
                <a:latin typeface="等线" panose="02010600030101010101" pitchFamily="2" charset="-122"/>
                <a:ea typeface="等线" panose="02010600030101010101" pitchFamily="2" charset="-122"/>
              </a:rPr>
              <a:t>（</a:t>
            </a:r>
            <a:r>
              <a:rPr lang="en-US" altLang="zh-CN" sz="1400" b="1" dirty="0">
                <a:latin typeface="等线" panose="02010600030101010101" pitchFamily="2" charset="-122"/>
                <a:ea typeface="等线" panose="02010600030101010101" pitchFamily="2" charset="-122"/>
              </a:rPr>
              <a:t>Subject Terms</a:t>
            </a:r>
            <a:r>
              <a:rPr lang="zh-CN" altLang="zh-CN" sz="1400" dirty="0">
                <a:latin typeface="等线" panose="02010600030101010101" pitchFamily="2" charset="-122"/>
                <a:ea typeface="等线" panose="02010600030101010101" pitchFamily="2" charset="-122"/>
              </a:rPr>
              <a:t>）或</a:t>
            </a:r>
            <a:r>
              <a:rPr lang="zh-CN" altLang="en-US" sz="1400" dirty="0">
                <a:latin typeface="等线" panose="02010600030101010101" pitchFamily="2" charset="-122"/>
                <a:ea typeface="等线" panose="02010600030101010101" pitchFamily="2" charset="-122"/>
              </a:rPr>
              <a:t>叙词表</a:t>
            </a:r>
            <a:r>
              <a:rPr lang="zh-CN" altLang="zh-CN" sz="1400" dirty="0">
                <a:latin typeface="等线" panose="02010600030101010101" pitchFamily="2" charset="-122"/>
                <a:ea typeface="等线" panose="02010600030101010101" pitchFamily="2" charset="-122"/>
              </a:rPr>
              <a:t>（</a:t>
            </a:r>
            <a:r>
              <a:rPr lang="en-US" altLang="zh-CN" sz="1400" b="1" dirty="0">
                <a:latin typeface="等线" panose="02010600030101010101" pitchFamily="2" charset="-122"/>
                <a:ea typeface="等线" panose="02010600030101010101" pitchFamily="2" charset="-122"/>
              </a:rPr>
              <a:t>Thesaurus</a:t>
            </a:r>
            <a:r>
              <a:rPr lang="zh-CN" altLang="zh-CN" sz="1400" dirty="0">
                <a:latin typeface="等线" panose="02010600030101010101" pitchFamily="2" charset="-122"/>
                <a:ea typeface="等线" panose="02010600030101010101" pitchFamily="2" charset="-122"/>
              </a:rPr>
              <a:t>）链接</a:t>
            </a:r>
            <a:r>
              <a:rPr lang="zh-CN" altLang="en-US" sz="1400" dirty="0">
                <a:latin typeface="等线" panose="02010600030101010101" pitchFamily="2" charset="-122"/>
                <a:ea typeface="等线" panose="02010600030101010101" pitchFamily="2" charset="-122"/>
              </a:rPr>
              <a:t>，</a:t>
            </a:r>
            <a:r>
              <a:rPr lang="zh-CN" altLang="zh-CN" sz="1400" dirty="0">
                <a:latin typeface="等线" panose="02010600030101010101" pitchFamily="2" charset="-122"/>
                <a:ea typeface="等线" panose="02010600030101010101" pitchFamily="2" charset="-122"/>
              </a:rPr>
              <a:t>请注意，如果您一次搜索多个数据库，您会在下拉菜单中看到各个数据库的主题词表或叙词表列表。在这种情况下，您可以选择要浏览的主题词表或辞典。 例如，</a:t>
            </a:r>
            <a:r>
              <a:rPr lang="en-US" altLang="zh-CN" sz="1400" b="1" dirty="0">
                <a:latin typeface="等线" panose="02010600030101010101" pitchFamily="2" charset="-122"/>
                <a:ea typeface="等线" panose="02010600030101010101" pitchFamily="2" charset="-122"/>
              </a:rPr>
              <a:t>Academic Search Complete Subject Terms</a:t>
            </a:r>
            <a:r>
              <a:rPr lang="zh-CN" altLang="zh-CN" sz="1400" dirty="0">
                <a:latin typeface="等线" panose="02010600030101010101" pitchFamily="2" charset="-122"/>
                <a:ea typeface="等线" panose="02010600030101010101" pitchFamily="2" charset="-122"/>
              </a:rPr>
              <a:t>或</a:t>
            </a:r>
            <a:r>
              <a:rPr lang="en-US" altLang="zh-CN" sz="1400" b="1" dirty="0">
                <a:latin typeface="等线" panose="02010600030101010101" pitchFamily="2" charset="-122"/>
                <a:ea typeface="等线" panose="02010600030101010101" pitchFamily="2" charset="-122"/>
              </a:rPr>
              <a:t>Business Thesaurus</a:t>
            </a:r>
            <a:r>
              <a:rPr lang="zh-CN" altLang="zh-CN" sz="1400" dirty="0">
                <a:latin typeface="等线" panose="02010600030101010101" pitchFamily="2" charset="-122"/>
                <a:ea typeface="等线" panose="02010600030101010101" pitchFamily="2" charset="-122"/>
              </a:rPr>
              <a:t>。</a:t>
            </a:r>
          </a:p>
          <a:p>
            <a:pPr algn="ctr">
              <a:buFont typeface="Wingdings 2" panose="05020102010507070707" pitchFamily="18" charset="2"/>
              <a:buNone/>
            </a:pPr>
            <a:endParaRPr lang="zh-CN" altLang="zh-CN" sz="1400" dirty="0">
              <a:latin typeface="等线" panose="02010600030101010101" pitchFamily="2" charset="-122"/>
              <a:ea typeface="等线" panose="02010600030101010101" pitchFamily="2" charset="-122"/>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形用户界面, 文本, 应用程序, 电子邮件&#10;&#10;描述已自动生成">
            <a:extLst>
              <a:ext uri="{FF2B5EF4-FFF2-40B4-BE49-F238E27FC236}">
                <a16:creationId xmlns:a16="http://schemas.microsoft.com/office/drawing/2014/main" id="{1786A8FE-4776-461B-A2E3-743B9CCA3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14" y="-63062"/>
            <a:ext cx="8719723" cy="5969876"/>
          </a:xfrm>
          <a:prstGeom prst="rect">
            <a:avLst/>
          </a:prstGeom>
          <a:ln>
            <a:solidFill>
              <a:schemeClr val="bg2"/>
            </a:solidFill>
          </a:ln>
        </p:spPr>
      </p:pic>
      <p:sp>
        <p:nvSpPr>
          <p:cNvPr id="6" name="Text Box 5">
            <a:extLst>
              <a:ext uri="{FF2B5EF4-FFF2-40B4-BE49-F238E27FC236}">
                <a16:creationId xmlns:a16="http://schemas.microsoft.com/office/drawing/2014/main" id="{4A77E0ED-C51B-470E-A7DD-6EDA2D36069B}"/>
              </a:ext>
            </a:extLst>
          </p:cNvPr>
          <p:cNvSpPr txBox="1">
            <a:spLocks noChangeArrowheads="1"/>
          </p:cNvSpPr>
          <p:nvPr/>
        </p:nvSpPr>
        <p:spPr bwMode="auto">
          <a:xfrm>
            <a:off x="1128504" y="6003268"/>
            <a:ext cx="9339799"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2" algn="ctr">
              <a:spcBef>
                <a:spcPct val="50000"/>
              </a:spcBef>
              <a:buClr>
                <a:schemeClr val="accent2"/>
              </a:buClr>
              <a:buSzPct val="70000"/>
              <a:buNone/>
            </a:pPr>
            <a:r>
              <a:rPr lang="zh-CN" altLang="zh-CN" sz="1400" dirty="0">
                <a:latin typeface="等线" panose="02010600030101010101" pitchFamily="2" charset="-122"/>
                <a:ea typeface="等线" panose="02010600030101010101" pitchFamily="2" charset="-122"/>
              </a:rPr>
              <a:t>首先，在浏览框中输入您的主题词，并从该检索框下方的选项中选定一种检索方式：以该主题词开始，主题词中包含或者相关性排序</a:t>
            </a:r>
            <a:r>
              <a:rPr lang="en-US" altLang="zh-CN" sz="1400" dirty="0">
                <a:latin typeface="等线" panose="02010600030101010101" pitchFamily="2" charset="-122"/>
                <a:ea typeface="等线" panose="02010600030101010101" pitchFamily="2" charset="-122"/>
              </a:rPr>
              <a:t>,</a:t>
            </a:r>
            <a:r>
              <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rPr>
              <a:t>查看主题词的英文解释，上位词、下位词、相关词等</a:t>
            </a:r>
            <a:r>
              <a:rPr kumimoji="0" lang="en-US" altLang="zh-CN" sz="1400" b="0" i="0" u="none" strike="noStrike" kern="0" cap="none" spc="0" normalizeH="0" baseline="0" noProof="0" dirty="0">
                <a:ln>
                  <a:noFill/>
                </a:ln>
                <a:effectLst/>
                <a:uLnTx/>
                <a:uFillTx/>
                <a:latin typeface="等线" panose="020F0502020204030204"/>
                <a:ea typeface="等线" panose="02010600030101010101" pitchFamily="2" charset="-122"/>
              </a:rPr>
              <a:t>.</a:t>
            </a:r>
            <a:endPar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endParaRPr>
          </a:p>
          <a:p>
            <a:pPr lvl="2" algn="ctr" eaLnBrk="1" hangingPunct="1">
              <a:spcBef>
                <a:spcPct val="50000"/>
              </a:spcBef>
              <a:buClr>
                <a:schemeClr val="accent2"/>
              </a:buClr>
              <a:buSzPct val="70000"/>
              <a:buFont typeface="Wingdings 2" panose="05020102010507070707" pitchFamily="18" charset="2"/>
              <a:buNone/>
            </a:pPr>
            <a:endParaRPr lang="en-US" altLang="en-US" sz="1400" dirty="0">
              <a:latin typeface="等线" panose="02010600030101010101" pitchFamily="2" charset="-122"/>
              <a:ea typeface="等线" panose="02010600030101010101" pitchFamily="2" charset="-122"/>
            </a:endParaRPr>
          </a:p>
        </p:txBody>
      </p:sp>
      <p:sp>
        <p:nvSpPr>
          <p:cNvPr id="4" name="矩形 3">
            <a:extLst>
              <a:ext uri="{FF2B5EF4-FFF2-40B4-BE49-F238E27FC236}">
                <a16:creationId xmlns:a16="http://schemas.microsoft.com/office/drawing/2014/main" id="{66098721-0E67-4DC6-930D-9D8B6A8D400A}"/>
              </a:ext>
            </a:extLst>
          </p:cNvPr>
          <p:cNvSpPr/>
          <p:nvPr/>
        </p:nvSpPr>
        <p:spPr bwMode="auto">
          <a:xfrm>
            <a:off x="1522752" y="123994"/>
            <a:ext cx="1087821" cy="369992"/>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7" name="矩形 6">
            <a:extLst>
              <a:ext uri="{FF2B5EF4-FFF2-40B4-BE49-F238E27FC236}">
                <a16:creationId xmlns:a16="http://schemas.microsoft.com/office/drawing/2014/main" id="{FAE6C36E-1765-4BB8-9C0C-3AC38DD81BF5}"/>
              </a:ext>
            </a:extLst>
          </p:cNvPr>
          <p:cNvSpPr/>
          <p:nvPr/>
        </p:nvSpPr>
        <p:spPr bwMode="auto">
          <a:xfrm>
            <a:off x="1907628" y="1626974"/>
            <a:ext cx="940676" cy="1189798"/>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形用户界面, 文本, 应用程序, 电子邮件&#10;&#10;描述已自动生成">
            <a:extLst>
              <a:ext uri="{FF2B5EF4-FFF2-40B4-BE49-F238E27FC236}">
                <a16:creationId xmlns:a16="http://schemas.microsoft.com/office/drawing/2014/main" id="{787CA284-2807-409C-9BE0-55A0D5369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583" y="-31531"/>
            <a:ext cx="8302983" cy="5835360"/>
          </a:xfrm>
          <a:prstGeom prst="rect">
            <a:avLst/>
          </a:prstGeom>
          <a:ln>
            <a:solidFill>
              <a:schemeClr val="bg2"/>
            </a:solidFill>
          </a:ln>
        </p:spPr>
      </p:pic>
      <p:sp>
        <p:nvSpPr>
          <p:cNvPr id="4" name="Text Box 7">
            <a:extLst>
              <a:ext uri="{FF2B5EF4-FFF2-40B4-BE49-F238E27FC236}">
                <a16:creationId xmlns:a16="http://schemas.microsoft.com/office/drawing/2014/main" id="{0B5B7DD2-8553-420E-A6C0-653027095253}"/>
              </a:ext>
            </a:extLst>
          </p:cNvPr>
          <p:cNvSpPr txBox="1">
            <a:spLocks noChangeArrowheads="1"/>
          </p:cNvSpPr>
          <p:nvPr/>
        </p:nvSpPr>
        <p:spPr bwMode="auto">
          <a:xfrm>
            <a:off x="1864923" y="6027738"/>
            <a:ext cx="883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2286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lgn="ctr">
              <a:buFont typeface="Wingdings 2" panose="05020102010507070707" pitchFamily="18" charset="2"/>
              <a:buNone/>
            </a:pPr>
            <a:r>
              <a:rPr lang="zh-CN" altLang="zh-CN" sz="1400" dirty="0">
                <a:latin typeface="等线" panose="02010600030101010101" pitchFamily="2" charset="-122"/>
                <a:ea typeface="等线" panose="02010600030101010101" pitchFamily="2" charset="-122"/>
              </a:rPr>
              <a:t>选中要添加到搜索框中的主题词或术语的复选框，然后从下拉菜单中选择布尔运算符。点击添加（</a:t>
            </a:r>
            <a:r>
              <a:rPr lang="en-US" altLang="zh-CN" sz="1400" b="1" dirty="0">
                <a:latin typeface="等线" panose="02010600030101010101" pitchFamily="2" charset="-122"/>
                <a:ea typeface="等线" panose="02010600030101010101" pitchFamily="2" charset="-122"/>
              </a:rPr>
              <a:t>Add</a:t>
            </a:r>
            <a:r>
              <a:rPr lang="zh-CN" altLang="zh-CN" sz="1400" dirty="0">
                <a:latin typeface="等线" panose="02010600030101010101" pitchFamily="2" charset="-122"/>
                <a:ea typeface="等线" panose="02010600030101010101" pitchFamily="2" charset="-122"/>
              </a:rPr>
              <a:t>）按钮将该词添加到搜索框中。</a:t>
            </a:r>
          </a:p>
        </p:txBody>
      </p:sp>
      <p:sp>
        <p:nvSpPr>
          <p:cNvPr id="5" name="矩形 4">
            <a:extLst>
              <a:ext uri="{FF2B5EF4-FFF2-40B4-BE49-F238E27FC236}">
                <a16:creationId xmlns:a16="http://schemas.microsoft.com/office/drawing/2014/main" id="{D99FDEC0-DA32-44D1-B841-894A337B114E}"/>
              </a:ext>
            </a:extLst>
          </p:cNvPr>
          <p:cNvSpPr/>
          <p:nvPr/>
        </p:nvSpPr>
        <p:spPr bwMode="auto">
          <a:xfrm>
            <a:off x="3694386" y="3059008"/>
            <a:ext cx="1277007" cy="369992"/>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形用户界面, 文本, 应用程序, 电子邮件&#10;&#10;描述已自动生成">
            <a:extLst>
              <a:ext uri="{FF2B5EF4-FFF2-40B4-BE49-F238E27FC236}">
                <a16:creationId xmlns:a16="http://schemas.microsoft.com/office/drawing/2014/main" id="{341E1524-EC69-4DF9-B33C-EA73278C7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93" y="0"/>
            <a:ext cx="10783614" cy="5494835"/>
          </a:xfrm>
          <a:prstGeom prst="rect">
            <a:avLst/>
          </a:prstGeom>
          <a:ln>
            <a:solidFill>
              <a:schemeClr val="bg2"/>
            </a:solidFill>
          </a:ln>
        </p:spPr>
      </p:pic>
      <p:sp>
        <p:nvSpPr>
          <p:cNvPr id="4" name="Text Box 7">
            <a:extLst>
              <a:ext uri="{FF2B5EF4-FFF2-40B4-BE49-F238E27FC236}">
                <a16:creationId xmlns:a16="http://schemas.microsoft.com/office/drawing/2014/main" id="{D4CD8DD3-5795-4AE7-AC37-9E55D3448A69}"/>
              </a:ext>
            </a:extLst>
          </p:cNvPr>
          <p:cNvSpPr txBox="1">
            <a:spLocks noChangeArrowheads="1"/>
          </p:cNvSpPr>
          <p:nvPr/>
        </p:nvSpPr>
        <p:spPr bwMode="auto">
          <a:xfrm>
            <a:off x="1804987" y="5921922"/>
            <a:ext cx="8582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2286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cs typeface="+mn-cs"/>
              </a:rPr>
              <a:t>查看检索结果，文章的主题词部分均会出现所选的主题词</a:t>
            </a:r>
          </a:p>
        </p:txBody>
      </p:sp>
      <p:sp>
        <p:nvSpPr>
          <p:cNvPr id="5" name="矩形 4">
            <a:extLst>
              <a:ext uri="{FF2B5EF4-FFF2-40B4-BE49-F238E27FC236}">
                <a16:creationId xmlns:a16="http://schemas.microsoft.com/office/drawing/2014/main" id="{044E677E-1D3B-492B-807D-048F2063FD25}"/>
              </a:ext>
            </a:extLst>
          </p:cNvPr>
          <p:cNvSpPr/>
          <p:nvPr/>
        </p:nvSpPr>
        <p:spPr bwMode="auto">
          <a:xfrm>
            <a:off x="3662854" y="4349152"/>
            <a:ext cx="7162801" cy="832447"/>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Content Placeholder 2">
            <a:extLst>
              <a:ext uri="{FF2B5EF4-FFF2-40B4-BE49-F238E27FC236}">
                <a16:creationId xmlns:a16="http://schemas.microsoft.com/office/drawing/2014/main" id="{FA978E96-789C-4126-A266-51931C111E37}"/>
              </a:ext>
            </a:extLst>
          </p:cNvPr>
          <p:cNvSpPr>
            <a:spLocks noGrp="1"/>
          </p:cNvSpPr>
          <p:nvPr>
            <p:ph idx="1"/>
          </p:nvPr>
        </p:nvSpPr>
        <p:spPr bwMode="auto">
          <a:xfrm>
            <a:off x="1852552" y="2324099"/>
            <a:ext cx="9595262" cy="28654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nSpc>
                <a:spcPct val="150000"/>
              </a:lnSpc>
            </a:pPr>
            <a:r>
              <a:rPr lang="zh-CN" altLang="en-US" sz="2800" dirty="0">
                <a:latin typeface="等线" panose="02010600030101010101" pitchFamily="2" charset="-122"/>
                <a:ea typeface="等线" panose="02010600030101010101" pitchFamily="2" charset="-122"/>
              </a:rPr>
              <a:t>可免费注册个人文件夹</a:t>
            </a:r>
            <a:endParaRPr lang="en-US" altLang="zh-CN" sz="2800" dirty="0">
              <a:latin typeface="等线" panose="02010600030101010101" pitchFamily="2" charset="-122"/>
              <a:ea typeface="等线" panose="02010600030101010101" pitchFamily="2" charset="-122"/>
            </a:endParaRPr>
          </a:p>
          <a:p>
            <a:pPr>
              <a:lnSpc>
                <a:spcPct val="150000"/>
              </a:lnSpc>
            </a:pPr>
            <a:r>
              <a:rPr lang="zh-CN" altLang="en-US" sz="2800" dirty="0">
                <a:latin typeface="等线" panose="02010600030101010101" pitchFamily="2" charset="-122"/>
                <a:ea typeface="等线" panose="02010600030101010101" pitchFamily="2" charset="-122"/>
              </a:rPr>
              <a:t>可长期保存个人检索到的文章、图书、视频等内容，还可以订阅期刊或检索提醒，新建或分享文件夹。</a:t>
            </a:r>
            <a:endParaRPr lang="en-US" altLang="zh-CN" sz="2800" dirty="0">
              <a:latin typeface="等线" panose="02010600030101010101" pitchFamily="2" charset="-122"/>
              <a:ea typeface="等线" panose="02010600030101010101" pitchFamily="2" charset="-122"/>
            </a:endParaRPr>
          </a:p>
          <a:p>
            <a:pPr>
              <a:lnSpc>
                <a:spcPct val="150000"/>
              </a:lnSpc>
            </a:pPr>
            <a:r>
              <a:rPr lang="zh-CN" altLang="en-US" sz="2800" dirty="0">
                <a:latin typeface="等线" panose="02010600030101010101" pitchFamily="2" charset="-122"/>
                <a:ea typeface="等线" panose="02010600030101010101" pitchFamily="2" charset="-122"/>
              </a:rPr>
              <a:t>点击右上角“登录”，先创建文件夹</a:t>
            </a:r>
          </a:p>
        </p:txBody>
      </p:sp>
      <p:sp>
        <p:nvSpPr>
          <p:cNvPr id="186371" name="Title 1">
            <a:extLst>
              <a:ext uri="{FF2B5EF4-FFF2-40B4-BE49-F238E27FC236}">
                <a16:creationId xmlns:a16="http://schemas.microsoft.com/office/drawing/2014/main" id="{0B8A2F82-74A4-4D91-BA1E-C2BBB5E65846}"/>
              </a:ext>
            </a:extLst>
          </p:cNvPr>
          <p:cNvSpPr>
            <a:spLocks noGrp="1" noChangeArrowheads="1"/>
          </p:cNvSpPr>
          <p:nvPr>
            <p:ph type="title"/>
          </p:nvPr>
        </p:nvSpPr>
        <p:spPr/>
        <p:txBody>
          <a:bodyPr/>
          <a:lstStyle/>
          <a:p>
            <a:r>
              <a:rPr lang="zh-CN" altLang="en-US">
                <a:ea typeface="宋体" panose="02010600030101010101" pitchFamily="2" charset="-122"/>
              </a:rPr>
              <a:t>存储及共享</a:t>
            </a:r>
            <a:r>
              <a:rPr lang="en-US" altLang="zh-CN">
                <a:ea typeface="宋体" panose="02010600030101010101" pitchFamily="2" charset="-122"/>
              </a:rPr>
              <a:t>—</a:t>
            </a:r>
            <a:r>
              <a:rPr lang="zh-CN" altLang="en-US">
                <a:ea typeface="宋体" panose="02010600030101010101" pitchFamily="2" charset="-122"/>
              </a:rPr>
              <a:t>文件夹的应用</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形用户界面, 文本, 应用程序&#10;&#10;描述已自动生成">
            <a:extLst>
              <a:ext uri="{FF2B5EF4-FFF2-40B4-BE49-F238E27FC236}">
                <a16:creationId xmlns:a16="http://schemas.microsoft.com/office/drawing/2014/main" id="{2DAC36AD-088E-4072-840C-338C0C5BB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10" y="283020"/>
            <a:ext cx="11256579" cy="4858228"/>
          </a:xfrm>
          <a:prstGeom prst="rect">
            <a:avLst/>
          </a:prstGeom>
          <a:ln>
            <a:solidFill>
              <a:schemeClr val="bg2"/>
            </a:solidFill>
          </a:ln>
        </p:spPr>
      </p:pic>
      <p:sp>
        <p:nvSpPr>
          <p:cNvPr id="5" name="Text Box 7">
            <a:extLst>
              <a:ext uri="{FF2B5EF4-FFF2-40B4-BE49-F238E27FC236}">
                <a16:creationId xmlns:a16="http://schemas.microsoft.com/office/drawing/2014/main" id="{7611F290-716D-4CA0-A510-A08FBC0365B1}"/>
              </a:ext>
            </a:extLst>
          </p:cNvPr>
          <p:cNvSpPr txBox="1">
            <a:spLocks noChangeArrowheads="1"/>
          </p:cNvSpPr>
          <p:nvPr/>
        </p:nvSpPr>
        <p:spPr bwMode="auto">
          <a:xfrm>
            <a:off x="3689197" y="5711715"/>
            <a:ext cx="49135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2286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buNone/>
            </a:pPr>
            <a:r>
              <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cs typeface="+mn-cs"/>
              </a:rPr>
              <a:t>批量保存文章或保存检索式至文件夹中</a:t>
            </a:r>
            <a:endParaRPr kumimoji="0" lang="en-US" altLang="zh-CN" sz="1400" b="0" i="0" u="none" strike="noStrike" kern="0" cap="none" spc="0" normalizeH="0" baseline="0" noProof="0" dirty="0">
              <a:ln>
                <a:noFill/>
              </a:ln>
              <a:effectLst/>
              <a:uLnTx/>
              <a:uFillTx/>
              <a:latin typeface="等线" panose="020F0502020204030204"/>
              <a:ea typeface="等线" panose="02010600030101010101" pitchFamily="2" charset="-122"/>
              <a:cs typeface="+mn-cs"/>
            </a:endParaRPr>
          </a:p>
        </p:txBody>
      </p:sp>
      <p:sp>
        <p:nvSpPr>
          <p:cNvPr id="4" name="矩形 3">
            <a:extLst>
              <a:ext uri="{FF2B5EF4-FFF2-40B4-BE49-F238E27FC236}">
                <a16:creationId xmlns:a16="http://schemas.microsoft.com/office/drawing/2014/main" id="{7DCC5D14-6B2E-407A-AECF-2D2F34CF4327}"/>
              </a:ext>
            </a:extLst>
          </p:cNvPr>
          <p:cNvSpPr/>
          <p:nvPr/>
        </p:nvSpPr>
        <p:spPr bwMode="auto">
          <a:xfrm>
            <a:off x="8739351" y="386752"/>
            <a:ext cx="2464677" cy="1673275"/>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991658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B626F5-16E5-4496-BF09-99B648D9237A}"/>
              </a:ext>
            </a:extLst>
          </p:cNvPr>
          <p:cNvSpPr/>
          <p:nvPr/>
        </p:nvSpPr>
        <p:spPr>
          <a:xfrm>
            <a:off x="2057400" y="2172984"/>
            <a:ext cx="8267700" cy="4411785"/>
          </a:xfrm>
          <a:prstGeom prst="rect">
            <a:avLst/>
          </a:prstGeom>
        </p:spPr>
        <p:txBody>
          <a:bodyPr wrap="square">
            <a:spAutoFit/>
          </a:bodyPr>
          <a:lstStyle/>
          <a:p>
            <a:pPr marL="571500" indent="-571500" fontAlgn="base">
              <a:lnSpc>
                <a:spcPct val="200000"/>
              </a:lnSpc>
              <a:spcBef>
                <a:spcPct val="0"/>
              </a:spcBef>
              <a:spcAft>
                <a:spcPct val="0"/>
              </a:spcAft>
              <a:buFont typeface="Arial" panose="020B0604020202020204" pitchFamily="34" charset="0"/>
              <a:buChar char="•"/>
            </a:pPr>
            <a:r>
              <a:rPr lang="en-US" altLang="zh-CN" sz="3600" baseline="-25000" dirty="0">
                <a:solidFill>
                  <a:prstClr val="black"/>
                </a:solidFill>
                <a:latin typeface="Times New Roman" pitchFamily="18" charset="0"/>
                <a:cs typeface="Times New Roman" panose="02020603050405020304" pitchFamily="18" charset="0"/>
              </a:rPr>
              <a:t>Nearly 660 full-text journals</a:t>
            </a:r>
          </a:p>
          <a:p>
            <a:pPr marL="571500" indent="-571500" fontAlgn="base">
              <a:lnSpc>
                <a:spcPct val="200000"/>
              </a:lnSpc>
              <a:spcBef>
                <a:spcPct val="0"/>
              </a:spcBef>
              <a:spcAft>
                <a:spcPct val="0"/>
              </a:spcAft>
              <a:buFont typeface="Arial" panose="020B0604020202020204" pitchFamily="34" charset="0"/>
              <a:buChar char="•"/>
            </a:pPr>
            <a:r>
              <a:rPr lang="en-US" altLang="zh-CN" sz="3600" baseline="-25000" dirty="0">
                <a:solidFill>
                  <a:prstClr val="black"/>
                </a:solidFill>
                <a:latin typeface="Times New Roman" pitchFamily="18" charset="0"/>
                <a:cs typeface="Times New Roman" panose="02020603050405020304" pitchFamily="18" charset="0"/>
              </a:rPr>
              <a:t>Full-text coverage dating back to 1930</a:t>
            </a:r>
          </a:p>
          <a:p>
            <a:pPr marL="571500" indent="-571500" fontAlgn="base">
              <a:lnSpc>
                <a:spcPct val="200000"/>
              </a:lnSpc>
              <a:spcBef>
                <a:spcPct val="0"/>
              </a:spcBef>
              <a:spcAft>
                <a:spcPct val="0"/>
              </a:spcAft>
              <a:buFont typeface="Arial" panose="020B0604020202020204" pitchFamily="34" charset="0"/>
              <a:buChar char="•"/>
            </a:pPr>
            <a:r>
              <a:rPr lang="en-US" altLang="zh-CN" sz="3600" baseline="-25000" dirty="0">
                <a:solidFill>
                  <a:prstClr val="black"/>
                </a:solidFill>
                <a:latin typeface="Times New Roman" pitchFamily="18" charset="0"/>
                <a:cs typeface="Times New Roman" panose="02020603050405020304" pitchFamily="18" charset="0"/>
              </a:rPr>
              <a:t>Abstracts for more than 970 journals</a:t>
            </a:r>
          </a:p>
          <a:p>
            <a:pPr marL="571500" indent="-571500" fontAlgn="base">
              <a:lnSpc>
                <a:spcPct val="200000"/>
              </a:lnSpc>
              <a:spcBef>
                <a:spcPct val="0"/>
              </a:spcBef>
              <a:spcAft>
                <a:spcPct val="0"/>
              </a:spcAft>
              <a:buFont typeface="Arial" panose="020B0604020202020204" pitchFamily="34" charset="0"/>
              <a:buChar char="•"/>
            </a:pPr>
            <a:r>
              <a:rPr lang="en-US" altLang="zh-CN" sz="3600" baseline="-25000" dirty="0">
                <a:solidFill>
                  <a:prstClr val="black"/>
                </a:solidFill>
                <a:latin typeface="Times New Roman" pitchFamily="18" charset="0"/>
                <a:cs typeface="Times New Roman" panose="02020603050405020304" pitchFamily="18" charset="0"/>
              </a:rPr>
              <a:t>More than 3,800 detailed records for sports-related video</a:t>
            </a:r>
          </a:p>
          <a:p>
            <a:pPr marL="571500" indent="-571500" fontAlgn="base">
              <a:lnSpc>
                <a:spcPct val="200000"/>
              </a:lnSpc>
              <a:spcBef>
                <a:spcPct val="0"/>
              </a:spcBef>
              <a:spcAft>
                <a:spcPct val="0"/>
              </a:spcAft>
              <a:buFont typeface="Arial" panose="020B0604020202020204" pitchFamily="34" charset="0"/>
              <a:buChar char="•"/>
            </a:pPr>
            <a:r>
              <a:rPr lang="en-US" altLang="zh-CN" sz="3600" baseline="-25000" dirty="0">
                <a:solidFill>
                  <a:prstClr val="black"/>
                </a:solidFill>
                <a:latin typeface="Times New Roman" pitchFamily="18" charset="0"/>
                <a:cs typeface="Times New Roman" panose="02020603050405020304" pitchFamily="18" charset="0"/>
              </a:rPr>
              <a:t>Nearly 170,000 articles with searchable cited references</a:t>
            </a:r>
          </a:p>
          <a:p>
            <a:pPr marL="571500" indent="-571500" fontAlgn="base">
              <a:lnSpc>
                <a:spcPct val="200000"/>
              </a:lnSpc>
              <a:spcBef>
                <a:spcPct val="0"/>
              </a:spcBef>
              <a:spcAft>
                <a:spcPct val="0"/>
              </a:spcAft>
              <a:buFont typeface="Arial" panose="020B0604020202020204" pitchFamily="34" charset="0"/>
              <a:buChar char="•"/>
            </a:pPr>
            <a:endParaRPr lang="zh-CN" altLang="en-US" sz="3600" baseline="-25000" dirty="0">
              <a:solidFill>
                <a:prstClr val="black"/>
              </a:solidFill>
              <a:latin typeface="Times New Roman" pitchFamily="18" charset="0"/>
              <a:ea typeface="等线" panose="02010600030101010101" pitchFamily="2" charset="-122"/>
              <a:cs typeface="Times New Roman" panose="02020603050405020304" pitchFamily="18" charset="0"/>
            </a:endParaRPr>
          </a:p>
        </p:txBody>
      </p:sp>
      <p:sp>
        <p:nvSpPr>
          <p:cNvPr id="2" name="Rectangle 1">
            <a:extLst>
              <a:ext uri="{FF2B5EF4-FFF2-40B4-BE49-F238E27FC236}">
                <a16:creationId xmlns:a16="http://schemas.microsoft.com/office/drawing/2014/main" id="{EF729220-37C1-42A8-A9A0-82174C981412}"/>
              </a:ext>
            </a:extLst>
          </p:cNvPr>
          <p:cNvSpPr/>
          <p:nvPr/>
        </p:nvSpPr>
        <p:spPr>
          <a:xfrm>
            <a:off x="2129507" y="1502234"/>
            <a:ext cx="3241593" cy="584775"/>
          </a:xfrm>
          <a:prstGeom prst="rect">
            <a:avLst/>
          </a:prstGeom>
        </p:spPr>
        <p:txBody>
          <a:bodyPr wrap="none">
            <a:spAutoFit/>
          </a:bodyPr>
          <a:lstStyle/>
          <a:p>
            <a:pPr fontAlgn="base">
              <a:spcBef>
                <a:spcPct val="0"/>
              </a:spcBef>
              <a:spcAft>
                <a:spcPct val="0"/>
              </a:spcAft>
            </a:pPr>
            <a:r>
              <a:rPr lang="en-US" altLang="zh-CN" sz="4800" baseline="-25000" dirty="0">
                <a:solidFill>
                  <a:srgbClr val="3D3F42"/>
                </a:solidFill>
                <a:latin typeface="Open Sans" panose="020B0606030504020204" pitchFamily="34" charset="0"/>
              </a:rPr>
              <a:t>Content Includes</a:t>
            </a:r>
          </a:p>
        </p:txBody>
      </p:sp>
      <p:sp>
        <p:nvSpPr>
          <p:cNvPr id="5" name="Content Placeholder 2">
            <a:extLst>
              <a:ext uri="{FF2B5EF4-FFF2-40B4-BE49-F238E27FC236}">
                <a16:creationId xmlns:a16="http://schemas.microsoft.com/office/drawing/2014/main" id="{4E78587F-744F-4CC6-87B7-2C7CFBC8AB31}"/>
              </a:ext>
            </a:extLst>
          </p:cNvPr>
          <p:cNvSpPr txBox="1">
            <a:spLocks/>
          </p:cNvSpPr>
          <p:nvPr/>
        </p:nvSpPr>
        <p:spPr bwMode="auto">
          <a:xfrm>
            <a:off x="680717" y="273231"/>
            <a:ext cx="10515600" cy="12290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marL="0" indent="0" algn="ctr" defTabSz="914400" rtl="0" eaLnBrk="1" latinLnBrk="0" hangingPunct="1">
              <a:lnSpc>
                <a:spcPct val="110000"/>
              </a:lnSpc>
              <a:spcBef>
                <a:spcPts val="900"/>
              </a:spcBef>
              <a:buFont typeface="Arial" panose="020B0604020202020204" pitchFamily="34" charset="0"/>
              <a:buNone/>
              <a:defRPr sz="1400" kern="1200">
                <a:solidFill>
                  <a:schemeClr val="accent4"/>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accent4"/>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accent4"/>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accent4"/>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accent4"/>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400" b="1">
                <a:solidFill>
                  <a:schemeClr val="tx2"/>
                </a:solidFill>
                <a:ea typeface="宋体" panose="02010600030101010101" pitchFamily="2" charset="-122"/>
              </a:rPr>
              <a:t>第一部分： 数据库内容介绍</a:t>
            </a:r>
            <a:endParaRPr lang="en-US" altLang="zh-CN" sz="2400" b="1">
              <a:solidFill>
                <a:schemeClr val="tx2"/>
              </a:solidFill>
              <a:ea typeface="宋体" panose="02010600030101010101" pitchFamily="2" charset="-122"/>
            </a:endParaRPr>
          </a:p>
          <a:p>
            <a:r>
              <a:rPr lang="en-AU" altLang="zh-CN" sz="2400">
                <a:ea typeface="宋体" panose="02010600030101010101" pitchFamily="2" charset="-122"/>
              </a:rPr>
              <a:t>Introduction of Database Content</a:t>
            </a:r>
          </a:p>
          <a:p>
            <a:endParaRPr lang="en-AU" altLang="zh-CN" sz="2400" dirty="0">
              <a:ea typeface="宋体" panose="02010600030101010101" pitchFamily="2" charset="-122"/>
            </a:endParaRPr>
          </a:p>
        </p:txBody>
      </p:sp>
    </p:spTree>
    <p:extLst>
      <p:ext uri="{BB962C8B-B14F-4D97-AF65-F5344CB8AC3E}">
        <p14:creationId xmlns:p14="http://schemas.microsoft.com/office/powerpoint/2010/main" val="347826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形用户界面, 文本, 应用程序, 电子邮件&#10;&#10;描述已自动生成">
            <a:extLst>
              <a:ext uri="{FF2B5EF4-FFF2-40B4-BE49-F238E27FC236}">
                <a16:creationId xmlns:a16="http://schemas.microsoft.com/office/drawing/2014/main" id="{9021927A-9955-4275-A266-35D194A42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5" y="57625"/>
            <a:ext cx="10930759" cy="5442147"/>
          </a:xfrm>
          <a:prstGeom prst="rect">
            <a:avLst/>
          </a:prstGeom>
          <a:ln>
            <a:solidFill>
              <a:schemeClr val="bg2"/>
            </a:solidFill>
          </a:ln>
        </p:spPr>
      </p:pic>
      <p:sp>
        <p:nvSpPr>
          <p:cNvPr id="8" name="文本框 7">
            <a:extLst>
              <a:ext uri="{FF2B5EF4-FFF2-40B4-BE49-F238E27FC236}">
                <a16:creationId xmlns:a16="http://schemas.microsoft.com/office/drawing/2014/main" id="{478A75EA-043D-44EB-88CE-9E748F4C2254}"/>
              </a:ext>
            </a:extLst>
          </p:cNvPr>
          <p:cNvSpPr txBox="1"/>
          <p:nvPr/>
        </p:nvSpPr>
        <p:spPr>
          <a:xfrm>
            <a:off x="1072054" y="5834271"/>
            <a:ext cx="10321159" cy="523220"/>
          </a:xfrm>
          <a:prstGeom prst="rect">
            <a:avLst/>
          </a:prstGeom>
          <a:noFill/>
        </p:spPr>
        <p:txBody>
          <a:bodyPr wrap="square">
            <a:spAutoFit/>
          </a:bodyPr>
          <a:lstStyle/>
          <a:p>
            <a:pPr algn="ctr"/>
            <a:r>
              <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cs typeface="+mn-cs"/>
              </a:rPr>
              <a:t>点击文件夹查看保存的文章</a:t>
            </a:r>
            <a:r>
              <a:rPr lang="en-US" altLang="zh-CN" sz="1400" dirty="0">
                <a:latin typeface="等线" panose="02010600030101010101" pitchFamily="2" charset="-122"/>
                <a:ea typeface="等线" panose="02010600030101010101" pitchFamily="2" charset="-122"/>
                <a:cs typeface="Arial" panose="020B0604020202020204" pitchFamily="34" charset="0"/>
              </a:rPr>
              <a:t>,</a:t>
            </a:r>
            <a:r>
              <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cs typeface="+mn-cs"/>
              </a:rPr>
              <a:t>可批量选中文章，进行打印、发送电子邮件、保存或导出</a:t>
            </a:r>
            <a:r>
              <a:rPr lang="en-US" altLang="zh-CN"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可以通过单击</a:t>
            </a:r>
            <a:r>
              <a:rPr lang="en-US" altLang="en-US"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登录</a:t>
            </a:r>
            <a:r>
              <a:rPr lang="en-US" altLang="en-US"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链接，然后免费创建个性化的</a:t>
            </a:r>
            <a:r>
              <a:rPr lang="en-US" altLang="en-US"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我的</a:t>
            </a:r>
            <a:r>
              <a:rPr lang="en-US" altLang="en-US" sz="1400" dirty="0">
                <a:latin typeface="等线" panose="02010600030101010101" pitchFamily="2" charset="-122"/>
                <a:ea typeface="等线" panose="02010600030101010101" pitchFamily="2" charset="-122"/>
                <a:cs typeface="Arial" panose="020B0604020202020204" pitchFamily="34" charset="0"/>
              </a:rPr>
              <a:t>EBSCOhost”</a:t>
            </a:r>
            <a:r>
              <a:rPr lang="zh-CN" altLang="en-US" sz="1400" dirty="0">
                <a:latin typeface="等线" panose="02010600030101010101" pitchFamily="2" charset="-122"/>
                <a:ea typeface="等线" panose="02010600030101010101" pitchFamily="2" charset="-122"/>
                <a:cs typeface="Arial" panose="020B0604020202020204" pitchFamily="34" charset="0"/>
              </a:rPr>
              <a:t>文件夹帐户来永久保存文件夹内容。</a:t>
            </a:r>
            <a:endParaRPr lang="en-US" sz="1400" dirty="0"/>
          </a:p>
        </p:txBody>
      </p:sp>
      <p:sp>
        <p:nvSpPr>
          <p:cNvPr id="3" name="矩形 2">
            <a:extLst>
              <a:ext uri="{FF2B5EF4-FFF2-40B4-BE49-F238E27FC236}">
                <a16:creationId xmlns:a16="http://schemas.microsoft.com/office/drawing/2014/main" id="{8525B08B-2646-4355-92F6-41B09CCBF30D}"/>
              </a:ext>
            </a:extLst>
          </p:cNvPr>
          <p:cNvSpPr/>
          <p:nvPr/>
        </p:nvSpPr>
        <p:spPr bwMode="auto">
          <a:xfrm>
            <a:off x="8187559" y="120687"/>
            <a:ext cx="1408386" cy="436361"/>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9" name="矩形 8">
            <a:extLst>
              <a:ext uri="{FF2B5EF4-FFF2-40B4-BE49-F238E27FC236}">
                <a16:creationId xmlns:a16="http://schemas.microsoft.com/office/drawing/2014/main" id="{1B0E28E5-F547-498A-A4A3-9E2615D3047B}"/>
              </a:ext>
            </a:extLst>
          </p:cNvPr>
          <p:cNvSpPr/>
          <p:nvPr/>
        </p:nvSpPr>
        <p:spPr bwMode="auto">
          <a:xfrm>
            <a:off x="10436772" y="1734025"/>
            <a:ext cx="1261242" cy="1694975"/>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2815340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59E2D61-06C0-4A0A-9562-079AF6F1A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232" y="0"/>
            <a:ext cx="4888001" cy="6222124"/>
          </a:xfrm>
          <a:prstGeom prst="rect">
            <a:avLst/>
          </a:prstGeom>
          <a:ln>
            <a:solidFill>
              <a:schemeClr val="bg2"/>
            </a:solidFill>
          </a:ln>
        </p:spPr>
      </p:pic>
      <p:sp>
        <p:nvSpPr>
          <p:cNvPr id="6" name="矩形 5">
            <a:extLst>
              <a:ext uri="{FF2B5EF4-FFF2-40B4-BE49-F238E27FC236}">
                <a16:creationId xmlns:a16="http://schemas.microsoft.com/office/drawing/2014/main" id="{F8AB926F-7D45-4BBF-800A-BD313139DACA}"/>
              </a:ext>
            </a:extLst>
          </p:cNvPr>
          <p:cNvSpPr/>
          <p:nvPr/>
        </p:nvSpPr>
        <p:spPr bwMode="auto">
          <a:xfrm>
            <a:off x="4367048" y="5631414"/>
            <a:ext cx="1907628" cy="475095"/>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7" name="文本框 6">
            <a:extLst>
              <a:ext uri="{FF2B5EF4-FFF2-40B4-BE49-F238E27FC236}">
                <a16:creationId xmlns:a16="http://schemas.microsoft.com/office/drawing/2014/main" id="{A7893A71-2FB6-4D28-A1BE-DA25B135FDD5}"/>
              </a:ext>
            </a:extLst>
          </p:cNvPr>
          <p:cNvSpPr txBox="1"/>
          <p:nvPr/>
        </p:nvSpPr>
        <p:spPr>
          <a:xfrm>
            <a:off x="1114096" y="6296726"/>
            <a:ext cx="10321159" cy="307777"/>
          </a:xfrm>
          <a:prstGeom prst="rect">
            <a:avLst/>
          </a:prstGeom>
          <a:noFill/>
        </p:spPr>
        <p:txBody>
          <a:bodyPr wrap="square">
            <a:spAutoFit/>
          </a:bodyPr>
          <a:lstStyle/>
          <a:p>
            <a:pPr algn="ctr"/>
            <a:r>
              <a:rPr lang="zh-CN" altLang="en-US" sz="1400" kern="0" dirty="0">
                <a:latin typeface="等线" panose="020F0502020204030204"/>
                <a:ea typeface="等线" panose="02010600030101010101" pitchFamily="2" charset="-122"/>
              </a:rPr>
              <a:t>点击“立即创建账户”创建属于您自己的文件夹账户</a:t>
            </a:r>
            <a:endParaRPr lang="en-US" sz="1400" dirty="0"/>
          </a:p>
        </p:txBody>
      </p:sp>
    </p:spTree>
    <p:extLst>
      <p:ext uri="{BB962C8B-B14F-4D97-AF65-F5344CB8AC3E}">
        <p14:creationId xmlns:p14="http://schemas.microsoft.com/office/powerpoint/2010/main" val="290772047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形用户界面, 文本, 应用程序, 电子邮件&#10;&#10;描述已自动生成">
            <a:extLst>
              <a:ext uri="{FF2B5EF4-FFF2-40B4-BE49-F238E27FC236}">
                <a16:creationId xmlns:a16="http://schemas.microsoft.com/office/drawing/2014/main" id="{983DB060-7480-46BC-A01F-AF6E9A76F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124" y="0"/>
            <a:ext cx="8729559" cy="6001283"/>
          </a:xfrm>
          <a:prstGeom prst="rect">
            <a:avLst/>
          </a:prstGeom>
          <a:ln>
            <a:solidFill>
              <a:schemeClr val="bg2"/>
            </a:solidFill>
          </a:ln>
        </p:spPr>
      </p:pic>
      <p:sp>
        <p:nvSpPr>
          <p:cNvPr id="5" name="Speech Bubble: Rectangle 4">
            <a:extLst>
              <a:ext uri="{FF2B5EF4-FFF2-40B4-BE49-F238E27FC236}">
                <a16:creationId xmlns:a16="http://schemas.microsoft.com/office/drawing/2014/main" id="{8085FD05-410C-463B-B618-2B9A5BD1A8D6}"/>
              </a:ext>
            </a:extLst>
          </p:cNvPr>
          <p:cNvSpPr>
            <a:spLocks noChangeArrowheads="1"/>
          </p:cNvSpPr>
          <p:nvPr/>
        </p:nvSpPr>
        <p:spPr bwMode="auto">
          <a:xfrm>
            <a:off x="3648869" y="378229"/>
            <a:ext cx="2286000" cy="825498"/>
          </a:xfrm>
          <a:prstGeom prst="wedgeRectCallout">
            <a:avLst>
              <a:gd name="adj1" fmla="val -69826"/>
              <a:gd name="adj2" fmla="val -27963"/>
            </a:avLst>
          </a:prstGeom>
          <a:solidFill>
            <a:schemeClr val="accent2"/>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Times New Roman"/>
                <a:ea typeface="宋体" panose="02010600030101010101" pitchFamily="2" charset="-122"/>
                <a:cs typeface="+mn-cs"/>
              </a:rPr>
              <a:t>个人专属文件夹，点击？查看帮助</a:t>
            </a:r>
          </a:p>
        </p:txBody>
      </p:sp>
      <p:sp>
        <p:nvSpPr>
          <p:cNvPr id="6" name="Speech Bubble: Rectangle 5">
            <a:extLst>
              <a:ext uri="{FF2B5EF4-FFF2-40B4-BE49-F238E27FC236}">
                <a16:creationId xmlns:a16="http://schemas.microsoft.com/office/drawing/2014/main" id="{BF407164-0F0B-415E-90A3-71DFB2BF3964}"/>
              </a:ext>
            </a:extLst>
          </p:cNvPr>
          <p:cNvSpPr>
            <a:spLocks noChangeArrowheads="1"/>
          </p:cNvSpPr>
          <p:nvPr/>
        </p:nvSpPr>
        <p:spPr bwMode="auto">
          <a:xfrm>
            <a:off x="2573339" y="3352800"/>
            <a:ext cx="1236661" cy="685800"/>
          </a:xfrm>
          <a:prstGeom prst="wedgeRectCallout">
            <a:avLst>
              <a:gd name="adj1" fmla="val -91023"/>
              <a:gd name="adj2" fmla="val -170889"/>
            </a:avLst>
          </a:prstGeom>
          <a:solidFill>
            <a:schemeClr val="accent2"/>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Times New Roman"/>
                <a:ea typeface="宋体" panose="02010600030101010101" pitchFamily="2" charset="-122"/>
                <a:cs typeface="+mn-cs"/>
              </a:rPr>
              <a:t>保存内容列表</a:t>
            </a:r>
          </a:p>
        </p:txBody>
      </p:sp>
      <p:sp>
        <p:nvSpPr>
          <p:cNvPr id="7" name="Rectangle 8">
            <a:extLst>
              <a:ext uri="{FF2B5EF4-FFF2-40B4-BE49-F238E27FC236}">
                <a16:creationId xmlns:a16="http://schemas.microsoft.com/office/drawing/2014/main" id="{301B3092-9010-43BA-800F-DB6549FDC22D}"/>
              </a:ext>
            </a:extLst>
          </p:cNvPr>
          <p:cNvSpPr>
            <a:spLocks noChangeArrowheads="1"/>
          </p:cNvSpPr>
          <p:nvPr/>
        </p:nvSpPr>
        <p:spPr bwMode="auto">
          <a:xfrm>
            <a:off x="869575" y="1384299"/>
            <a:ext cx="1752600" cy="4256479"/>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 name="Speech Bubble: Rectangle 7">
            <a:extLst>
              <a:ext uri="{FF2B5EF4-FFF2-40B4-BE49-F238E27FC236}">
                <a16:creationId xmlns:a16="http://schemas.microsoft.com/office/drawing/2014/main" id="{D1FB1C0D-53DF-41A5-A6F7-B7E4BED79B1C}"/>
              </a:ext>
            </a:extLst>
          </p:cNvPr>
          <p:cNvSpPr>
            <a:spLocks noChangeArrowheads="1"/>
          </p:cNvSpPr>
          <p:nvPr/>
        </p:nvSpPr>
        <p:spPr bwMode="auto">
          <a:xfrm>
            <a:off x="6781800" y="3327400"/>
            <a:ext cx="1752600" cy="787400"/>
          </a:xfrm>
          <a:prstGeom prst="wedgeRectCallout">
            <a:avLst>
              <a:gd name="adj1" fmla="val -99356"/>
              <a:gd name="adj2" fmla="val -138278"/>
            </a:avLst>
          </a:prstGeom>
          <a:solidFill>
            <a:schemeClr val="accent2"/>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Times New Roman"/>
                <a:ea typeface="宋体" panose="02010600030101010101" pitchFamily="2" charset="-122"/>
                <a:cs typeface="+mn-cs"/>
              </a:rPr>
              <a:t>对保存的内容进行操作</a:t>
            </a:r>
          </a:p>
        </p:txBody>
      </p:sp>
      <p:sp>
        <p:nvSpPr>
          <p:cNvPr id="9" name="Rectangle 8">
            <a:extLst>
              <a:ext uri="{FF2B5EF4-FFF2-40B4-BE49-F238E27FC236}">
                <a16:creationId xmlns:a16="http://schemas.microsoft.com/office/drawing/2014/main" id="{B9584315-B207-454F-B7D6-DBCB693C2727}"/>
              </a:ext>
            </a:extLst>
          </p:cNvPr>
          <p:cNvSpPr>
            <a:spLocks noChangeArrowheads="1"/>
          </p:cNvSpPr>
          <p:nvPr/>
        </p:nvSpPr>
        <p:spPr bwMode="auto">
          <a:xfrm>
            <a:off x="9989490" y="1415886"/>
            <a:ext cx="1270765" cy="16002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0" name="Speech Bubble: Rectangle 9">
            <a:extLst>
              <a:ext uri="{FF2B5EF4-FFF2-40B4-BE49-F238E27FC236}">
                <a16:creationId xmlns:a16="http://schemas.microsoft.com/office/drawing/2014/main" id="{7C89F8FF-BEA7-4BCB-B1B0-4DD925DB586A}"/>
              </a:ext>
            </a:extLst>
          </p:cNvPr>
          <p:cNvSpPr>
            <a:spLocks noChangeArrowheads="1"/>
          </p:cNvSpPr>
          <p:nvPr/>
        </p:nvSpPr>
        <p:spPr bwMode="auto">
          <a:xfrm>
            <a:off x="9701789" y="3964710"/>
            <a:ext cx="1181100" cy="990600"/>
          </a:xfrm>
          <a:prstGeom prst="wedgeRectCallout">
            <a:avLst>
              <a:gd name="adj1" fmla="val 9977"/>
              <a:gd name="adj2" fmla="val -140056"/>
            </a:avLst>
          </a:prstGeom>
          <a:solidFill>
            <a:schemeClr val="accent2"/>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Times New Roman"/>
                <a:ea typeface="宋体" panose="02010600030101010101" pitchFamily="2" charset="-122"/>
                <a:cs typeface="+mn-cs"/>
              </a:rPr>
              <a:t>对保存的内容进行批量操作</a:t>
            </a:r>
          </a:p>
        </p:txBody>
      </p:sp>
      <p:sp>
        <p:nvSpPr>
          <p:cNvPr id="11" name="Speech Bubble: Rectangle 10">
            <a:extLst>
              <a:ext uri="{FF2B5EF4-FFF2-40B4-BE49-F238E27FC236}">
                <a16:creationId xmlns:a16="http://schemas.microsoft.com/office/drawing/2014/main" id="{C58A5724-199A-475A-80BE-5C2C486C5ED7}"/>
              </a:ext>
            </a:extLst>
          </p:cNvPr>
          <p:cNvSpPr>
            <a:spLocks noChangeArrowheads="1"/>
          </p:cNvSpPr>
          <p:nvPr/>
        </p:nvSpPr>
        <p:spPr bwMode="auto">
          <a:xfrm>
            <a:off x="3191669" y="5640778"/>
            <a:ext cx="1600200" cy="426244"/>
          </a:xfrm>
          <a:prstGeom prst="wedgeRectCallout">
            <a:avLst>
              <a:gd name="adj1" fmla="val -88616"/>
              <a:gd name="adj2" fmla="val -39241"/>
            </a:avLst>
          </a:prstGeom>
          <a:solidFill>
            <a:schemeClr val="accent2"/>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Times New Roman"/>
                <a:ea typeface="宋体" panose="02010600030101010101" pitchFamily="2" charset="-122"/>
                <a:cs typeface="+mn-cs"/>
              </a:rPr>
              <a:t>新建文件夹</a:t>
            </a:r>
          </a:p>
        </p:txBody>
      </p:sp>
      <p:sp>
        <p:nvSpPr>
          <p:cNvPr id="12" name="Text Box 22">
            <a:extLst>
              <a:ext uri="{FF2B5EF4-FFF2-40B4-BE49-F238E27FC236}">
                <a16:creationId xmlns:a16="http://schemas.microsoft.com/office/drawing/2014/main" id="{4A2A70B8-90BD-4991-986E-76A157971876}"/>
              </a:ext>
            </a:extLst>
          </p:cNvPr>
          <p:cNvSpPr txBox="1">
            <a:spLocks noChangeArrowheads="1"/>
          </p:cNvSpPr>
          <p:nvPr/>
        </p:nvSpPr>
        <p:spPr bwMode="auto">
          <a:xfrm>
            <a:off x="569229" y="6001283"/>
            <a:ext cx="10313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eaLnBrk="1" hangingPunct="1">
              <a:spcBef>
                <a:spcPct val="50000"/>
              </a:spcBef>
              <a:buFont typeface="Wingdings" panose="05000000000000000000" pitchFamily="2" charset="2"/>
              <a:buNone/>
            </a:pPr>
            <a:r>
              <a:rPr lang="zh-CN" altLang="en-US" sz="1400" dirty="0">
                <a:solidFill>
                  <a:schemeClr val="tx1"/>
                </a:solidFill>
                <a:latin typeface="等线" panose="02010600030101010101" pitchFamily="2" charset="-122"/>
                <a:ea typeface="等线" panose="02010600030101010101" pitchFamily="2" charset="-122"/>
              </a:rPr>
              <a:t>登录</a:t>
            </a:r>
            <a:r>
              <a:rPr lang="en-US" altLang="zh-CN" sz="1400" dirty="0">
                <a:solidFill>
                  <a:schemeClr val="tx1"/>
                </a:solidFill>
                <a:latin typeface="等线" panose="02010600030101010101" pitchFamily="2" charset="-122"/>
                <a:ea typeface="等线" panose="02010600030101010101" pitchFamily="2" charset="-122"/>
              </a:rPr>
              <a:t>my EBSCOhost </a:t>
            </a:r>
            <a:r>
              <a:rPr lang="zh-CN" altLang="en-US" sz="1400" dirty="0">
                <a:solidFill>
                  <a:schemeClr val="tx1"/>
                </a:solidFill>
                <a:latin typeface="等线" panose="02010600030101010101" pitchFamily="2" charset="-122"/>
                <a:ea typeface="等线" panose="02010600030101010101" pitchFamily="2" charset="-122"/>
              </a:rPr>
              <a:t>文件夹后，您可长期保存存在里面的内容，可按分类列表查看创建检索快讯，有新文章出现后可收邮件查看。</a:t>
            </a:r>
            <a:endParaRPr lang="en-US" altLang="en-US" sz="1400" dirty="0">
              <a:solidFill>
                <a:schemeClr val="tx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229000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形用户界面, 文本, 应用程序, 电子邮件&#10;&#10;描述已自动生成">
            <a:extLst>
              <a:ext uri="{FF2B5EF4-FFF2-40B4-BE49-F238E27FC236}">
                <a16:creationId xmlns:a16="http://schemas.microsoft.com/office/drawing/2014/main" id="{EAE859A2-BB09-4E6B-9E85-579D27330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73" y="84083"/>
            <a:ext cx="10084235" cy="5838912"/>
          </a:xfrm>
          <a:prstGeom prst="rect">
            <a:avLst/>
          </a:prstGeom>
          <a:ln>
            <a:solidFill>
              <a:schemeClr val="bg2"/>
            </a:solidFill>
          </a:ln>
        </p:spPr>
      </p:pic>
      <p:sp>
        <p:nvSpPr>
          <p:cNvPr id="4" name="Text Box 22">
            <a:extLst>
              <a:ext uri="{FF2B5EF4-FFF2-40B4-BE49-F238E27FC236}">
                <a16:creationId xmlns:a16="http://schemas.microsoft.com/office/drawing/2014/main" id="{F43BC7F8-2E25-4688-81CD-EEA65CB3A45A}"/>
              </a:ext>
            </a:extLst>
          </p:cNvPr>
          <p:cNvSpPr txBox="1">
            <a:spLocks noChangeArrowheads="1"/>
          </p:cNvSpPr>
          <p:nvPr/>
        </p:nvSpPr>
        <p:spPr bwMode="auto">
          <a:xfrm>
            <a:off x="564548" y="5991230"/>
            <a:ext cx="10313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eaLnBrk="1" hangingPunct="1">
              <a:spcBef>
                <a:spcPct val="50000"/>
              </a:spcBef>
              <a:buFont typeface="Wingdings" panose="05000000000000000000" pitchFamily="2" charset="2"/>
              <a:buNone/>
            </a:pPr>
            <a:r>
              <a:rPr lang="zh-CN" altLang="en-US" sz="1400" dirty="0">
                <a:solidFill>
                  <a:schemeClr val="tx1"/>
                </a:solidFill>
                <a:latin typeface="等线" panose="02010600030101010101" pitchFamily="2" charset="-122"/>
                <a:ea typeface="等线" panose="02010600030101010101" pitchFamily="2" charset="-122"/>
              </a:rPr>
              <a:t>创建检索快讯，有新文章出现后可收邮件查看。完成检索并登录个人文件夹账户后，您可以点击结果列表上方的共享按钮，然后在下拉列表中选择“电子邮件快讯”。</a:t>
            </a:r>
            <a:endParaRPr lang="en-US" altLang="en-US" sz="1400" dirty="0">
              <a:solidFill>
                <a:schemeClr val="tx1"/>
              </a:solidFill>
              <a:latin typeface="等线" panose="02010600030101010101" pitchFamily="2" charset="-122"/>
              <a:ea typeface="等线" panose="02010600030101010101" pitchFamily="2" charset="-122"/>
            </a:endParaRPr>
          </a:p>
        </p:txBody>
      </p:sp>
      <p:sp>
        <p:nvSpPr>
          <p:cNvPr id="5" name="矩形 4">
            <a:extLst>
              <a:ext uri="{FF2B5EF4-FFF2-40B4-BE49-F238E27FC236}">
                <a16:creationId xmlns:a16="http://schemas.microsoft.com/office/drawing/2014/main" id="{7C0D31B3-8B9C-492C-B319-BC3DDC18234A}"/>
              </a:ext>
            </a:extLst>
          </p:cNvPr>
          <p:cNvSpPr/>
          <p:nvPr/>
        </p:nvSpPr>
        <p:spPr bwMode="auto">
          <a:xfrm>
            <a:off x="7935310" y="2306838"/>
            <a:ext cx="1408386" cy="436361"/>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6442758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形用户界面, 文本, 应用程序, 电子邮件&#10;&#10;描述已自动生成">
            <a:extLst>
              <a:ext uri="{FF2B5EF4-FFF2-40B4-BE49-F238E27FC236}">
                <a16:creationId xmlns:a16="http://schemas.microsoft.com/office/drawing/2014/main" id="{D97D1F4C-2AEA-441A-9A63-33B6AC7D0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400" y="0"/>
            <a:ext cx="5173200" cy="6858000"/>
          </a:xfrm>
          <a:prstGeom prst="rect">
            <a:avLst/>
          </a:prstGeom>
        </p:spPr>
      </p:pic>
      <p:sp>
        <p:nvSpPr>
          <p:cNvPr id="6" name="Text Box 20">
            <a:extLst>
              <a:ext uri="{FF2B5EF4-FFF2-40B4-BE49-F238E27FC236}">
                <a16:creationId xmlns:a16="http://schemas.microsoft.com/office/drawing/2014/main" id="{51EEC027-EB8F-46D7-83D5-B1737682CAD9}"/>
              </a:ext>
            </a:extLst>
          </p:cNvPr>
          <p:cNvSpPr txBox="1">
            <a:spLocks noChangeArrowheads="1"/>
          </p:cNvSpPr>
          <p:nvPr/>
        </p:nvSpPr>
        <p:spPr bwMode="auto">
          <a:xfrm>
            <a:off x="-155575" y="4143977"/>
            <a:ext cx="36649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eaLnBrk="1" hangingPunct="1">
              <a:spcBef>
                <a:spcPct val="50000"/>
              </a:spcBef>
              <a:buFont typeface="Wingdings" panose="05000000000000000000" pitchFamily="2" charset="2"/>
              <a:buNone/>
            </a:pPr>
            <a:r>
              <a:rPr lang="zh-CN" altLang="en-US" sz="1400" dirty="0">
                <a:solidFill>
                  <a:schemeClr val="tx1"/>
                </a:solidFill>
                <a:latin typeface="宋体" panose="02010600030101010101" pitchFamily="2" charset="-122"/>
                <a:ea typeface="宋体" panose="02010600030101010101" pitchFamily="2" charset="-122"/>
              </a:rPr>
              <a:t>在创建检索提醒页面设置</a:t>
            </a:r>
            <a:r>
              <a:rPr lang="zh-CN" altLang="en-US" sz="1400" b="1" dirty="0">
                <a:solidFill>
                  <a:schemeClr val="tx1"/>
                </a:solidFill>
                <a:latin typeface="宋体" panose="02010600030101010101" pitchFamily="2" charset="-122"/>
                <a:ea typeface="宋体" panose="02010600030101010101" pitchFamily="2" charset="-122"/>
              </a:rPr>
              <a:t>提醒频率</a:t>
            </a:r>
            <a:r>
              <a:rPr lang="zh-CN" altLang="en-US" sz="1400" dirty="0">
                <a:solidFill>
                  <a:schemeClr val="tx1"/>
                </a:solidFill>
                <a:latin typeface="宋体" panose="02010600030101010101" pitchFamily="2" charset="-122"/>
                <a:ea typeface="宋体" panose="02010600030101010101" pitchFamily="2" charset="-122"/>
              </a:rPr>
              <a:t>和</a:t>
            </a:r>
            <a:r>
              <a:rPr lang="zh-CN" altLang="en-US" sz="1400" b="1" dirty="0">
                <a:solidFill>
                  <a:schemeClr val="tx1"/>
                </a:solidFill>
                <a:latin typeface="宋体" panose="02010600030101010101" pitchFamily="2" charset="-122"/>
                <a:ea typeface="宋体" panose="02010600030101010101" pitchFamily="2" charset="-122"/>
              </a:rPr>
              <a:t>结果格式</a:t>
            </a:r>
            <a:r>
              <a:rPr lang="zh-CN" altLang="en-US" sz="1400" dirty="0">
                <a:solidFill>
                  <a:schemeClr val="tx1"/>
                </a:solidFill>
                <a:latin typeface="宋体" panose="02010600030101010101" pitchFamily="2" charset="-122"/>
                <a:ea typeface="宋体" panose="02010600030101010101" pitchFamily="2" charset="-122"/>
              </a:rPr>
              <a:t>完成设置。输入您用于接收提醒的邮箱地址，然后点击</a:t>
            </a:r>
            <a:r>
              <a:rPr lang="zh-CN" altLang="en-US" sz="1400" b="1" dirty="0">
                <a:solidFill>
                  <a:schemeClr val="tx1"/>
                </a:solidFill>
                <a:latin typeface="宋体" panose="02010600030101010101" pitchFamily="2" charset="-122"/>
                <a:ea typeface="宋体" panose="02010600030101010101" pitchFamily="2" charset="-122"/>
              </a:rPr>
              <a:t>保存提醒</a:t>
            </a:r>
            <a:r>
              <a:rPr lang="zh-CN" altLang="en-US" sz="1400" dirty="0">
                <a:solidFill>
                  <a:schemeClr val="tx1"/>
                </a:solidFill>
                <a:latin typeface="宋体" panose="02010600030101010101" pitchFamily="2" charset="-122"/>
                <a:ea typeface="宋体" panose="02010600030101010101" pitchFamily="2" charset="-122"/>
              </a:rPr>
              <a:t>。如果您想查看所有可用的检索提醒个性化设置，请点击页面底部的</a:t>
            </a:r>
            <a:r>
              <a:rPr lang="zh-CN" altLang="en-US" sz="1400" b="1" dirty="0">
                <a:solidFill>
                  <a:schemeClr val="tx1"/>
                </a:solidFill>
                <a:latin typeface="宋体" panose="02010600030101010101" pitchFamily="2" charset="-122"/>
                <a:ea typeface="宋体" panose="02010600030101010101" pitchFamily="2" charset="-122"/>
              </a:rPr>
              <a:t>高级设置</a:t>
            </a:r>
            <a:r>
              <a:rPr lang="zh-CN" altLang="en-US" sz="1400" dirty="0">
                <a:solidFill>
                  <a:schemeClr val="tx1"/>
                </a:solidFill>
                <a:latin typeface="宋体" panose="02010600030101010101" pitchFamily="2" charset="-122"/>
                <a:ea typeface="宋体" panose="02010600030101010101" pitchFamily="2" charset="-122"/>
              </a:rPr>
              <a:t>。</a:t>
            </a:r>
            <a:endParaRPr lang="en-US" altLang="en-US" sz="1400" dirty="0">
              <a:solidFill>
                <a:schemeClr val="tx1"/>
              </a:solidFill>
              <a:latin typeface="宋体" panose="02010600030101010101" pitchFamily="2" charset="-122"/>
              <a:ea typeface="宋体" panose="02010600030101010101" pitchFamily="2" charset="-122"/>
            </a:endParaRPr>
          </a:p>
        </p:txBody>
      </p:sp>
      <p:sp>
        <p:nvSpPr>
          <p:cNvPr id="7" name="矩形 6">
            <a:extLst>
              <a:ext uri="{FF2B5EF4-FFF2-40B4-BE49-F238E27FC236}">
                <a16:creationId xmlns:a16="http://schemas.microsoft.com/office/drawing/2014/main" id="{9386906C-347E-4C70-8DFF-BAB40FFDAEEE}"/>
              </a:ext>
            </a:extLst>
          </p:cNvPr>
          <p:cNvSpPr/>
          <p:nvPr/>
        </p:nvSpPr>
        <p:spPr bwMode="auto">
          <a:xfrm>
            <a:off x="3731172" y="3809818"/>
            <a:ext cx="1408386" cy="436361"/>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8" name="矩形 7">
            <a:extLst>
              <a:ext uri="{FF2B5EF4-FFF2-40B4-BE49-F238E27FC236}">
                <a16:creationId xmlns:a16="http://schemas.microsoft.com/office/drawing/2014/main" id="{2C4A4D81-F8F6-4CB8-AE58-698401CF4BF8}"/>
              </a:ext>
            </a:extLst>
          </p:cNvPr>
          <p:cNvSpPr/>
          <p:nvPr/>
        </p:nvSpPr>
        <p:spPr bwMode="auto">
          <a:xfrm>
            <a:off x="5975130" y="1975762"/>
            <a:ext cx="1408386" cy="436361"/>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9" name="矩形 8">
            <a:extLst>
              <a:ext uri="{FF2B5EF4-FFF2-40B4-BE49-F238E27FC236}">
                <a16:creationId xmlns:a16="http://schemas.microsoft.com/office/drawing/2014/main" id="{CFE4F779-CC31-46E9-8B5A-997C422CFD64}"/>
              </a:ext>
            </a:extLst>
          </p:cNvPr>
          <p:cNvSpPr/>
          <p:nvPr/>
        </p:nvSpPr>
        <p:spPr bwMode="auto">
          <a:xfrm>
            <a:off x="3605048" y="6321789"/>
            <a:ext cx="1408386" cy="436361"/>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5472866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形用户界面, 文本, 应用程序&#10;&#10;描述已自动生成">
            <a:extLst>
              <a:ext uri="{FF2B5EF4-FFF2-40B4-BE49-F238E27FC236}">
                <a16:creationId xmlns:a16="http://schemas.microsoft.com/office/drawing/2014/main" id="{4ADA7D10-5CB2-4C20-84E2-7DCEDB190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1" y="148227"/>
            <a:ext cx="10080836" cy="5903192"/>
          </a:xfrm>
          <a:prstGeom prst="rect">
            <a:avLst/>
          </a:prstGeom>
          <a:ln>
            <a:solidFill>
              <a:schemeClr val="bg2"/>
            </a:solidFill>
          </a:ln>
        </p:spPr>
      </p:pic>
      <p:sp>
        <p:nvSpPr>
          <p:cNvPr id="6" name="Text Box 20">
            <a:extLst>
              <a:ext uri="{FF2B5EF4-FFF2-40B4-BE49-F238E27FC236}">
                <a16:creationId xmlns:a16="http://schemas.microsoft.com/office/drawing/2014/main" id="{D319F3CA-C2D2-4C82-A9F8-4AE389627089}"/>
              </a:ext>
            </a:extLst>
          </p:cNvPr>
          <p:cNvSpPr txBox="1">
            <a:spLocks noChangeArrowheads="1"/>
          </p:cNvSpPr>
          <p:nvPr/>
        </p:nvSpPr>
        <p:spPr bwMode="auto">
          <a:xfrm>
            <a:off x="3828900" y="6051419"/>
            <a:ext cx="3664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cs typeface="+mn-cs"/>
              </a:rPr>
              <a:t>在文件夹中查看已创建的检索快讯</a:t>
            </a:r>
          </a:p>
        </p:txBody>
      </p:sp>
      <p:sp>
        <p:nvSpPr>
          <p:cNvPr id="7" name="矩形 6">
            <a:extLst>
              <a:ext uri="{FF2B5EF4-FFF2-40B4-BE49-F238E27FC236}">
                <a16:creationId xmlns:a16="http://schemas.microsoft.com/office/drawing/2014/main" id="{FC22DF17-BC4E-4E1F-83FB-0A2DB5F934ED}"/>
              </a:ext>
            </a:extLst>
          </p:cNvPr>
          <p:cNvSpPr/>
          <p:nvPr/>
        </p:nvSpPr>
        <p:spPr bwMode="auto">
          <a:xfrm>
            <a:off x="1008992" y="3336851"/>
            <a:ext cx="966953" cy="436361"/>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3122701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0782" y="1273994"/>
            <a:ext cx="8907544" cy="1441139"/>
          </a:xfrm>
        </p:spPr>
        <p:txBody>
          <a:bodyPr/>
          <a:lstStyle/>
          <a:p>
            <a:pPr eaLnBrk="1" fontAlgn="ctr" hangingPunct="1">
              <a:lnSpc>
                <a:spcPct val="150000"/>
              </a:lnSpc>
              <a:spcAft>
                <a:spcPts val="0"/>
              </a:spcAft>
              <a:defRPr/>
            </a:pPr>
            <a:endParaRPr lang="en-US" altLang="zh-CN" sz="3600" dirty="0">
              <a:latin typeface="等线" panose="02010600030101010101" pitchFamily="2" charset="-122"/>
              <a:ea typeface="等线" panose="02010600030101010101" pitchFamily="2" charset="-122"/>
            </a:endParaRPr>
          </a:p>
          <a:p>
            <a:pPr>
              <a:lnSpc>
                <a:spcPct val="150000"/>
              </a:lnSpc>
              <a:spcBef>
                <a:spcPct val="0"/>
              </a:spcBef>
              <a:defRPr/>
            </a:pPr>
            <a:r>
              <a:rPr lang="zh-CN" altLang="en-US" sz="3600" dirty="0">
                <a:solidFill>
                  <a:srgbClr val="376092"/>
                </a:solidFill>
                <a:latin typeface="等线" panose="02010600030101010101" pitchFamily="2" charset="-122"/>
                <a:ea typeface="等线" panose="02010600030101010101" pitchFamily="2" charset="-122"/>
                <a:cs typeface="+mj-cs"/>
              </a:rPr>
              <a:t>出版物检索</a:t>
            </a:r>
            <a:endParaRPr lang="en-US" altLang="zh-CN" sz="3600" dirty="0">
              <a:solidFill>
                <a:srgbClr val="376092"/>
              </a:solidFill>
              <a:latin typeface="等线" panose="02010600030101010101" pitchFamily="2" charset="-122"/>
              <a:ea typeface="等线" panose="02010600030101010101" pitchFamily="2" charset="-122"/>
              <a:cs typeface="+mj-cs"/>
            </a:endParaRPr>
          </a:p>
          <a:p>
            <a:pPr>
              <a:lnSpc>
                <a:spcPct val="150000"/>
              </a:lnSpc>
              <a:spcBef>
                <a:spcPct val="0"/>
              </a:spcBef>
              <a:defRPr/>
            </a:pPr>
            <a:r>
              <a:rPr lang="zh-CN" altLang="zh-CN" sz="3600" dirty="0">
                <a:solidFill>
                  <a:srgbClr val="376092"/>
                </a:solidFill>
                <a:latin typeface="等线" panose="02010600030101010101" pitchFamily="2" charset="-122"/>
                <a:ea typeface="等线" panose="02010600030101010101" pitchFamily="2" charset="-122"/>
                <a:cs typeface="+mj-cs"/>
              </a:rPr>
              <a:t>设定期刊</a:t>
            </a:r>
            <a:r>
              <a:rPr lang="zh-CN" altLang="en-US" sz="3600" dirty="0">
                <a:solidFill>
                  <a:srgbClr val="376092"/>
                </a:solidFill>
                <a:latin typeface="等线" panose="02010600030101010101" pitchFamily="2" charset="-122"/>
                <a:ea typeface="等线" panose="02010600030101010101" pitchFamily="2" charset="-122"/>
                <a:cs typeface="+mj-cs"/>
              </a:rPr>
              <a:t>提醒</a:t>
            </a:r>
            <a:endParaRPr lang="en-US" altLang="zh-CN" sz="3600" dirty="0">
              <a:solidFill>
                <a:srgbClr val="376092"/>
              </a:solidFill>
              <a:latin typeface="等线" panose="02010600030101010101" pitchFamily="2" charset="-122"/>
              <a:ea typeface="等线" panose="02010600030101010101" pitchFamily="2" charset="-122"/>
              <a:cs typeface="+mj-cs"/>
            </a:endParaRPr>
          </a:p>
          <a:p>
            <a:pPr eaLnBrk="1" fontAlgn="ctr" hangingPunct="1">
              <a:lnSpc>
                <a:spcPct val="150000"/>
              </a:lnSpc>
              <a:buFont typeface="Wingdings" pitchFamily="2" charset="2"/>
              <a:buChar char="Ø"/>
              <a:defRPr/>
            </a:pPr>
            <a:endParaRPr lang="en-US" altLang="zh-CN" sz="3600" dirty="0">
              <a:latin typeface="等线" panose="02010600030101010101" pitchFamily="2" charset="-122"/>
              <a:ea typeface="等线" panose="02010600030101010101" pitchFamily="2" charset="-122"/>
            </a:endParaRPr>
          </a:p>
          <a:p>
            <a:pPr lvl="6">
              <a:lnSpc>
                <a:spcPct val="150000"/>
              </a:lnSpc>
              <a:defRPr/>
            </a:pPr>
            <a:endParaRPr lang="en-US" sz="3600" dirty="0">
              <a:latin typeface="等线" panose="02010600030101010101" pitchFamily="2" charset="-122"/>
              <a:ea typeface="等线" panose="02010600030101010101" pitchFamily="2" charset="-122"/>
              <a:cs typeface="Arial" panose="020B0604020202020204" pitchFamily="34" charset="0"/>
            </a:endParaRPr>
          </a:p>
          <a:p>
            <a:pPr lvl="1" eaLnBrk="1" fontAlgn="auto" hangingPunct="1">
              <a:lnSpc>
                <a:spcPct val="150000"/>
              </a:lnSpc>
              <a:spcAft>
                <a:spcPts val="0"/>
              </a:spcAft>
              <a:defRPr/>
            </a:pPr>
            <a:endParaRPr lang="en-AU" sz="3600" dirty="0">
              <a:solidFill>
                <a:schemeClr val="tx2"/>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63472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形用户界面, 文本, 应用程序, 电子邮件&#10;&#10;描述已自动生成">
            <a:extLst>
              <a:ext uri="{FF2B5EF4-FFF2-40B4-BE49-F238E27FC236}">
                <a16:creationId xmlns:a16="http://schemas.microsoft.com/office/drawing/2014/main" id="{1D390898-9ADF-4477-9C1E-7BDEB8F0F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912" y="0"/>
            <a:ext cx="7760492" cy="6264166"/>
          </a:xfrm>
          <a:prstGeom prst="rect">
            <a:avLst/>
          </a:prstGeom>
          <a:ln>
            <a:solidFill>
              <a:schemeClr val="bg2"/>
            </a:solidFill>
          </a:ln>
        </p:spPr>
      </p:pic>
      <p:sp>
        <p:nvSpPr>
          <p:cNvPr id="146441" name="Speech Bubble: Rectangle 5"/>
          <p:cNvSpPr>
            <a:spLocks noChangeArrowheads="1"/>
          </p:cNvSpPr>
          <p:nvPr/>
        </p:nvSpPr>
        <p:spPr bwMode="auto">
          <a:xfrm>
            <a:off x="6705600" y="4724400"/>
            <a:ext cx="1523922" cy="762307"/>
          </a:xfrm>
          <a:prstGeom prst="wedgeRectCallout">
            <a:avLst>
              <a:gd name="adj1" fmla="val -118785"/>
              <a:gd name="adj2" fmla="val -38888"/>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a:ln>
                  <a:noFill/>
                </a:ln>
                <a:solidFill>
                  <a:schemeClr val="bg1"/>
                </a:solidFill>
                <a:effectLst/>
                <a:uLnTx/>
                <a:uFillTx/>
                <a:latin typeface="等线" panose="02010600030101010101" pitchFamily="2" charset="-122"/>
                <a:ea typeface="等线" panose="02010600030101010101" pitchFamily="2" charset="-122"/>
              </a:rPr>
              <a:t>点击刊名，查看详细信息</a:t>
            </a:r>
          </a:p>
        </p:txBody>
      </p:sp>
      <p:sp>
        <p:nvSpPr>
          <p:cNvPr id="6" name="Speech Bubble: Rectangle 5">
            <a:extLst>
              <a:ext uri="{FF2B5EF4-FFF2-40B4-BE49-F238E27FC236}">
                <a16:creationId xmlns:a16="http://schemas.microsoft.com/office/drawing/2014/main" id="{CDA7BA13-582D-4795-A0A0-F45780C3C0EF}"/>
              </a:ext>
            </a:extLst>
          </p:cNvPr>
          <p:cNvSpPr>
            <a:spLocks noChangeArrowheads="1"/>
          </p:cNvSpPr>
          <p:nvPr/>
        </p:nvSpPr>
        <p:spPr bwMode="auto">
          <a:xfrm>
            <a:off x="10087510" y="2679316"/>
            <a:ext cx="1752600" cy="944563"/>
          </a:xfrm>
          <a:prstGeom prst="wedgeRectCallout">
            <a:avLst>
              <a:gd name="adj1" fmla="val -84759"/>
              <a:gd name="adj2" fmla="val -18926"/>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dirty="0">
                <a:ln>
                  <a:noFill/>
                </a:ln>
                <a:solidFill>
                  <a:schemeClr val="bg1"/>
                </a:solidFill>
                <a:effectLst/>
                <a:uLnTx/>
                <a:uFillTx/>
                <a:latin typeface="等线" panose="02010600030101010101" pitchFamily="2" charset="-122"/>
                <a:ea typeface="等线" panose="02010600030101010101" pitchFamily="2" charset="-122"/>
              </a:rPr>
              <a:t>输入刊名或关键词，点击“浏览”，进行查找</a:t>
            </a:r>
          </a:p>
        </p:txBody>
      </p:sp>
      <p:sp>
        <p:nvSpPr>
          <p:cNvPr id="5" name="Text Box 21">
            <a:extLst>
              <a:ext uri="{FF2B5EF4-FFF2-40B4-BE49-F238E27FC236}">
                <a16:creationId xmlns:a16="http://schemas.microsoft.com/office/drawing/2014/main" id="{71825278-82BC-4B37-A797-D719420FA632}"/>
              </a:ext>
            </a:extLst>
          </p:cNvPr>
          <p:cNvSpPr txBox="1">
            <a:spLocks noChangeArrowheads="1"/>
          </p:cNvSpPr>
          <p:nvPr/>
        </p:nvSpPr>
        <p:spPr bwMode="auto">
          <a:xfrm>
            <a:off x="1322770" y="6348084"/>
            <a:ext cx="9144000" cy="523220"/>
          </a:xfrm>
          <a:prstGeom prst="rect">
            <a:avLst/>
          </a:prstGeom>
          <a:noFill/>
          <a:ln>
            <a:noFill/>
          </a:ln>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a:spcBef>
                <a:spcPct val="50000"/>
              </a:spcBef>
              <a:buNone/>
            </a:pPr>
            <a:r>
              <a:rPr lang="zh-CN" altLang="en-US" sz="1400" dirty="0">
                <a:solidFill>
                  <a:schemeClr val="tx1"/>
                </a:solidFill>
                <a:latin typeface="Arial" panose="020B0604020202020204" pitchFamily="34" charset="0"/>
                <a:ea typeface="宋体" panose="02010600030101010101" pitchFamily="2" charset="-122"/>
              </a:rPr>
              <a:t>首先，单击顶部工具栏上的</a:t>
            </a:r>
            <a:r>
              <a:rPr lang="zh-CN" altLang="en-US" sz="1400" b="1" dirty="0">
                <a:solidFill>
                  <a:schemeClr val="tx1"/>
                </a:solidFill>
                <a:latin typeface="Arial" panose="020B0604020202020204" pitchFamily="34" charset="0"/>
                <a:ea typeface="宋体" panose="02010600030101010101" pitchFamily="2" charset="-122"/>
              </a:rPr>
              <a:t>“出版物”</a:t>
            </a:r>
            <a:r>
              <a:rPr lang="zh-CN" altLang="en-US" sz="1400" dirty="0">
                <a:solidFill>
                  <a:schemeClr val="tx1"/>
                </a:solidFill>
                <a:latin typeface="Arial" panose="020B0604020202020204" pitchFamily="34" charset="0"/>
                <a:ea typeface="宋体" panose="02010600030101010101" pitchFamily="2" charset="-122"/>
              </a:rPr>
              <a:t>按钮。在“</a:t>
            </a:r>
            <a:r>
              <a:rPr lang="zh-CN" altLang="en-US" sz="1400" b="1" dirty="0">
                <a:solidFill>
                  <a:schemeClr val="tx1"/>
                </a:solidFill>
                <a:latin typeface="Arial" panose="020B0604020202020204" pitchFamily="34" charset="0"/>
                <a:ea typeface="宋体" panose="02010600030101010101" pitchFamily="2" charset="-122"/>
              </a:rPr>
              <a:t>浏览出版物</a:t>
            </a:r>
            <a:r>
              <a:rPr lang="zh-CN" altLang="en-US" sz="1400" dirty="0">
                <a:solidFill>
                  <a:schemeClr val="tx1"/>
                </a:solidFill>
                <a:latin typeface="Arial" panose="020B0604020202020204" pitchFamily="34" charset="0"/>
                <a:ea typeface="宋体" panose="02010600030101010101" pitchFamily="2" charset="-122"/>
              </a:rPr>
              <a:t>（</a:t>
            </a:r>
            <a:r>
              <a:rPr lang="en-US" altLang="en-US" sz="1400" b="1" dirty="0">
                <a:solidFill>
                  <a:schemeClr val="tx1"/>
                </a:solidFill>
                <a:latin typeface="Arial" panose="020B0604020202020204" pitchFamily="34" charset="0"/>
              </a:rPr>
              <a:t> Browse Publications</a:t>
            </a:r>
            <a:r>
              <a:rPr lang="en-US" altLang="en-US" sz="1400" dirty="0">
                <a:solidFill>
                  <a:schemeClr val="tx1"/>
                </a:solidFill>
                <a:latin typeface="Arial" panose="020B0604020202020204" pitchFamily="34" charset="0"/>
              </a:rPr>
              <a:t> </a:t>
            </a:r>
            <a:r>
              <a:rPr lang="zh-CN" altLang="en-US" sz="1400" dirty="0">
                <a:solidFill>
                  <a:schemeClr val="tx1"/>
                </a:solidFill>
                <a:latin typeface="Arial" panose="020B0604020202020204" pitchFamily="34" charset="0"/>
                <a:ea typeface="宋体" panose="02010600030101010101" pitchFamily="2" charset="-122"/>
              </a:rPr>
              <a:t>）”输入框中输入期刊名称，然后单击“</a:t>
            </a:r>
            <a:r>
              <a:rPr lang="zh-CN" altLang="en-US" sz="1400" b="1" dirty="0">
                <a:solidFill>
                  <a:schemeClr val="tx1"/>
                </a:solidFill>
                <a:latin typeface="Arial" panose="020B0604020202020204" pitchFamily="34" charset="0"/>
                <a:ea typeface="宋体" panose="02010600030101010101" pitchFamily="2" charset="-122"/>
              </a:rPr>
              <a:t>浏览</a:t>
            </a:r>
            <a:r>
              <a:rPr lang="zh-CN" altLang="en-US" sz="1400" dirty="0">
                <a:solidFill>
                  <a:schemeClr val="tx1"/>
                </a:solidFill>
                <a:latin typeface="Arial" panose="020B0604020202020204" pitchFamily="34" charset="0"/>
                <a:ea typeface="宋体" panose="02010600030101010101" pitchFamily="2" charset="-122"/>
              </a:rPr>
              <a:t>（</a:t>
            </a:r>
            <a:r>
              <a:rPr lang="en-US" altLang="en-US" sz="1400" b="1" dirty="0">
                <a:solidFill>
                  <a:schemeClr val="tx1"/>
                </a:solidFill>
                <a:latin typeface="Arial" panose="020B0604020202020204" pitchFamily="34" charset="0"/>
              </a:rPr>
              <a:t> Browse </a:t>
            </a:r>
            <a:r>
              <a:rPr lang="zh-CN" altLang="en-US" sz="1400" dirty="0">
                <a:solidFill>
                  <a:schemeClr val="tx1"/>
                </a:solidFill>
                <a:latin typeface="Arial" panose="020B0604020202020204" pitchFamily="34" charset="0"/>
                <a:ea typeface="宋体" panose="02010600030101010101" pitchFamily="2" charset="-122"/>
              </a:rPr>
              <a:t>）”。 接下来，单击标题链接以查看期刊详细信息页面。</a:t>
            </a:r>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416539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应用程序, 电子邮件&#10;&#10;描述已自动生成">
            <a:extLst>
              <a:ext uri="{FF2B5EF4-FFF2-40B4-BE49-F238E27FC236}">
                <a16:creationId xmlns:a16="http://schemas.microsoft.com/office/drawing/2014/main" id="{3562C981-8D7B-443A-8E3F-CBE480465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38" y="363371"/>
            <a:ext cx="11766523" cy="5580000"/>
          </a:xfrm>
          <a:prstGeom prst="rect">
            <a:avLst/>
          </a:prstGeom>
          <a:ln>
            <a:solidFill>
              <a:schemeClr val="bg2"/>
            </a:solidFill>
          </a:ln>
        </p:spPr>
      </p:pic>
      <p:sp>
        <p:nvSpPr>
          <p:cNvPr id="5" name="Text Box 20">
            <a:extLst>
              <a:ext uri="{FF2B5EF4-FFF2-40B4-BE49-F238E27FC236}">
                <a16:creationId xmlns:a16="http://schemas.microsoft.com/office/drawing/2014/main" id="{566B5063-0A68-4F2C-9EFA-C17EB0910739}"/>
              </a:ext>
            </a:extLst>
          </p:cNvPr>
          <p:cNvSpPr txBox="1">
            <a:spLocks noChangeArrowheads="1"/>
          </p:cNvSpPr>
          <p:nvPr/>
        </p:nvSpPr>
        <p:spPr bwMode="auto">
          <a:xfrm>
            <a:off x="0" y="6097588"/>
            <a:ext cx="11766523" cy="523220"/>
          </a:xfrm>
          <a:prstGeom prst="rect">
            <a:avLst/>
          </a:prstGeom>
          <a:noFill/>
          <a:ln>
            <a:noFill/>
          </a:ln>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a:spcBef>
                <a:spcPct val="50000"/>
              </a:spcBef>
              <a:buNone/>
            </a:pPr>
            <a:r>
              <a:rPr lang="zh-CN" altLang="en-US" sz="1400" dirty="0">
                <a:solidFill>
                  <a:schemeClr val="tx1"/>
                </a:solidFill>
                <a:latin typeface="Arial" panose="020B0604020202020204" pitchFamily="34" charset="0"/>
                <a:ea typeface="宋体" panose="02010600030101010101" pitchFamily="2" charset="-122"/>
              </a:rPr>
              <a:t>在期刊详细记录页面上，可查看不同年份，不同卷期下的文章，可以仅在此出版物中查找资料单击右上角的“共享（</a:t>
            </a:r>
            <a:r>
              <a:rPr lang="en-US" altLang="en-US" sz="1400" dirty="0">
                <a:solidFill>
                  <a:schemeClr val="tx1"/>
                </a:solidFill>
                <a:latin typeface="Arial" panose="020B0604020202020204" pitchFamily="34" charset="0"/>
                <a:ea typeface="宋体" panose="02010600030101010101" pitchFamily="2" charset="-122"/>
              </a:rPr>
              <a:t> Share </a:t>
            </a:r>
            <a:r>
              <a:rPr lang="zh-CN" altLang="en-US" sz="1400" dirty="0">
                <a:solidFill>
                  <a:schemeClr val="tx1"/>
                </a:solidFill>
                <a:latin typeface="Arial" panose="020B0604020202020204" pitchFamily="34" charset="0"/>
                <a:ea typeface="宋体" panose="02010600030101010101" pitchFamily="2" charset="-122"/>
              </a:rPr>
              <a:t>）”。 在下拉菜单中，单击“电子邮件提醒（</a:t>
            </a:r>
            <a:r>
              <a:rPr lang="en-US" altLang="zh-CN" sz="1400" dirty="0">
                <a:solidFill>
                  <a:schemeClr val="tx1"/>
                </a:solidFill>
                <a:latin typeface="Arial" panose="020B0604020202020204" pitchFamily="34" charset="0"/>
                <a:ea typeface="宋体" panose="02010600030101010101" pitchFamily="2" charset="-122"/>
              </a:rPr>
              <a:t>E-mail Alert</a:t>
            </a:r>
            <a:r>
              <a:rPr lang="zh-CN" altLang="en-US" sz="1400" dirty="0">
                <a:solidFill>
                  <a:schemeClr val="tx1"/>
                </a:solidFill>
                <a:latin typeface="Arial" panose="020B0604020202020204" pitchFamily="34" charset="0"/>
                <a:ea typeface="宋体" panose="02010600030101010101" pitchFamily="2" charset="-122"/>
              </a:rPr>
              <a:t>）”以打开期刊提醒设置窗口。</a:t>
            </a:r>
            <a:endParaRPr lang="en-US" altLang="en-US" sz="1400" dirty="0">
              <a:solidFill>
                <a:schemeClr val="tx1"/>
              </a:solidFill>
              <a:latin typeface="Arial" panose="020B0604020202020204" pitchFamily="34" charset="0"/>
              <a:ea typeface="宋体" panose="02010600030101010101" pitchFamily="2" charset="-122"/>
            </a:endParaRPr>
          </a:p>
        </p:txBody>
      </p:sp>
      <p:sp>
        <p:nvSpPr>
          <p:cNvPr id="6" name="矩形 5">
            <a:extLst>
              <a:ext uri="{FF2B5EF4-FFF2-40B4-BE49-F238E27FC236}">
                <a16:creationId xmlns:a16="http://schemas.microsoft.com/office/drawing/2014/main" id="{AB308E06-D639-4676-8C6A-73038F614744}"/>
              </a:ext>
            </a:extLst>
          </p:cNvPr>
          <p:cNvSpPr/>
          <p:nvPr/>
        </p:nvSpPr>
        <p:spPr bwMode="auto">
          <a:xfrm>
            <a:off x="441433" y="1413642"/>
            <a:ext cx="1303283" cy="394138"/>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7" name="矩形 6">
            <a:extLst>
              <a:ext uri="{FF2B5EF4-FFF2-40B4-BE49-F238E27FC236}">
                <a16:creationId xmlns:a16="http://schemas.microsoft.com/office/drawing/2014/main" id="{7D500B07-74B2-4301-8FD1-78B3EB1C8232}"/>
              </a:ext>
            </a:extLst>
          </p:cNvPr>
          <p:cNvSpPr/>
          <p:nvPr/>
        </p:nvSpPr>
        <p:spPr bwMode="auto">
          <a:xfrm>
            <a:off x="8739351" y="1413641"/>
            <a:ext cx="1303283" cy="4529729"/>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9" name="矩形 8">
            <a:extLst>
              <a:ext uri="{FF2B5EF4-FFF2-40B4-BE49-F238E27FC236}">
                <a16:creationId xmlns:a16="http://schemas.microsoft.com/office/drawing/2014/main" id="{A0739488-A9E0-4C5C-B9F4-BB24451A7EA1}"/>
              </a:ext>
            </a:extLst>
          </p:cNvPr>
          <p:cNvSpPr/>
          <p:nvPr/>
        </p:nvSpPr>
        <p:spPr bwMode="auto">
          <a:xfrm>
            <a:off x="10310648" y="835389"/>
            <a:ext cx="1303283" cy="730652"/>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9108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形用户界面, 文本, 应用程序, 电子邮件&#10;&#10;描述已自动生成">
            <a:extLst>
              <a:ext uri="{FF2B5EF4-FFF2-40B4-BE49-F238E27FC236}">
                <a16:creationId xmlns:a16="http://schemas.microsoft.com/office/drawing/2014/main" id="{02475FDB-63F3-42A8-998D-9B6F578AE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434" y="189186"/>
            <a:ext cx="10564951" cy="5580000"/>
          </a:xfrm>
          <a:prstGeom prst="rect">
            <a:avLst/>
          </a:prstGeom>
          <a:ln>
            <a:solidFill>
              <a:schemeClr val="bg2"/>
            </a:solidFill>
          </a:ln>
        </p:spPr>
      </p:pic>
      <p:sp>
        <p:nvSpPr>
          <p:cNvPr id="3" name="Text Box 20">
            <a:extLst>
              <a:ext uri="{FF2B5EF4-FFF2-40B4-BE49-F238E27FC236}">
                <a16:creationId xmlns:a16="http://schemas.microsoft.com/office/drawing/2014/main" id="{E8E1BBF6-A7DC-4653-BCF6-0308D4FB68E2}"/>
              </a:ext>
            </a:extLst>
          </p:cNvPr>
          <p:cNvSpPr txBox="1">
            <a:spLocks noChangeArrowheads="1"/>
          </p:cNvSpPr>
          <p:nvPr/>
        </p:nvSpPr>
        <p:spPr bwMode="auto">
          <a:xfrm>
            <a:off x="0" y="5929422"/>
            <a:ext cx="117665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a:spcBef>
                <a:spcPct val="50000"/>
              </a:spcBef>
              <a:buNone/>
            </a:pPr>
            <a:r>
              <a:rPr lang="zh-CN" altLang="en-US" sz="1400" dirty="0">
                <a:solidFill>
                  <a:schemeClr val="tx1"/>
                </a:solidFill>
                <a:latin typeface="Arial" panose="020B0604020202020204" pitchFamily="34" charset="0"/>
                <a:ea typeface="宋体" panose="02010600030101010101" pitchFamily="2" charset="-122"/>
              </a:rPr>
              <a:t>点击“在出版物内搜索”后生成该刊相应的公式，点击“搜索”即可查看刊内所有文章或进行刊内检索</a:t>
            </a:r>
            <a:endParaRPr lang="en-US" altLang="en-US" sz="1400" dirty="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59558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CONTENT</a:t>
            </a:r>
          </a:p>
        </p:txBody>
      </p:sp>
      <p:sp>
        <p:nvSpPr>
          <p:cNvPr id="7" name="Content Placeholder 6"/>
          <p:cNvSpPr>
            <a:spLocks noGrp="1"/>
          </p:cNvSpPr>
          <p:nvPr>
            <p:ph sz="half" idx="1"/>
          </p:nvPr>
        </p:nvSpPr>
        <p:spPr>
          <a:xfrm>
            <a:off x="2152650" y="2495493"/>
            <a:ext cx="3886200" cy="3992901"/>
          </a:xfrm>
        </p:spPr>
        <p:txBody>
          <a:bodyPr/>
          <a:lstStyle/>
          <a:p>
            <a:r>
              <a:rPr lang="zh-CN" altLang="en-US" sz="2000" dirty="0"/>
              <a:t>生物力学</a:t>
            </a:r>
            <a:endParaRPr lang="en-US" altLang="zh-CN" sz="2000" dirty="0"/>
          </a:p>
          <a:p>
            <a:r>
              <a:rPr lang="zh-CN" altLang="en-US" sz="2000" dirty="0"/>
              <a:t>教练和教育</a:t>
            </a:r>
          </a:p>
          <a:p>
            <a:r>
              <a:rPr lang="zh-CN" altLang="en-US" sz="2000" dirty="0"/>
              <a:t>消费者健康</a:t>
            </a:r>
          </a:p>
          <a:p>
            <a:r>
              <a:rPr lang="zh-CN" altLang="en-US" sz="2000" dirty="0"/>
              <a:t>锻炼科学和健身</a:t>
            </a:r>
          </a:p>
          <a:p>
            <a:r>
              <a:rPr lang="zh-CN" altLang="en-US" sz="2000" dirty="0"/>
              <a:t>健康教育</a:t>
            </a:r>
          </a:p>
          <a:p>
            <a:r>
              <a:rPr lang="zh-CN" altLang="en-US" sz="2000" dirty="0"/>
              <a:t>运动学</a:t>
            </a:r>
          </a:p>
          <a:p>
            <a:r>
              <a:rPr lang="zh-CN" altLang="en-US" sz="2000" dirty="0"/>
              <a:t>营养</a:t>
            </a:r>
          </a:p>
          <a:p>
            <a:r>
              <a:rPr lang="zh-CN" altLang="en-US" sz="2000" dirty="0"/>
              <a:t>职业健康和安全</a:t>
            </a:r>
            <a:endParaRPr lang="en-US" sz="2000" dirty="0"/>
          </a:p>
        </p:txBody>
      </p:sp>
      <p:sp>
        <p:nvSpPr>
          <p:cNvPr id="8" name="Content Placeholder 7"/>
          <p:cNvSpPr>
            <a:spLocks noGrp="1"/>
          </p:cNvSpPr>
          <p:nvPr>
            <p:ph sz="half" idx="2"/>
          </p:nvPr>
        </p:nvSpPr>
        <p:spPr>
          <a:xfrm>
            <a:off x="6153150" y="2495493"/>
            <a:ext cx="3886200" cy="3992901"/>
          </a:xfrm>
        </p:spPr>
        <p:txBody>
          <a:bodyPr/>
          <a:lstStyle/>
          <a:p>
            <a:r>
              <a:rPr lang="zh-CN" altLang="en-US" sz="2000" dirty="0"/>
              <a:t>体育教育</a:t>
            </a:r>
          </a:p>
          <a:p>
            <a:r>
              <a:rPr lang="zh-CN" altLang="en-US" sz="2000" dirty="0"/>
              <a:t>物理疗法</a:t>
            </a:r>
          </a:p>
          <a:p>
            <a:r>
              <a:rPr lang="zh-CN" altLang="en-US" sz="2000" dirty="0"/>
              <a:t>体育科学</a:t>
            </a:r>
            <a:endParaRPr lang="en-US" altLang="zh-CN" sz="2000" dirty="0"/>
          </a:p>
          <a:p>
            <a:r>
              <a:rPr lang="zh-CN" altLang="en-US" sz="2000" dirty="0">
                <a:solidFill>
                  <a:schemeClr val="tx1"/>
                </a:solidFill>
              </a:rPr>
              <a:t>康复</a:t>
            </a:r>
          </a:p>
          <a:p>
            <a:r>
              <a:rPr lang="zh-CN" altLang="en-US" sz="2000" dirty="0">
                <a:solidFill>
                  <a:schemeClr val="tx1"/>
                </a:solidFill>
              </a:rPr>
              <a:t>运动与运动心理学</a:t>
            </a:r>
          </a:p>
          <a:p>
            <a:r>
              <a:rPr lang="zh-CN" altLang="en-US" sz="2000" dirty="0">
                <a:solidFill>
                  <a:schemeClr val="tx1"/>
                </a:solidFill>
              </a:rPr>
              <a:t>运动药物</a:t>
            </a:r>
            <a:endParaRPr lang="en-US" sz="2000" dirty="0">
              <a:solidFill>
                <a:schemeClr val="tx1"/>
              </a:solidFill>
            </a:endParaRPr>
          </a:p>
        </p:txBody>
      </p:sp>
      <p:sp>
        <p:nvSpPr>
          <p:cNvPr id="17" name="Text Placeholder 16"/>
          <p:cNvSpPr>
            <a:spLocks noGrp="1"/>
          </p:cNvSpPr>
          <p:nvPr>
            <p:ph type="body" sz="quarter" idx="10"/>
          </p:nvPr>
        </p:nvSpPr>
        <p:spPr>
          <a:xfrm>
            <a:off x="2152650" y="1371601"/>
            <a:ext cx="7886700" cy="674267"/>
          </a:xfrm>
        </p:spPr>
        <p:txBody>
          <a:bodyPr/>
          <a:lstStyle/>
          <a:p>
            <a:pPr lvl="0"/>
            <a:r>
              <a:rPr lang="en-US" dirty="0">
                <a:solidFill>
                  <a:schemeClr val="accent2"/>
                </a:solidFill>
                <a:latin typeface="Arial" pitchFamily="34" charset="0"/>
                <a:cs typeface="Arial" pitchFamily="34" charset="0"/>
              </a:rPr>
              <a:t>The definitive online research tool for </a:t>
            </a:r>
            <a:r>
              <a:rPr lang="en-US" altLang="zh-CN" dirty="0">
                <a:solidFill>
                  <a:schemeClr val="accent2"/>
                </a:solidFill>
                <a:latin typeface="Arial" pitchFamily="34" charset="0"/>
                <a:cs typeface="Arial" pitchFamily="34" charset="0"/>
              </a:rPr>
              <a:t> sports and sports medicine research</a:t>
            </a:r>
            <a:endParaRPr lang="en-US" dirty="0">
              <a:solidFill>
                <a:schemeClr val="accent2"/>
              </a:solidFill>
              <a:latin typeface="Arial" pitchFamily="34" charset="0"/>
              <a:cs typeface="Arial" pitchFamily="34" charset="0"/>
            </a:endParaRPr>
          </a:p>
        </p:txBody>
      </p:sp>
      <p:sp>
        <p:nvSpPr>
          <p:cNvPr id="12" name="Rectangle 11"/>
          <p:cNvSpPr/>
          <p:nvPr/>
        </p:nvSpPr>
        <p:spPr>
          <a:xfrm>
            <a:off x="6581775" y="5252229"/>
            <a:ext cx="2667000" cy="944258"/>
          </a:xfrm>
          <a:prstGeom prst="rect">
            <a:avLst/>
          </a:prstGeom>
          <a:solidFill>
            <a:schemeClr val="accent2"/>
          </a:solidFill>
        </p:spPr>
        <p:txBody>
          <a:bodyPr wrap="none" anchor="ctr" anchorCtr="0">
            <a:noAutofit/>
          </a:bodyPr>
          <a:lstStyle/>
          <a:p>
            <a:pPr algn="ctr">
              <a:spcBef>
                <a:spcPct val="75000"/>
              </a:spcBef>
              <a:defRPr/>
            </a:pPr>
            <a:r>
              <a:rPr lang="en-US" sz="2400" dirty="0">
                <a:solidFill>
                  <a:prstClr val="white"/>
                </a:solidFill>
                <a:latin typeface="Arial"/>
              </a:rPr>
              <a:t>Over </a:t>
            </a:r>
            <a:r>
              <a:rPr lang="en-US" sz="2800" b="1" dirty="0">
                <a:solidFill>
                  <a:prstClr val="white"/>
                </a:solidFill>
                <a:latin typeface="Arial"/>
              </a:rPr>
              <a:t>650</a:t>
            </a:r>
            <a:br>
              <a:rPr lang="en-US" sz="2800" dirty="0">
                <a:solidFill>
                  <a:prstClr val="white"/>
                </a:solidFill>
                <a:latin typeface="Arial"/>
              </a:rPr>
            </a:br>
            <a:r>
              <a:rPr lang="en-US" sz="2400" dirty="0">
                <a:solidFill>
                  <a:prstClr val="white"/>
                </a:solidFill>
                <a:latin typeface="Arial"/>
              </a:rPr>
              <a:t>Full-Text Journals</a:t>
            </a:r>
          </a:p>
        </p:txBody>
      </p:sp>
      <p:sp>
        <p:nvSpPr>
          <p:cNvPr id="16" name="Text Box 5"/>
          <p:cNvSpPr txBox="1">
            <a:spLocks noChangeArrowheads="1"/>
          </p:cNvSpPr>
          <p:nvPr/>
        </p:nvSpPr>
        <p:spPr bwMode="auto">
          <a:xfrm>
            <a:off x="1609725" y="6226783"/>
            <a:ext cx="4343400" cy="261610"/>
          </a:xfrm>
          <a:prstGeom prst="rect">
            <a:avLst/>
          </a:prstGeom>
          <a:noFill/>
          <a:ln w="9525">
            <a:noFill/>
            <a:miter lim="800000"/>
            <a:headEnd/>
            <a:tailEnd/>
          </a:ln>
        </p:spPr>
        <p:txBody>
          <a:bodyPr wrap="square">
            <a:spAutoFit/>
          </a:bodyPr>
          <a:lstStyle/>
          <a:p>
            <a:pPr fontAlgn="base">
              <a:spcBef>
                <a:spcPct val="50000"/>
              </a:spcBef>
              <a:spcAft>
                <a:spcPct val="0"/>
              </a:spcAft>
            </a:pPr>
            <a:r>
              <a:rPr lang="en-US" sz="1100" dirty="0">
                <a:solidFill>
                  <a:prstClr val="white">
                    <a:lumMod val="50000"/>
                  </a:prstClr>
                </a:solidFill>
                <a:latin typeface="Arial"/>
              </a:rPr>
              <a:t>Figures as of March 2017</a:t>
            </a:r>
          </a:p>
        </p:txBody>
      </p:sp>
    </p:spTree>
    <p:extLst>
      <p:ext uri="{BB962C8B-B14F-4D97-AF65-F5344CB8AC3E}">
        <p14:creationId xmlns:p14="http://schemas.microsoft.com/office/powerpoint/2010/main" val="242723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2875568" y="762000"/>
            <a:ext cx="6440864" cy="1258753"/>
          </a:xfrm>
        </p:spPr>
        <p:txBody>
          <a:bodyPr>
            <a:noAutofit/>
          </a:bodyPr>
          <a:lstStyle/>
          <a:p>
            <a:pPr algn="ctr">
              <a:lnSpc>
                <a:spcPct val="150000"/>
              </a:lnSpc>
            </a:pPr>
            <a:r>
              <a:rPr lang="zh-CN" altLang="en-US" sz="2800" dirty="0">
                <a:latin typeface="等线" panose="02010600030101010101" pitchFamily="2" charset="-122"/>
                <a:ea typeface="等线" panose="02010600030101010101" pitchFamily="2" charset="-122"/>
              </a:rPr>
              <a:t>第三部分 支持站点及免费教程</a:t>
            </a:r>
          </a:p>
        </p:txBody>
      </p:sp>
      <p:sp>
        <p:nvSpPr>
          <p:cNvPr id="3" name="Title 1">
            <a:extLst>
              <a:ext uri="{FF2B5EF4-FFF2-40B4-BE49-F238E27FC236}">
                <a16:creationId xmlns:a16="http://schemas.microsoft.com/office/drawing/2014/main" id="{C95B8870-E585-4261-A4FB-B3C0933A04BB}"/>
              </a:ext>
            </a:extLst>
          </p:cNvPr>
          <p:cNvSpPr txBox="1">
            <a:spLocks/>
          </p:cNvSpPr>
          <p:nvPr/>
        </p:nvSpPr>
        <p:spPr>
          <a:xfrm>
            <a:off x="1054572" y="2451652"/>
            <a:ext cx="10718277" cy="2895600"/>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00CC99"/>
                </a:solidFill>
                <a:effectLst/>
                <a:uLnTx/>
                <a:uFillTx/>
                <a:latin typeface="Arial"/>
                <a:ea typeface="+mj-ea"/>
                <a:cs typeface="+mj-cs"/>
              </a:rPr>
              <a:t>检索平台：</a:t>
            </a:r>
            <a:r>
              <a:rPr kumimoji="0" lang="en-US" altLang="zh-CN" sz="2800" b="0" i="0" u="none" strike="noStrike" kern="1200" cap="none" spc="0" normalizeH="0" baseline="0" noProof="0" dirty="0">
                <a:ln>
                  <a:noFill/>
                </a:ln>
                <a:solidFill>
                  <a:srgbClr val="3E3E3E"/>
                </a:solidFill>
                <a:effectLst/>
                <a:uLnTx/>
                <a:uFillTx/>
                <a:latin typeface="Arial"/>
                <a:ea typeface="+mj-ea"/>
                <a:cs typeface="+mj-cs"/>
                <a:hlinkClick r:id="rId2"/>
              </a:rPr>
              <a:t>https://search.ebscohost.com/</a:t>
            </a:r>
            <a:r>
              <a:rPr kumimoji="0" lang="en-US" altLang="zh-CN" sz="2800" b="0" i="0" u="none" strike="noStrike" kern="1200" cap="none" spc="0" normalizeH="0" baseline="0" noProof="0" dirty="0">
                <a:ln>
                  <a:noFill/>
                </a:ln>
                <a:solidFill>
                  <a:srgbClr val="3E3E3E"/>
                </a:solidFill>
                <a:effectLst/>
                <a:uLnTx/>
                <a:uFillTx/>
                <a:latin typeface="Arial"/>
                <a:ea typeface="+mj-ea"/>
                <a:cs typeface="+mj-cs"/>
              </a:rPr>
              <a:t> </a:t>
            </a:r>
            <a:r>
              <a:rPr kumimoji="0" lang="zh-CN" altLang="en-US" sz="2800" b="0" i="0" u="none" strike="noStrike" kern="1200" cap="none" spc="0" normalizeH="0" baseline="0" noProof="0" dirty="0">
                <a:ln>
                  <a:noFill/>
                </a:ln>
                <a:solidFill>
                  <a:srgbClr val="3E3E3E"/>
                </a:solidFill>
                <a:effectLst/>
                <a:uLnTx/>
                <a:uFillTx/>
                <a:latin typeface="Arial"/>
                <a:ea typeface="+mj-ea"/>
                <a:cs typeface="+mj-cs"/>
              </a:rPr>
              <a:t>（校园</a:t>
            </a:r>
            <a:r>
              <a:rPr kumimoji="0" lang="en-US" altLang="zh-CN" sz="2800" b="0" i="0" u="none" strike="noStrike" kern="1200" cap="none" spc="0" normalizeH="0" baseline="0" noProof="0" dirty="0">
                <a:ln>
                  <a:noFill/>
                </a:ln>
                <a:solidFill>
                  <a:srgbClr val="3E3E3E"/>
                </a:solidFill>
                <a:effectLst/>
                <a:uLnTx/>
                <a:uFillTx/>
                <a:latin typeface="Arial"/>
                <a:ea typeface="+mj-ea"/>
                <a:cs typeface="+mj-cs"/>
              </a:rPr>
              <a:t>IP</a:t>
            </a:r>
            <a:r>
              <a:rPr kumimoji="0" lang="zh-CN" altLang="en-US" sz="2800" b="0" i="0" u="none" strike="noStrike" kern="1200" cap="none" spc="0" normalizeH="0" baseline="0" noProof="0" dirty="0">
                <a:ln>
                  <a:noFill/>
                </a:ln>
                <a:solidFill>
                  <a:srgbClr val="3E3E3E"/>
                </a:solidFill>
                <a:effectLst/>
                <a:uLnTx/>
                <a:uFillTx/>
                <a:latin typeface="Arial"/>
                <a:ea typeface="+mj-ea"/>
                <a:cs typeface="+mj-cs"/>
              </a:rPr>
              <a:t>网络范围内）</a:t>
            </a:r>
            <a:endParaRPr kumimoji="0" lang="en-US" altLang="zh-CN" sz="2800" b="0" i="0" u="none" strike="noStrike" kern="1200" cap="none" spc="0" normalizeH="0" baseline="0" noProof="0" dirty="0">
              <a:ln>
                <a:noFill/>
              </a:ln>
              <a:solidFill>
                <a:srgbClr val="3E3E3E"/>
              </a:solidFill>
              <a:effectLst/>
              <a:uLnTx/>
              <a:uFillTx/>
              <a:latin typeface="Arial"/>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CC99"/>
                </a:solidFill>
                <a:effectLst/>
                <a:uLnTx/>
                <a:uFillTx/>
                <a:latin typeface="Arial"/>
                <a:ea typeface="+mj-ea"/>
                <a:cs typeface="+mj-cs"/>
              </a:rPr>
              <a:t>EBSCO </a:t>
            </a:r>
            <a:r>
              <a:rPr kumimoji="0" lang="zh-CN" altLang="zh-CN" sz="2800" b="0" i="0" u="none" strike="noStrike" kern="1200" cap="none" spc="0" normalizeH="0" baseline="0" noProof="0" dirty="0">
                <a:ln>
                  <a:noFill/>
                </a:ln>
                <a:solidFill>
                  <a:srgbClr val="00CC99"/>
                </a:solidFill>
                <a:effectLst/>
                <a:uLnTx/>
                <a:uFillTx/>
                <a:latin typeface="Arial"/>
                <a:ea typeface="+mj-ea"/>
                <a:cs typeface="+mj-cs"/>
              </a:rPr>
              <a:t>支持站点</a:t>
            </a:r>
            <a:r>
              <a:rPr kumimoji="0" lang="en-US" altLang="zh-CN" sz="2800" b="0" i="0" u="none" strike="noStrike" kern="1200" cap="none" spc="0" normalizeH="0" baseline="0" noProof="0" dirty="0">
                <a:ln>
                  <a:noFill/>
                </a:ln>
                <a:solidFill>
                  <a:srgbClr val="00CC99"/>
                </a:solidFill>
                <a:effectLst/>
                <a:uLnTx/>
                <a:uFillTx/>
                <a:latin typeface="Arial"/>
                <a:ea typeface="+mj-ea"/>
                <a:cs typeface="+mj-cs"/>
              </a:rPr>
              <a:t>:  </a:t>
            </a:r>
            <a:r>
              <a:rPr kumimoji="0" lang="en-US" altLang="zh-CN" sz="2800" b="0" i="0" u="none" strike="noStrike" kern="1200" cap="none" spc="0" normalizeH="0" baseline="0" noProof="0" dirty="0">
                <a:ln>
                  <a:noFill/>
                </a:ln>
                <a:solidFill>
                  <a:srgbClr val="00CC99"/>
                </a:solidFill>
                <a:effectLst/>
                <a:uLnTx/>
                <a:uFillTx/>
                <a:latin typeface="Arial"/>
                <a:ea typeface="+mj-ea"/>
                <a:cs typeface="+mj-cs"/>
                <a:hlinkClick r:id="rId3"/>
              </a:rPr>
              <a:t>http://connect.ebsco.com</a:t>
            </a:r>
            <a:endParaRPr kumimoji="0" lang="en-US" altLang="zh-CN" sz="2800" b="0" i="0" u="none" strike="noStrike" kern="1200" cap="none" spc="0" normalizeH="0" baseline="0" noProof="0" dirty="0">
              <a:ln>
                <a:noFill/>
              </a:ln>
              <a:solidFill>
                <a:srgbClr val="00CC99"/>
              </a:solidFill>
              <a:effectLst/>
              <a:uLnTx/>
              <a:uFillTx/>
              <a:latin typeface="Arial"/>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CC99"/>
                </a:solidFill>
                <a:effectLst/>
                <a:uLnTx/>
                <a:uFillTx/>
                <a:latin typeface="Arial"/>
                <a:ea typeface="+mj-ea"/>
                <a:cs typeface="+mj-cs"/>
              </a:rPr>
              <a:t>EBSCO</a:t>
            </a:r>
            <a:r>
              <a:rPr kumimoji="0" lang="zh-CN" altLang="en-US" sz="2800" b="0" i="0" u="none" strike="noStrike" kern="1200" cap="none" spc="0" normalizeH="0" baseline="0" noProof="0" dirty="0">
                <a:ln>
                  <a:noFill/>
                </a:ln>
                <a:solidFill>
                  <a:srgbClr val="00CC99"/>
                </a:solidFill>
                <a:effectLst/>
                <a:uLnTx/>
                <a:uFillTx/>
                <a:latin typeface="Arial"/>
                <a:ea typeface="+mj-ea"/>
                <a:cs typeface="+mj-cs"/>
              </a:rPr>
              <a:t>官网：</a:t>
            </a:r>
            <a:r>
              <a:rPr kumimoji="0" lang="en-US" altLang="zh-CN" sz="2800" b="0" i="0" u="none" strike="noStrike" kern="1200" cap="none" spc="0" normalizeH="0" baseline="0" noProof="0" dirty="0">
                <a:ln>
                  <a:noFill/>
                </a:ln>
                <a:solidFill>
                  <a:srgbClr val="00CC99"/>
                </a:solidFill>
                <a:effectLst/>
                <a:uLnTx/>
                <a:uFillTx/>
                <a:latin typeface="Arial"/>
                <a:ea typeface="+mj-ea"/>
                <a:cs typeface="+mj-cs"/>
              </a:rPr>
              <a:t>https://www.ebsco.com/</a:t>
            </a:r>
            <a:br>
              <a:rPr kumimoji="0" lang="zh-CN" altLang="zh-CN" sz="2800" b="0" i="0" u="none" strike="noStrike" kern="1200" cap="none" spc="0" normalizeH="0" baseline="0" noProof="0" dirty="0">
                <a:ln>
                  <a:noFill/>
                </a:ln>
                <a:solidFill>
                  <a:srgbClr val="00CC99"/>
                </a:solidFill>
                <a:effectLst/>
                <a:uLnTx/>
                <a:uFillTx/>
                <a:latin typeface="Arial"/>
                <a:ea typeface="+mj-ea"/>
                <a:cs typeface="+mj-cs"/>
              </a:rPr>
            </a:br>
            <a:r>
              <a:rPr kumimoji="0" lang="zh-CN" altLang="zh-CN" sz="2800" b="0" i="0" u="none" strike="noStrike" kern="1200" cap="none" spc="0" normalizeH="0" baseline="0" noProof="0" dirty="0">
                <a:ln>
                  <a:noFill/>
                </a:ln>
                <a:solidFill>
                  <a:srgbClr val="00CC99"/>
                </a:solidFill>
                <a:effectLst/>
                <a:uLnTx/>
                <a:uFillTx/>
                <a:latin typeface="Arial"/>
                <a:ea typeface="+mj-ea"/>
                <a:cs typeface="+mj-cs"/>
              </a:rPr>
              <a:t>免费在线课程：</a:t>
            </a:r>
            <a:r>
              <a:rPr kumimoji="0" lang="en-US" altLang="zh-CN" sz="2800" b="0" i="0" u="none" strike="noStrike" kern="1200" cap="none" spc="0" normalizeH="0" baseline="0" noProof="0" dirty="0">
                <a:ln>
                  <a:noFill/>
                </a:ln>
                <a:solidFill>
                  <a:srgbClr val="00CC99"/>
                </a:solidFill>
                <a:effectLst/>
                <a:uLnTx/>
                <a:uFillTx/>
                <a:latin typeface="Arial"/>
                <a:ea typeface="+mj-ea"/>
                <a:cs typeface="+mj-cs"/>
              </a:rPr>
              <a:t>https://ebsco-chinese.zoom.us/calendar/search?showType=2&amp;startDate=2021-07-01</a:t>
            </a:r>
            <a:br>
              <a:rPr kumimoji="0" lang="zh-CN" altLang="zh-CN" sz="2800" b="0" i="0" u="none" strike="noStrike" kern="1200" cap="none" spc="0" normalizeH="0" baseline="0" noProof="0" dirty="0">
                <a:ln>
                  <a:noFill/>
                </a:ln>
                <a:solidFill>
                  <a:srgbClr val="00CC99"/>
                </a:solidFill>
                <a:effectLst/>
                <a:uLnTx/>
                <a:uFillTx/>
                <a:latin typeface="Arial"/>
                <a:ea typeface="+mj-ea"/>
                <a:cs typeface="+mj-cs"/>
              </a:rPr>
            </a:br>
            <a:r>
              <a:rPr kumimoji="0" lang="en-US" altLang="zh-CN" sz="2800" b="0" i="0" u="none" strike="noStrike" kern="1200" cap="none" spc="0" normalizeH="0" baseline="0" noProof="0" dirty="0">
                <a:ln>
                  <a:noFill/>
                </a:ln>
                <a:solidFill>
                  <a:srgbClr val="00CC99"/>
                </a:solidFill>
                <a:effectLst/>
                <a:uLnTx/>
                <a:uFillTx/>
                <a:latin typeface="Arial"/>
                <a:ea typeface="+mj-ea"/>
                <a:cs typeface="+mj-cs"/>
              </a:rPr>
              <a:t>EBSCO</a:t>
            </a:r>
            <a:r>
              <a:rPr kumimoji="0" lang="en-US" altLang="zh-CN" sz="2800" b="0" i="1" u="none" strike="noStrike" kern="1200" cap="none" spc="0" normalizeH="0" baseline="0" noProof="0" dirty="0">
                <a:ln>
                  <a:noFill/>
                </a:ln>
                <a:solidFill>
                  <a:srgbClr val="00CC99"/>
                </a:solidFill>
                <a:effectLst/>
                <a:uLnTx/>
                <a:uFillTx/>
                <a:latin typeface="Arial"/>
                <a:ea typeface="+mj-ea"/>
                <a:cs typeface="+mj-cs"/>
              </a:rPr>
              <a:t>host</a:t>
            </a:r>
            <a:r>
              <a:rPr kumimoji="0" lang="en-US" altLang="zh-CN" sz="2800" b="0" i="0" u="none" strike="noStrike" kern="1200" cap="none" spc="0" normalizeH="0" baseline="0" noProof="0" dirty="0">
                <a:ln>
                  <a:noFill/>
                </a:ln>
                <a:solidFill>
                  <a:srgbClr val="00CC99"/>
                </a:solidFill>
                <a:effectLst/>
                <a:uLnTx/>
                <a:uFillTx/>
                <a:latin typeface="Arial"/>
                <a:ea typeface="+mj-ea"/>
                <a:cs typeface="+mj-cs"/>
              </a:rPr>
              <a:t> </a:t>
            </a:r>
            <a:r>
              <a:rPr kumimoji="0" lang="zh-CN" altLang="zh-CN" sz="2800" b="0" i="0" u="none" strike="noStrike" kern="1200" cap="none" spc="0" normalizeH="0" baseline="0" noProof="0" dirty="0">
                <a:ln>
                  <a:noFill/>
                </a:ln>
                <a:solidFill>
                  <a:srgbClr val="00CC99"/>
                </a:solidFill>
                <a:effectLst/>
                <a:uLnTx/>
                <a:uFillTx/>
                <a:latin typeface="Arial"/>
                <a:ea typeface="+mj-ea"/>
                <a:cs typeface="+mj-cs"/>
              </a:rPr>
              <a:t>中文教程下载</a:t>
            </a:r>
            <a:r>
              <a:rPr kumimoji="0" lang="en-US" altLang="zh-CN" sz="2800" b="0" i="0" u="none" strike="noStrike" kern="1200" cap="none" spc="0" normalizeH="0" baseline="0" noProof="0" dirty="0">
                <a:ln>
                  <a:noFill/>
                </a:ln>
                <a:solidFill>
                  <a:srgbClr val="00CC99"/>
                </a:solidFill>
                <a:effectLst/>
                <a:uLnTx/>
                <a:uFillTx/>
                <a:latin typeface="Arial"/>
                <a:ea typeface="+mj-ea"/>
                <a:cs typeface="+mj-cs"/>
              </a:rPr>
              <a:t>:  </a:t>
            </a:r>
            <a:br>
              <a:rPr kumimoji="0" lang="en-US" altLang="zh-CN" sz="2800" b="0" i="0" u="none" strike="noStrike" kern="1200" cap="none" spc="0" normalizeH="0" baseline="0" noProof="0" dirty="0">
                <a:ln>
                  <a:noFill/>
                </a:ln>
                <a:solidFill>
                  <a:srgbClr val="00CC99"/>
                </a:solidFill>
                <a:effectLst/>
                <a:uLnTx/>
                <a:uFillTx/>
                <a:latin typeface="Arial"/>
                <a:ea typeface="+mj-ea"/>
                <a:cs typeface="+mj-cs"/>
              </a:rPr>
            </a:br>
            <a:r>
              <a:rPr kumimoji="0" lang="en-US" altLang="zh-CN" sz="2800" b="0" i="0" u="none" strike="noStrike" kern="1200" cap="none" spc="0" normalizeH="0" baseline="0" noProof="0" dirty="0">
                <a:ln>
                  <a:noFill/>
                </a:ln>
                <a:solidFill>
                  <a:srgbClr val="00CC99"/>
                </a:solidFill>
                <a:effectLst/>
                <a:uLnTx/>
                <a:uFillTx/>
                <a:latin typeface="Arial"/>
                <a:ea typeface="+mj-ea"/>
                <a:cs typeface="+mj-cs"/>
              </a:rPr>
              <a:t>https://connect.ebsco.com/s/article/EBSCO</a:t>
            </a:r>
            <a:r>
              <a:rPr kumimoji="0" lang="zh-CN" altLang="zh-CN" sz="2800" b="0" i="0" u="none" strike="noStrike" kern="1200" cap="none" spc="0" normalizeH="0" baseline="0" noProof="0" dirty="0">
                <a:ln>
                  <a:noFill/>
                </a:ln>
                <a:solidFill>
                  <a:srgbClr val="00CC99"/>
                </a:solidFill>
                <a:effectLst/>
                <a:uLnTx/>
                <a:uFillTx/>
                <a:latin typeface="Arial"/>
                <a:ea typeface="+mj-ea"/>
                <a:cs typeface="+mj-cs"/>
              </a:rPr>
              <a:t>平台中文使用指南</a:t>
            </a:r>
          </a:p>
        </p:txBody>
      </p:sp>
    </p:spTree>
    <p:extLst>
      <p:ext uri="{BB962C8B-B14F-4D97-AF65-F5344CB8AC3E}">
        <p14:creationId xmlns:p14="http://schemas.microsoft.com/office/powerpoint/2010/main" val="635951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8A4D3A4A-31C8-4404-BD23-49A122091B7B}"/>
              </a:ext>
            </a:extLst>
          </p:cNvPr>
          <p:cNvSpPr>
            <a:spLocks noGrp="1"/>
          </p:cNvSpPr>
          <p:nvPr>
            <p:ph type="ctrTitle"/>
          </p:nvPr>
        </p:nvSpPr>
        <p:spPr>
          <a:xfrm>
            <a:off x="4318318" y="3371850"/>
            <a:ext cx="3857625" cy="1566863"/>
          </a:xfrm>
        </p:spPr>
        <p:txBody>
          <a:bodyPr>
            <a:normAutofit fontScale="90000"/>
          </a:bodyPr>
          <a:lstStyle/>
          <a:p>
            <a:pPr algn="ctr">
              <a:defRPr/>
            </a:pPr>
            <a:r>
              <a:rPr lang="en-US" altLang="zh-CN" dirty="0">
                <a:ea typeface="宋体" panose="02010600030101010101" pitchFamily="2" charset="-122"/>
              </a:rPr>
              <a:t>Thank You!</a:t>
            </a:r>
            <a:br>
              <a:rPr lang="en-US" altLang="zh-CN" dirty="0">
                <a:ea typeface="宋体" panose="02010600030101010101" pitchFamily="2" charset="-122"/>
              </a:rPr>
            </a:br>
            <a:br>
              <a:rPr lang="en-US" altLang="zh-CN" sz="1519" dirty="0">
                <a:ea typeface="宋体" panose="02010600030101010101" pitchFamily="2" charset="-122"/>
              </a:rPr>
            </a:br>
            <a:r>
              <a:rPr lang="zh-CN" altLang="en-US" sz="2200" dirty="0">
                <a:ea typeface="宋体" panose="02010600030101010101" pitchFamily="2" charset="-122"/>
              </a:rPr>
              <a:t>访问更多信息参见</a:t>
            </a:r>
            <a:r>
              <a:rPr lang="en-US" altLang="zh-CN" sz="2200" u="sng" dirty="0">
                <a:solidFill>
                  <a:srgbClr val="2D2DB9"/>
                </a:solidFill>
                <a:ea typeface="宋体" panose="02010600030101010101" pitchFamily="2" charset="-122"/>
                <a:hlinkClick r:id="rId2"/>
              </a:rPr>
              <a:t>http://connect.ebsco.com/</a:t>
            </a:r>
            <a:br>
              <a:rPr lang="en-US" altLang="zh-CN" sz="2200" u="sng" dirty="0">
                <a:solidFill>
                  <a:srgbClr val="2D2DB9"/>
                </a:solidFill>
                <a:ea typeface="宋体" panose="02010600030101010101" pitchFamily="2" charset="-122"/>
              </a:rPr>
            </a:br>
            <a:br>
              <a:rPr lang="en-US" altLang="zh-CN" sz="2200" u="sng" dirty="0">
                <a:solidFill>
                  <a:srgbClr val="2D2DB9"/>
                </a:solidFill>
                <a:ea typeface="宋体" panose="02010600030101010101" pitchFamily="2" charset="-122"/>
              </a:rPr>
            </a:br>
            <a:endParaRPr lang="en-US" altLang="zh-CN" sz="2200" dirty="0">
              <a:ea typeface="宋体" panose="02010600030101010101" pitchFamily="2" charset="-122"/>
            </a:endParaRPr>
          </a:p>
        </p:txBody>
      </p:sp>
      <p:pic>
        <p:nvPicPr>
          <p:cNvPr id="138245" name="Picture 2">
            <a:extLst>
              <a:ext uri="{FF2B5EF4-FFF2-40B4-BE49-F238E27FC236}">
                <a16:creationId xmlns:a16="http://schemas.microsoft.com/office/drawing/2014/main" id="{E1765586-9E9B-46BC-9776-154DDA0833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7605" y="841375"/>
            <a:ext cx="2589213"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6" name="TextBox 1">
            <a:extLst>
              <a:ext uri="{FF2B5EF4-FFF2-40B4-BE49-F238E27FC236}">
                <a16:creationId xmlns:a16="http://schemas.microsoft.com/office/drawing/2014/main" id="{5B1DEBFC-D323-4219-9DA4-5618699BE7CF}"/>
              </a:ext>
            </a:extLst>
          </p:cNvPr>
          <p:cNvSpPr txBox="1">
            <a:spLocks noChangeArrowheads="1"/>
          </p:cNvSpPr>
          <p:nvPr/>
        </p:nvSpPr>
        <p:spPr bwMode="auto">
          <a:xfrm>
            <a:off x="5504180" y="523875"/>
            <a:ext cx="1485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900"/>
              </a:spcBef>
              <a:buFont typeface="Arial" panose="020B0604020202020204" pitchFamily="34" charset="0"/>
              <a:buChar char="•"/>
              <a:defRPr sz="2800">
                <a:solidFill>
                  <a:schemeClr val="tx2"/>
                </a:solidFill>
                <a:latin typeface="Arial" panose="020B0604020202020204" pitchFamily="34" charset="0"/>
              </a:defRPr>
            </a:lvl1pPr>
            <a:lvl2pPr marL="742950" indent="-285750">
              <a:lnSpc>
                <a:spcPct val="110000"/>
              </a:lnSpc>
              <a:spcBef>
                <a:spcPts val="900"/>
              </a:spcBef>
              <a:buFont typeface="Arial" panose="020B0604020202020204" pitchFamily="34" charset="0"/>
              <a:buChar char="−"/>
              <a:defRPr sz="2400">
                <a:solidFill>
                  <a:schemeClr val="tx2"/>
                </a:solidFill>
                <a:latin typeface="Arial" panose="020B0604020202020204" pitchFamily="34" charset="0"/>
              </a:defRPr>
            </a:lvl2pPr>
            <a:lvl3pPr marL="1143000" indent="-228600">
              <a:lnSpc>
                <a:spcPct val="110000"/>
              </a:lnSpc>
              <a:spcBef>
                <a:spcPts val="900"/>
              </a:spcBef>
              <a:buFont typeface="Arial" panose="020B0604020202020204" pitchFamily="34" charset="0"/>
              <a:buChar char="•"/>
              <a:defRPr sz="2000">
                <a:solidFill>
                  <a:schemeClr val="tx2"/>
                </a:solidFill>
                <a:latin typeface="Arial" panose="020B0604020202020204" pitchFamily="34" charset="0"/>
              </a:defRPr>
            </a:lvl3pPr>
            <a:lvl4pPr marL="1600200" indent="-228600">
              <a:lnSpc>
                <a:spcPct val="110000"/>
              </a:lnSpc>
              <a:spcBef>
                <a:spcPts val="900"/>
              </a:spcBef>
              <a:buFont typeface="Arial" panose="020B0604020202020204" pitchFamily="34" charset="0"/>
              <a:buChar char="•"/>
              <a:defRPr>
                <a:solidFill>
                  <a:schemeClr val="tx2"/>
                </a:solidFill>
                <a:latin typeface="Arial" panose="020B0604020202020204" pitchFamily="34" charset="0"/>
              </a:defRPr>
            </a:lvl4pPr>
            <a:lvl5pPr marL="2057400" indent="-228600">
              <a:lnSpc>
                <a:spcPct val="110000"/>
              </a:lnSpc>
              <a:spcBef>
                <a:spcPts val="900"/>
              </a:spcBef>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9pPr>
          </a:lstStyle>
          <a:p>
            <a:pPr>
              <a:lnSpc>
                <a:spcPct val="100000"/>
              </a:lnSpc>
              <a:spcBef>
                <a:spcPct val="0"/>
              </a:spcBef>
              <a:buFontTx/>
              <a:buNone/>
            </a:pPr>
            <a:r>
              <a:rPr lang="en-US" altLang="zh-CN" sz="1800" baseline="-25000">
                <a:solidFill>
                  <a:srgbClr val="000000"/>
                </a:solidFill>
                <a:latin typeface="Times New Roman" panose="02020603050405020304" pitchFamily="18" charset="0"/>
                <a:cs typeface="Arial" panose="020B0604020202020204" pitchFamily="34" charset="0"/>
              </a:rPr>
              <a:t>EBSCO</a:t>
            </a:r>
            <a:r>
              <a:rPr lang="zh-CN" altLang="en-US" sz="1800" baseline="-25000">
                <a:solidFill>
                  <a:srgbClr val="000000"/>
                </a:solidFill>
                <a:latin typeface="Times New Roman" panose="02020603050405020304" pitchFamily="18" charset="0"/>
                <a:cs typeface="Arial" panose="020B0604020202020204" pitchFamily="34" charset="0"/>
              </a:rPr>
              <a:t>官方微信</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i="1" dirty="0" err="1"/>
              <a:t>SPORTDiscus</a:t>
            </a:r>
            <a:r>
              <a:rPr lang="en-US" altLang="zh-CN" i="1" dirty="0"/>
              <a:t> with Full Text</a:t>
            </a:r>
            <a:endParaRPr lang="en-US" dirty="0"/>
          </a:p>
        </p:txBody>
      </p:sp>
      <p:sp>
        <p:nvSpPr>
          <p:cNvPr id="5" name="Content Placeholder 4"/>
          <p:cNvSpPr>
            <a:spLocks noGrp="1"/>
          </p:cNvSpPr>
          <p:nvPr>
            <p:ph idx="1"/>
          </p:nvPr>
        </p:nvSpPr>
        <p:spPr>
          <a:xfrm>
            <a:off x="2152650" y="2162287"/>
            <a:ext cx="4029461" cy="4238513"/>
          </a:xfrm>
        </p:spPr>
        <p:txBody>
          <a:bodyPr/>
          <a:lstStyle/>
          <a:p>
            <a:pPr>
              <a:spcBef>
                <a:spcPts val="600"/>
              </a:spcBef>
            </a:pPr>
            <a:r>
              <a:rPr lang="en-US" sz="1400" i="1" dirty="0">
                <a:highlight>
                  <a:srgbClr val="FFFF00"/>
                </a:highlight>
              </a:rPr>
              <a:t>Acta </a:t>
            </a:r>
            <a:r>
              <a:rPr lang="en-US" sz="1400" i="1" dirty="0" err="1">
                <a:highlight>
                  <a:srgbClr val="FFFF00"/>
                </a:highlight>
              </a:rPr>
              <a:t>Orthopaedica</a:t>
            </a:r>
            <a:r>
              <a:rPr lang="zh-CN" altLang="en-US" sz="1400" i="1" dirty="0">
                <a:highlight>
                  <a:srgbClr val="FFFF00"/>
                </a:highlight>
              </a:rPr>
              <a:t>（</a:t>
            </a:r>
            <a:r>
              <a:rPr lang="zh-CN" altLang="en-US" sz="1400" dirty="0">
                <a:solidFill>
                  <a:srgbClr val="C00000"/>
                </a:solidFill>
                <a:highlight>
                  <a:srgbClr val="FFFF00"/>
                </a:highlight>
              </a:rPr>
              <a:t>骨科医</a:t>
            </a:r>
            <a:r>
              <a:rPr lang="zh-CN" altLang="en-US" sz="1400" dirty="0">
                <a:highlight>
                  <a:srgbClr val="FFFF00"/>
                </a:highlight>
              </a:rPr>
              <a:t>学</a:t>
            </a:r>
            <a:r>
              <a:rPr lang="zh-CN" altLang="en-US" sz="1400" i="1" dirty="0">
                <a:highlight>
                  <a:srgbClr val="FFFF00"/>
                </a:highlight>
              </a:rPr>
              <a:t>）</a:t>
            </a:r>
            <a:endParaRPr lang="en-US" sz="1400" i="1" dirty="0">
              <a:highlight>
                <a:srgbClr val="FFFF00"/>
              </a:highlight>
            </a:endParaRPr>
          </a:p>
          <a:p>
            <a:pPr>
              <a:spcBef>
                <a:spcPts val="600"/>
              </a:spcBef>
            </a:pPr>
            <a:r>
              <a:rPr lang="en-US" sz="1400" i="1" dirty="0">
                <a:highlight>
                  <a:srgbClr val="FFFF00"/>
                </a:highlight>
              </a:rPr>
              <a:t>Adapted Physical Activity Quarterly</a:t>
            </a:r>
          </a:p>
          <a:p>
            <a:pPr>
              <a:spcBef>
                <a:spcPts val="600"/>
              </a:spcBef>
            </a:pPr>
            <a:r>
              <a:rPr lang="en-US" sz="1400" i="1" dirty="0"/>
              <a:t>AMAA Journal</a:t>
            </a:r>
          </a:p>
          <a:p>
            <a:pPr>
              <a:spcBef>
                <a:spcPts val="600"/>
              </a:spcBef>
            </a:pPr>
            <a:r>
              <a:rPr lang="en-US" sz="1400" i="1" dirty="0">
                <a:highlight>
                  <a:srgbClr val="FFFF00"/>
                </a:highlight>
              </a:rPr>
              <a:t>American Journal of Health Promotion</a:t>
            </a:r>
          </a:p>
          <a:p>
            <a:pPr>
              <a:spcBef>
                <a:spcPts val="600"/>
              </a:spcBef>
            </a:pPr>
            <a:r>
              <a:rPr lang="en-US" sz="1400" i="1" dirty="0"/>
              <a:t>Co-Kinetic Journal</a:t>
            </a:r>
          </a:p>
          <a:p>
            <a:pPr>
              <a:spcBef>
                <a:spcPts val="600"/>
              </a:spcBef>
            </a:pPr>
            <a:r>
              <a:rPr lang="en-US" sz="1400" i="1" dirty="0"/>
              <a:t>Exercise, Sports &amp; Sports Medicine</a:t>
            </a:r>
          </a:p>
          <a:p>
            <a:pPr>
              <a:spcBef>
                <a:spcPts val="600"/>
              </a:spcBef>
            </a:pPr>
            <a:r>
              <a:rPr lang="en-US" sz="1400" i="1" dirty="0"/>
              <a:t>Standards &amp; Malp</a:t>
            </a:r>
            <a:r>
              <a:rPr lang="en-US" sz="1400" i="1" dirty="0">
                <a:solidFill>
                  <a:srgbClr val="C00000"/>
                </a:solidFill>
              </a:rPr>
              <a:t>ractice </a:t>
            </a:r>
            <a:r>
              <a:rPr lang="en-US" sz="1400" i="1" dirty="0"/>
              <a:t>Reporter</a:t>
            </a:r>
          </a:p>
          <a:p>
            <a:pPr>
              <a:spcBef>
                <a:spcPts val="600"/>
              </a:spcBef>
            </a:pPr>
            <a:r>
              <a:rPr lang="en-US" sz="1400" i="1" dirty="0"/>
              <a:t>International Journal of</a:t>
            </a:r>
            <a:br>
              <a:rPr lang="en-US" sz="1400" i="1" dirty="0"/>
            </a:br>
            <a:r>
              <a:rPr lang="en-US" sz="1400" i="1" dirty="0"/>
              <a:t>Sport Nutrition &amp; Exercise Metabolism</a:t>
            </a:r>
          </a:p>
          <a:p>
            <a:pPr>
              <a:spcBef>
                <a:spcPts val="600"/>
              </a:spcBef>
            </a:pPr>
            <a:r>
              <a:rPr lang="en-US" sz="1400" i="1" dirty="0"/>
              <a:t>International Journal of</a:t>
            </a:r>
            <a:br>
              <a:rPr lang="en-US" sz="1400" i="1" dirty="0"/>
            </a:br>
            <a:r>
              <a:rPr lang="en-US" sz="1400" i="1" dirty="0"/>
              <a:t>Sports Physiology &amp; Performance</a:t>
            </a:r>
          </a:p>
          <a:p>
            <a:pPr>
              <a:spcBef>
                <a:spcPts val="600"/>
              </a:spcBef>
            </a:pPr>
            <a:r>
              <a:rPr lang="en-US" sz="1400" i="1" dirty="0"/>
              <a:t>Journal of Aging &amp; Physical Activity</a:t>
            </a:r>
          </a:p>
          <a:p>
            <a:pPr>
              <a:spcBef>
                <a:spcPts val="600"/>
              </a:spcBef>
            </a:pPr>
            <a:r>
              <a:rPr lang="en-US" sz="1400" i="1" dirty="0">
                <a:highlight>
                  <a:srgbClr val="FFFF00"/>
                </a:highlight>
              </a:rPr>
              <a:t>Journal of Applied Biomechanics</a:t>
            </a:r>
            <a:r>
              <a:rPr lang="zh-CN" altLang="en-US" sz="1400" i="1" dirty="0">
                <a:highlight>
                  <a:srgbClr val="FFFF00"/>
                </a:highlight>
              </a:rPr>
              <a:t>（应用生物力学）</a:t>
            </a:r>
            <a:endParaRPr lang="en-US" sz="1400" i="1" dirty="0">
              <a:highlight>
                <a:srgbClr val="FFFF00"/>
              </a:highlight>
            </a:endParaRPr>
          </a:p>
          <a:p>
            <a:pPr>
              <a:spcBef>
                <a:spcPts val="600"/>
              </a:spcBef>
            </a:pPr>
            <a:r>
              <a:rPr lang="en-US" sz="1400" i="1" dirty="0"/>
              <a:t>Journal of Dance Medicine &amp; Science</a:t>
            </a:r>
          </a:p>
        </p:txBody>
      </p:sp>
      <p:sp>
        <p:nvSpPr>
          <p:cNvPr id="6" name="Text Placeholder 5"/>
          <p:cNvSpPr>
            <a:spLocks noGrp="1"/>
          </p:cNvSpPr>
          <p:nvPr>
            <p:ph type="body" sz="quarter" idx="10"/>
          </p:nvPr>
        </p:nvSpPr>
        <p:spPr>
          <a:xfrm>
            <a:off x="2152650" y="1323237"/>
            <a:ext cx="7886700" cy="748220"/>
          </a:xfrm>
        </p:spPr>
        <p:txBody>
          <a:bodyPr/>
          <a:lstStyle/>
          <a:p>
            <a:r>
              <a:rPr lang="en-US" altLang="zh-CN" dirty="0"/>
              <a:t>Includes more than 340 active full text, non-open access journals and magazines that are indexed in </a:t>
            </a:r>
            <a:r>
              <a:rPr lang="en-US" altLang="zh-CN" i="1" dirty="0" err="1"/>
              <a:t>SPORTDiscus</a:t>
            </a:r>
            <a:endParaRPr lang="en-US" altLang="zh-CN" i="1"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t="32683"/>
          <a:stretch/>
        </p:blipFill>
        <p:spPr>
          <a:xfrm>
            <a:off x="6433457" y="2133600"/>
            <a:ext cx="4233787" cy="4394676"/>
          </a:xfrm>
          <a:prstGeom prst="rect">
            <a:avLst/>
          </a:prstGeom>
        </p:spPr>
      </p:pic>
      <p:pic>
        <p:nvPicPr>
          <p:cNvPr id="13" name="Picture 2" descr="Image result for co-kinetic journal cove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62" r="5303"/>
          <a:stretch/>
        </p:blipFill>
        <p:spPr bwMode="auto">
          <a:xfrm>
            <a:off x="8730696" y="2524785"/>
            <a:ext cx="1371600" cy="20726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cstate="print"/>
          <a:srcRect l="12500" t="6666" r="12500" b="6666"/>
          <a:stretch/>
        </p:blipFill>
        <p:spPr bwMode="auto">
          <a:xfrm>
            <a:off x="6999868" y="2524785"/>
            <a:ext cx="1371600" cy="1981200"/>
          </a:xfrm>
          <a:prstGeom prst="rect">
            <a:avLst/>
          </a:prstGeom>
          <a:noFill/>
          <a:ln w="12700">
            <a:solidFill>
              <a:schemeClr val="bg1">
                <a:lumMod val="75000"/>
              </a:schemeClr>
            </a:solidFill>
            <a:miter lim="800000"/>
            <a:headEnd/>
            <a:tailEnd/>
          </a:ln>
        </p:spPr>
      </p:pic>
      <p:pic>
        <p:nvPicPr>
          <p:cNvPr id="11" name="Picture 7"/>
          <p:cNvPicPr>
            <a:picLocks noChangeAspect="1" noChangeArrowheads="1"/>
          </p:cNvPicPr>
          <p:nvPr/>
        </p:nvPicPr>
        <p:blipFill rotWithShape="1">
          <a:blip r:embed="rId6" cstate="print"/>
          <a:srcRect l="16667" t="6666" r="16667" b="6666"/>
          <a:stretch/>
        </p:blipFill>
        <p:spPr bwMode="auto">
          <a:xfrm>
            <a:off x="8838579" y="4230016"/>
            <a:ext cx="1371600" cy="1996160"/>
          </a:xfrm>
          <a:prstGeom prst="rect">
            <a:avLst/>
          </a:prstGeom>
          <a:noFill/>
          <a:ln w="12700">
            <a:solidFill>
              <a:schemeClr val="bg1">
                <a:lumMod val="75000"/>
              </a:schemeClr>
            </a:solidFill>
            <a:miter lim="800000"/>
            <a:headEnd/>
            <a:tailEnd/>
          </a:ln>
        </p:spPr>
      </p:pic>
      <p:pic>
        <p:nvPicPr>
          <p:cNvPr id="12" name="Picture 8"/>
          <p:cNvPicPr>
            <a:picLocks noChangeAspect="1" noChangeArrowheads="1"/>
          </p:cNvPicPr>
          <p:nvPr/>
        </p:nvPicPr>
        <p:blipFill rotWithShape="1">
          <a:blip r:embed="rId7" cstate="print"/>
          <a:srcRect l="12500" t="6528" r="12500" b="6805"/>
          <a:stretch/>
        </p:blipFill>
        <p:spPr bwMode="auto">
          <a:xfrm>
            <a:off x="7107751" y="4244976"/>
            <a:ext cx="1371600" cy="1981200"/>
          </a:xfrm>
          <a:prstGeom prst="rect">
            <a:avLst/>
          </a:prstGeom>
          <a:noFill/>
          <a:ln w="12700">
            <a:solidFill>
              <a:schemeClr val="bg1">
                <a:lumMod val="75000"/>
              </a:schemeClr>
            </a:solidFill>
            <a:miter lim="800000"/>
            <a:headEnd/>
            <a:tailEnd/>
          </a:ln>
        </p:spPr>
      </p:pic>
    </p:spTree>
    <p:extLst>
      <p:ext uri="{BB962C8B-B14F-4D97-AF65-F5344CB8AC3E}">
        <p14:creationId xmlns:p14="http://schemas.microsoft.com/office/powerpoint/2010/main" val="225848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t="32683"/>
          <a:stretch/>
        </p:blipFill>
        <p:spPr>
          <a:xfrm>
            <a:off x="6433457" y="2133600"/>
            <a:ext cx="4233787" cy="4394676"/>
          </a:xfrm>
          <a:prstGeom prst="rect">
            <a:avLst/>
          </a:prstGeom>
        </p:spPr>
      </p:pic>
      <p:sp>
        <p:nvSpPr>
          <p:cNvPr id="5" name="Content Placeholder 4"/>
          <p:cNvSpPr>
            <a:spLocks noGrp="1"/>
          </p:cNvSpPr>
          <p:nvPr>
            <p:ph idx="1"/>
          </p:nvPr>
        </p:nvSpPr>
        <p:spPr>
          <a:xfrm>
            <a:off x="2152650" y="2162287"/>
            <a:ext cx="4005800" cy="3821032"/>
          </a:xfrm>
        </p:spPr>
        <p:txBody>
          <a:bodyPr/>
          <a:lstStyle/>
          <a:p>
            <a:pPr>
              <a:spcBef>
                <a:spcPts val="600"/>
              </a:spcBef>
            </a:pPr>
            <a:r>
              <a:rPr lang="en-US" sz="1400" i="1" dirty="0">
                <a:highlight>
                  <a:srgbClr val="FFFF00"/>
                </a:highlight>
              </a:rPr>
              <a:t>Journal of Physical Activity &amp; Health</a:t>
            </a:r>
          </a:p>
          <a:p>
            <a:pPr>
              <a:spcBef>
                <a:spcPts val="600"/>
              </a:spcBef>
            </a:pPr>
            <a:r>
              <a:rPr lang="en-US" sz="1400" i="1" dirty="0"/>
              <a:t>Journal of Professional </a:t>
            </a:r>
            <a:r>
              <a:rPr lang="en-US" sz="1400" i="1" dirty="0">
                <a:solidFill>
                  <a:srgbClr val="C00000"/>
                </a:solidFill>
              </a:rPr>
              <a:t>Exercise Physiology</a:t>
            </a:r>
          </a:p>
          <a:p>
            <a:pPr>
              <a:spcBef>
                <a:spcPts val="600"/>
              </a:spcBef>
            </a:pPr>
            <a:r>
              <a:rPr lang="en-US" sz="1400" i="1" dirty="0">
                <a:highlight>
                  <a:srgbClr val="FFFF00"/>
                </a:highlight>
              </a:rPr>
              <a:t>Journal of Rehabilitation</a:t>
            </a:r>
          </a:p>
          <a:p>
            <a:pPr>
              <a:spcBef>
                <a:spcPts val="600"/>
              </a:spcBef>
            </a:pPr>
            <a:r>
              <a:rPr lang="en-US" sz="1400" i="1" dirty="0"/>
              <a:t>Journal of Rehabilitation Administration</a:t>
            </a:r>
          </a:p>
          <a:p>
            <a:pPr>
              <a:spcBef>
                <a:spcPts val="600"/>
              </a:spcBef>
            </a:pPr>
            <a:r>
              <a:rPr lang="en-US" sz="1400" i="1" dirty="0"/>
              <a:t>Journal of Sport &amp; Exercise Psychology</a:t>
            </a:r>
          </a:p>
          <a:p>
            <a:pPr>
              <a:spcBef>
                <a:spcPts val="600"/>
              </a:spcBef>
            </a:pPr>
            <a:r>
              <a:rPr lang="en-US" sz="1400" i="1" dirty="0"/>
              <a:t>Journal of Sport Behavior</a:t>
            </a:r>
          </a:p>
          <a:p>
            <a:pPr>
              <a:spcBef>
                <a:spcPts val="600"/>
              </a:spcBef>
            </a:pPr>
            <a:r>
              <a:rPr lang="en-US" sz="1400" i="1" dirty="0">
                <a:highlight>
                  <a:srgbClr val="FFFF00"/>
                </a:highlight>
              </a:rPr>
              <a:t>Journal of Sport Rehabilitation</a:t>
            </a:r>
          </a:p>
          <a:p>
            <a:pPr>
              <a:spcBef>
                <a:spcPts val="600"/>
              </a:spcBef>
            </a:pPr>
            <a:r>
              <a:rPr lang="en-US" sz="1400" i="1" dirty="0">
                <a:highlight>
                  <a:srgbClr val="FFFF00"/>
                </a:highlight>
              </a:rPr>
              <a:t>Kinesiology</a:t>
            </a:r>
            <a:r>
              <a:rPr lang="zh-CN" altLang="en-US" sz="1400" i="1" dirty="0">
                <a:highlight>
                  <a:srgbClr val="FFFF00"/>
                </a:highlight>
              </a:rPr>
              <a:t>（</a:t>
            </a:r>
            <a:r>
              <a:rPr lang="zh-CN" altLang="en-US" sz="1400" dirty="0">
                <a:highlight>
                  <a:srgbClr val="FFFF00"/>
                </a:highlight>
              </a:rPr>
              <a:t>运动学</a:t>
            </a:r>
            <a:r>
              <a:rPr lang="zh-CN" altLang="en-US" sz="1400" i="1" dirty="0">
                <a:highlight>
                  <a:srgbClr val="FFFF00"/>
                </a:highlight>
              </a:rPr>
              <a:t>）</a:t>
            </a:r>
            <a:endParaRPr lang="en-US" sz="1400" i="1" dirty="0">
              <a:highlight>
                <a:srgbClr val="FFFF00"/>
              </a:highlight>
            </a:endParaRPr>
          </a:p>
          <a:p>
            <a:pPr>
              <a:spcBef>
                <a:spcPts val="600"/>
              </a:spcBef>
            </a:pPr>
            <a:r>
              <a:rPr lang="en-US" sz="1400" i="1" dirty="0">
                <a:highlight>
                  <a:srgbClr val="FFFF00"/>
                </a:highlight>
              </a:rPr>
              <a:t>Motor Control</a:t>
            </a:r>
          </a:p>
          <a:p>
            <a:pPr>
              <a:spcBef>
                <a:spcPts val="600"/>
              </a:spcBef>
            </a:pPr>
            <a:r>
              <a:rPr lang="en-US" sz="1400" i="1" dirty="0">
                <a:highlight>
                  <a:srgbClr val="FFFF00"/>
                </a:highlight>
              </a:rPr>
              <a:t>Pediatric Exercise Science</a:t>
            </a:r>
            <a:r>
              <a:rPr lang="zh-CN" altLang="en-US" sz="1400" i="1" dirty="0">
                <a:highlight>
                  <a:srgbClr val="FFFF00"/>
                </a:highlight>
              </a:rPr>
              <a:t>（</a:t>
            </a:r>
            <a:r>
              <a:rPr lang="zh-CN" altLang="en-US" sz="1400" dirty="0">
                <a:highlight>
                  <a:srgbClr val="FFFF00"/>
                </a:highlight>
              </a:rPr>
              <a:t>小儿运动科学</a:t>
            </a:r>
            <a:r>
              <a:rPr lang="zh-CN" altLang="en-US" sz="1400" i="1" dirty="0">
                <a:highlight>
                  <a:srgbClr val="FFFF00"/>
                </a:highlight>
              </a:rPr>
              <a:t>）</a:t>
            </a:r>
            <a:endParaRPr lang="en-US" sz="1400" i="1" dirty="0">
              <a:highlight>
                <a:srgbClr val="FFFF00"/>
              </a:highlight>
            </a:endParaRPr>
          </a:p>
          <a:p>
            <a:pPr>
              <a:spcBef>
                <a:spcPts val="600"/>
              </a:spcBef>
            </a:pPr>
            <a:r>
              <a:rPr lang="en-US" sz="1400" i="1" dirty="0"/>
              <a:t>Physical Training</a:t>
            </a:r>
          </a:p>
          <a:p>
            <a:pPr>
              <a:spcBef>
                <a:spcPts val="600"/>
              </a:spcBef>
            </a:pPr>
            <a:r>
              <a:rPr lang="en-US" sz="1400" i="1" dirty="0"/>
              <a:t>PT in Motion</a:t>
            </a:r>
          </a:p>
        </p:txBody>
      </p:sp>
      <p:pic>
        <p:nvPicPr>
          <p:cNvPr id="14" name="Picture 6"/>
          <p:cNvPicPr>
            <a:picLocks noChangeAspect="1" noChangeArrowheads="1"/>
          </p:cNvPicPr>
          <p:nvPr/>
        </p:nvPicPr>
        <p:blipFill rotWithShape="1">
          <a:blip r:embed="rId4" cstate="print"/>
          <a:srcRect l="12500" t="6597" r="12500" b="6736"/>
          <a:stretch/>
        </p:blipFill>
        <p:spPr bwMode="auto">
          <a:xfrm>
            <a:off x="6971226" y="2561858"/>
            <a:ext cx="1371600" cy="1981200"/>
          </a:xfrm>
          <a:prstGeom prst="rect">
            <a:avLst/>
          </a:prstGeom>
          <a:noFill/>
          <a:ln w="12700">
            <a:solidFill>
              <a:schemeClr val="bg1">
                <a:lumMod val="75000"/>
              </a:schemeClr>
            </a:solidFill>
            <a:miter lim="800000"/>
            <a:headEnd/>
            <a:tailEnd/>
          </a:ln>
        </p:spPr>
      </p:pic>
      <p:pic>
        <p:nvPicPr>
          <p:cNvPr id="13" name="Picture 2"/>
          <p:cNvPicPr>
            <a:picLocks noChangeAspect="1" noChangeArrowheads="1"/>
          </p:cNvPicPr>
          <p:nvPr/>
        </p:nvPicPr>
        <p:blipFill rotWithShape="1">
          <a:blip r:embed="rId5" cstate="print"/>
          <a:srcRect l="8334" t="6597" r="8332" b="6736"/>
          <a:stretch/>
        </p:blipFill>
        <p:spPr bwMode="auto">
          <a:xfrm>
            <a:off x="7034915" y="4228698"/>
            <a:ext cx="1371600" cy="1943502"/>
          </a:xfrm>
          <a:prstGeom prst="rect">
            <a:avLst/>
          </a:prstGeom>
          <a:noFill/>
          <a:ln w="12700">
            <a:solidFill>
              <a:schemeClr val="bg1">
                <a:lumMod val="75000"/>
              </a:schemeClr>
            </a:solidFill>
            <a:miter lim="800000"/>
            <a:headEnd/>
            <a:tailEnd/>
          </a:ln>
        </p:spPr>
      </p:pic>
      <p:pic>
        <p:nvPicPr>
          <p:cNvPr id="1028" name="Picture 4" descr="Cover Lar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1521" y="2561859"/>
            <a:ext cx="1371600" cy="19734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ublication 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0298" y="4228698"/>
            <a:ext cx="1371600" cy="191799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a:extLst>
              <a:ext uri="{FF2B5EF4-FFF2-40B4-BE49-F238E27FC236}">
                <a16:creationId xmlns:a16="http://schemas.microsoft.com/office/drawing/2014/main" id="{34832542-D0EC-42B7-9BAB-E305665DD43E}"/>
              </a:ext>
            </a:extLst>
          </p:cNvPr>
          <p:cNvSpPr>
            <a:spLocks noGrp="1"/>
          </p:cNvSpPr>
          <p:nvPr>
            <p:ph type="title"/>
          </p:nvPr>
        </p:nvSpPr>
        <p:spPr>
          <a:xfrm>
            <a:off x="2152650" y="171483"/>
            <a:ext cx="7886700" cy="1325563"/>
          </a:xfrm>
        </p:spPr>
        <p:txBody>
          <a:bodyPr/>
          <a:lstStyle/>
          <a:p>
            <a:r>
              <a:rPr lang="en-US" altLang="zh-CN" i="1" dirty="0" err="1"/>
              <a:t>SPORTDiscus</a:t>
            </a:r>
            <a:r>
              <a:rPr lang="en-US" altLang="zh-CN" i="1" dirty="0"/>
              <a:t> with Full Text</a:t>
            </a:r>
            <a:endParaRPr lang="en-US" dirty="0"/>
          </a:p>
        </p:txBody>
      </p:sp>
      <p:sp>
        <p:nvSpPr>
          <p:cNvPr id="12" name="Text Placeholder 5">
            <a:extLst>
              <a:ext uri="{FF2B5EF4-FFF2-40B4-BE49-F238E27FC236}">
                <a16:creationId xmlns:a16="http://schemas.microsoft.com/office/drawing/2014/main" id="{8BC36526-2194-4DDD-B0C8-51951ECA5E8C}"/>
              </a:ext>
            </a:extLst>
          </p:cNvPr>
          <p:cNvSpPr>
            <a:spLocks noGrp="1"/>
          </p:cNvSpPr>
          <p:nvPr>
            <p:ph type="body" sz="quarter" idx="10"/>
          </p:nvPr>
        </p:nvSpPr>
        <p:spPr>
          <a:xfrm>
            <a:off x="2152650" y="1323237"/>
            <a:ext cx="7886700" cy="748220"/>
          </a:xfrm>
        </p:spPr>
        <p:txBody>
          <a:bodyPr/>
          <a:lstStyle/>
          <a:p>
            <a:r>
              <a:rPr lang="en-US" altLang="zh-CN" dirty="0"/>
              <a:t>Includes more than 340 active full text, non-open access journals and magazines that are indexed in </a:t>
            </a:r>
            <a:r>
              <a:rPr lang="en-US" altLang="zh-CN" i="1" dirty="0" err="1"/>
              <a:t>SPORTDiscus</a:t>
            </a:r>
            <a:endParaRPr lang="en-US" altLang="zh-CN" i="1" dirty="0"/>
          </a:p>
        </p:txBody>
      </p:sp>
    </p:spTree>
    <p:extLst>
      <p:ext uri="{BB962C8B-B14F-4D97-AF65-F5344CB8AC3E}">
        <p14:creationId xmlns:p14="http://schemas.microsoft.com/office/powerpoint/2010/main" val="112147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t="32683"/>
          <a:stretch/>
        </p:blipFill>
        <p:spPr>
          <a:xfrm>
            <a:off x="6433457" y="2133600"/>
            <a:ext cx="4233787" cy="4394676"/>
          </a:xfrm>
          <a:prstGeom prst="rect">
            <a:avLst/>
          </a:prstGeom>
        </p:spPr>
      </p:pic>
      <p:sp>
        <p:nvSpPr>
          <p:cNvPr id="5" name="Content Placeholder 4"/>
          <p:cNvSpPr>
            <a:spLocks noGrp="1"/>
          </p:cNvSpPr>
          <p:nvPr>
            <p:ph idx="1"/>
          </p:nvPr>
        </p:nvSpPr>
        <p:spPr>
          <a:xfrm>
            <a:off x="1752601" y="2162287"/>
            <a:ext cx="4422226" cy="4162313"/>
          </a:xfrm>
        </p:spPr>
        <p:txBody>
          <a:bodyPr/>
          <a:lstStyle/>
          <a:p>
            <a:pPr>
              <a:spcBef>
                <a:spcPts val="600"/>
              </a:spcBef>
            </a:pPr>
            <a:r>
              <a:rPr lang="en-US" sz="1400" i="1" dirty="0"/>
              <a:t>Applied Physiology, Nutrition &amp; Metabolism</a:t>
            </a:r>
          </a:p>
          <a:p>
            <a:pPr>
              <a:spcBef>
                <a:spcPts val="600"/>
              </a:spcBef>
            </a:pPr>
            <a:r>
              <a:rPr lang="en-US" sz="1400" i="1" dirty="0"/>
              <a:t>European Journal of Physiotherapy</a:t>
            </a:r>
          </a:p>
          <a:p>
            <a:pPr>
              <a:spcBef>
                <a:spcPts val="600"/>
              </a:spcBef>
            </a:pPr>
            <a:r>
              <a:rPr lang="en-US" sz="1400" i="1" dirty="0" err="1"/>
              <a:t>Isokinetics</a:t>
            </a:r>
            <a:r>
              <a:rPr lang="en-US" sz="1400" i="1" dirty="0"/>
              <a:t> &amp; Exercise Science</a:t>
            </a:r>
          </a:p>
          <a:p>
            <a:pPr>
              <a:spcBef>
                <a:spcPts val="600"/>
              </a:spcBef>
            </a:pPr>
            <a:r>
              <a:rPr lang="en-US" sz="1400" i="1" dirty="0">
                <a:highlight>
                  <a:srgbClr val="FFFF00"/>
                </a:highlight>
              </a:rPr>
              <a:t>Journal of Applied Sport Psychology</a:t>
            </a:r>
          </a:p>
          <a:p>
            <a:pPr>
              <a:spcBef>
                <a:spcPts val="600"/>
              </a:spcBef>
            </a:pPr>
            <a:r>
              <a:rPr lang="en-US" sz="1400" i="1" dirty="0"/>
              <a:t>Journal of Back &amp; Musculoskeletal Rehabilitation</a:t>
            </a:r>
          </a:p>
          <a:p>
            <a:pPr>
              <a:spcBef>
                <a:spcPts val="600"/>
              </a:spcBef>
            </a:pPr>
            <a:r>
              <a:rPr lang="en-US" sz="1400" i="1" dirty="0">
                <a:highlight>
                  <a:srgbClr val="FFFF00"/>
                </a:highlight>
              </a:rPr>
              <a:t>Journal of Occupational Rehabilitation</a:t>
            </a:r>
          </a:p>
          <a:p>
            <a:pPr>
              <a:spcBef>
                <a:spcPts val="600"/>
              </a:spcBef>
            </a:pPr>
            <a:r>
              <a:rPr lang="en-US" sz="1400" i="1" dirty="0"/>
              <a:t>Knee Surgery, Sports Traumatology, Arthroscopy</a:t>
            </a:r>
          </a:p>
          <a:p>
            <a:pPr>
              <a:spcBef>
                <a:spcPts val="600"/>
              </a:spcBef>
            </a:pPr>
            <a:r>
              <a:rPr lang="en-US" sz="1400" i="1" dirty="0">
                <a:highlight>
                  <a:srgbClr val="FFFF00"/>
                </a:highlight>
              </a:rPr>
              <a:t>Research in Sports Medicine</a:t>
            </a:r>
          </a:p>
          <a:p>
            <a:pPr>
              <a:spcBef>
                <a:spcPts val="600"/>
              </a:spcBef>
            </a:pPr>
            <a:r>
              <a:rPr lang="en-US" sz="1400" i="1" dirty="0">
                <a:highlight>
                  <a:srgbClr val="FFFF00"/>
                </a:highlight>
              </a:rPr>
              <a:t>Scandinavian Journal of Medicine &amp; Science in Sports</a:t>
            </a:r>
          </a:p>
          <a:p>
            <a:pPr>
              <a:spcBef>
                <a:spcPts val="600"/>
              </a:spcBef>
            </a:pPr>
            <a:r>
              <a:rPr lang="en-US" sz="1400" i="1" dirty="0">
                <a:highlight>
                  <a:srgbClr val="FFFF00"/>
                </a:highlight>
              </a:rPr>
              <a:t>Sports Biomechanics</a:t>
            </a:r>
            <a:r>
              <a:rPr lang="zh-CN" altLang="en-US" sz="1400" i="1" dirty="0">
                <a:highlight>
                  <a:srgbClr val="FFFF00"/>
                </a:highlight>
              </a:rPr>
              <a:t>（</a:t>
            </a:r>
            <a:r>
              <a:rPr lang="zh-CN" altLang="en-US" sz="1400" dirty="0">
                <a:highlight>
                  <a:srgbClr val="FFFF00"/>
                </a:highlight>
              </a:rPr>
              <a:t>运动生物力学</a:t>
            </a:r>
            <a:r>
              <a:rPr lang="zh-CN" altLang="en-US" sz="1400" i="1" dirty="0">
                <a:highlight>
                  <a:srgbClr val="FFFF00"/>
                </a:highlight>
              </a:rPr>
              <a:t>）</a:t>
            </a:r>
            <a:endParaRPr lang="en-US" sz="1400" i="1" dirty="0">
              <a:highlight>
                <a:srgbClr val="FFFF00"/>
              </a:highlight>
            </a:endParaRPr>
          </a:p>
        </p:txBody>
      </p:sp>
      <p:pic>
        <p:nvPicPr>
          <p:cNvPr id="17" name="Picture 2" descr="Journal cover"/>
          <p:cNvPicPr>
            <a:picLocks noChangeAspect="1" noChangeArrowheads="1"/>
          </p:cNvPicPr>
          <p:nvPr/>
        </p:nvPicPr>
        <p:blipFill>
          <a:blip r:embed="rId4" cstate="print"/>
          <a:srcRect/>
          <a:stretch>
            <a:fillRect/>
          </a:stretch>
        </p:blipFill>
        <p:spPr bwMode="auto">
          <a:xfrm>
            <a:off x="7015671" y="2594325"/>
            <a:ext cx="1371600" cy="1981200"/>
          </a:xfrm>
          <a:prstGeom prst="rect">
            <a:avLst/>
          </a:prstGeom>
          <a:noFill/>
          <a:ln w="12700">
            <a:solidFill>
              <a:schemeClr val="bg1">
                <a:lumMod val="75000"/>
              </a:schemeClr>
            </a:solidFill>
          </a:ln>
        </p:spPr>
      </p:pic>
      <p:pic>
        <p:nvPicPr>
          <p:cNvPr id="10" name="Picture 9" descr="Research in Sports Medicine"/>
          <p:cNvPicPr>
            <a:picLocks noChangeAspect="1" noChangeArrowheads="1"/>
          </p:cNvPicPr>
          <p:nvPr/>
        </p:nvPicPr>
        <p:blipFill rotWithShape="1">
          <a:blip r:embed="rId5" cstate="print"/>
          <a:srcRect l="11238" t="6666" r="12572" b="6666"/>
          <a:stretch/>
        </p:blipFill>
        <p:spPr bwMode="auto">
          <a:xfrm>
            <a:off x="7086600" y="4197525"/>
            <a:ext cx="1371600" cy="1941481"/>
          </a:xfrm>
          <a:prstGeom prst="rect">
            <a:avLst/>
          </a:prstGeom>
          <a:noFill/>
          <a:ln w="12700">
            <a:solidFill>
              <a:schemeClr val="bg1">
                <a:lumMod val="75000"/>
              </a:schemeClr>
            </a:solidFill>
            <a:miter lim="800000"/>
            <a:headEnd/>
            <a:tailEnd/>
          </a:ln>
        </p:spPr>
      </p:pic>
      <p:pic>
        <p:nvPicPr>
          <p:cNvPr id="12" name="Picture 8" descr="JOccupationalRehabilitation"/>
          <p:cNvPicPr>
            <a:picLocks noChangeAspect="1" noChangeArrowheads="1"/>
          </p:cNvPicPr>
          <p:nvPr/>
        </p:nvPicPr>
        <p:blipFill rotWithShape="1">
          <a:blip r:embed="rId6" cstate="print"/>
          <a:srcRect l="12500" t="6666" r="12500" b="6666"/>
          <a:stretch/>
        </p:blipFill>
        <p:spPr bwMode="auto">
          <a:xfrm>
            <a:off x="8716829" y="2594325"/>
            <a:ext cx="1371600" cy="1981200"/>
          </a:xfrm>
          <a:prstGeom prst="rect">
            <a:avLst/>
          </a:prstGeom>
          <a:noFill/>
          <a:ln w="12700">
            <a:solidFill>
              <a:schemeClr val="bg1">
                <a:lumMod val="75000"/>
              </a:schemeClr>
            </a:solidFill>
            <a:miter lim="800000"/>
            <a:headEnd/>
            <a:tailEnd/>
          </a:ln>
        </p:spPr>
      </p:pic>
      <p:pic>
        <p:nvPicPr>
          <p:cNvPr id="3074" name="Picture 2" descr="Publication 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87758" y="4184475"/>
            <a:ext cx="1371600" cy="195453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a:extLst>
              <a:ext uri="{FF2B5EF4-FFF2-40B4-BE49-F238E27FC236}">
                <a16:creationId xmlns:a16="http://schemas.microsoft.com/office/drawing/2014/main" id="{1CC35E81-9F94-48AE-8A15-9F0344E985E4}"/>
              </a:ext>
            </a:extLst>
          </p:cNvPr>
          <p:cNvSpPr>
            <a:spLocks noGrp="1"/>
          </p:cNvSpPr>
          <p:nvPr>
            <p:ph type="title"/>
          </p:nvPr>
        </p:nvSpPr>
        <p:spPr>
          <a:xfrm>
            <a:off x="2152650" y="171483"/>
            <a:ext cx="7886700" cy="1325563"/>
          </a:xfrm>
        </p:spPr>
        <p:txBody>
          <a:bodyPr/>
          <a:lstStyle/>
          <a:p>
            <a:r>
              <a:rPr lang="en-US" altLang="zh-CN" i="1" dirty="0" err="1"/>
              <a:t>SPORTDiscus</a:t>
            </a:r>
            <a:r>
              <a:rPr lang="en-US" altLang="zh-CN" i="1" dirty="0"/>
              <a:t> with Full Text</a:t>
            </a:r>
            <a:endParaRPr lang="en-US" dirty="0"/>
          </a:p>
        </p:txBody>
      </p:sp>
      <p:sp>
        <p:nvSpPr>
          <p:cNvPr id="13" name="Text Placeholder 5">
            <a:extLst>
              <a:ext uri="{FF2B5EF4-FFF2-40B4-BE49-F238E27FC236}">
                <a16:creationId xmlns:a16="http://schemas.microsoft.com/office/drawing/2014/main" id="{B50F3A80-8554-420D-9702-37ADB96568D3}"/>
              </a:ext>
            </a:extLst>
          </p:cNvPr>
          <p:cNvSpPr>
            <a:spLocks noGrp="1"/>
          </p:cNvSpPr>
          <p:nvPr>
            <p:ph type="body" sz="quarter" idx="10"/>
          </p:nvPr>
        </p:nvSpPr>
        <p:spPr>
          <a:xfrm>
            <a:off x="2152650" y="1323237"/>
            <a:ext cx="7886700" cy="748220"/>
          </a:xfrm>
        </p:spPr>
        <p:txBody>
          <a:bodyPr/>
          <a:lstStyle/>
          <a:p>
            <a:r>
              <a:rPr lang="en-US" altLang="zh-CN" dirty="0"/>
              <a:t>Includes more than 340 active full text, non-open access journals and magazines that are indexed in </a:t>
            </a:r>
            <a:r>
              <a:rPr lang="en-US" altLang="zh-CN" i="1" dirty="0" err="1"/>
              <a:t>SPORTDiscus</a:t>
            </a:r>
            <a:endParaRPr lang="en-US" altLang="zh-CN" i="1" dirty="0"/>
          </a:p>
        </p:txBody>
      </p:sp>
    </p:spTree>
    <p:extLst>
      <p:ext uri="{BB962C8B-B14F-4D97-AF65-F5344CB8AC3E}">
        <p14:creationId xmlns:p14="http://schemas.microsoft.com/office/powerpoint/2010/main" val="428632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B3830FD-4796-4F57-9291-1710DE2F74AE}"/>
              </a:ext>
            </a:extLst>
          </p:cNvPr>
          <p:cNvGraphicFramePr>
            <a:graphicFrameLocks noGrp="1"/>
          </p:cNvGraphicFramePr>
          <p:nvPr>
            <p:extLst>
              <p:ext uri="{D42A27DB-BD31-4B8C-83A1-F6EECF244321}">
                <p14:modId xmlns:p14="http://schemas.microsoft.com/office/powerpoint/2010/main" val="940144905"/>
              </p:ext>
            </p:extLst>
          </p:nvPr>
        </p:nvGraphicFramePr>
        <p:xfrm>
          <a:off x="1191803" y="152401"/>
          <a:ext cx="10746768" cy="10144799"/>
        </p:xfrm>
        <a:graphic>
          <a:graphicData uri="http://schemas.openxmlformats.org/drawingml/2006/table">
            <a:tbl>
              <a:tblPr>
                <a:tableStyleId>{5C22544A-7EE6-4342-B048-85BDC9FD1C3A}</a:tableStyleId>
              </a:tblPr>
              <a:tblGrid>
                <a:gridCol w="1827490">
                  <a:extLst>
                    <a:ext uri="{9D8B030D-6E8A-4147-A177-3AD203B41FA5}">
                      <a16:colId xmlns:a16="http://schemas.microsoft.com/office/drawing/2014/main" val="1465765393"/>
                    </a:ext>
                  </a:extLst>
                </a:gridCol>
                <a:gridCol w="3463700">
                  <a:extLst>
                    <a:ext uri="{9D8B030D-6E8A-4147-A177-3AD203B41FA5}">
                      <a16:colId xmlns:a16="http://schemas.microsoft.com/office/drawing/2014/main" val="1931122002"/>
                    </a:ext>
                  </a:extLst>
                </a:gridCol>
                <a:gridCol w="3520099">
                  <a:extLst>
                    <a:ext uri="{9D8B030D-6E8A-4147-A177-3AD203B41FA5}">
                      <a16:colId xmlns:a16="http://schemas.microsoft.com/office/drawing/2014/main" val="3188209119"/>
                    </a:ext>
                  </a:extLst>
                </a:gridCol>
                <a:gridCol w="1935479">
                  <a:extLst>
                    <a:ext uri="{9D8B030D-6E8A-4147-A177-3AD203B41FA5}">
                      <a16:colId xmlns:a16="http://schemas.microsoft.com/office/drawing/2014/main" val="3217310370"/>
                    </a:ext>
                  </a:extLst>
                </a:gridCol>
              </a:tblGrid>
              <a:tr h="372234">
                <a:tc>
                  <a:txBody>
                    <a:bodyPr/>
                    <a:lstStyle/>
                    <a:p>
                      <a:pPr algn="l" fontAlgn="t"/>
                      <a:r>
                        <a:rPr lang="en-US" sz="1200" b="1" u="none" strike="noStrike" dirty="0">
                          <a:effectLst/>
                        </a:rPr>
                        <a:t>ISSN / ISBN</a:t>
                      </a:r>
                      <a:endParaRPr lang="en-US" sz="1200" b="1" i="0" u="none" strike="noStrike" dirty="0">
                        <a:effectLst/>
                        <a:latin typeface="Arial" panose="020B0604020202020204" pitchFamily="34" charset="0"/>
                      </a:endParaRPr>
                    </a:p>
                  </a:txBody>
                  <a:tcPr marL="7596" marR="7596" marT="7596" marB="0"/>
                </a:tc>
                <a:tc>
                  <a:txBody>
                    <a:bodyPr/>
                    <a:lstStyle/>
                    <a:p>
                      <a:pPr algn="l" fontAlgn="t"/>
                      <a:r>
                        <a:rPr lang="en-US" sz="1200" b="1" u="none" strike="noStrike" dirty="0">
                          <a:effectLst/>
                        </a:rPr>
                        <a:t>Publication Name</a:t>
                      </a:r>
                      <a:endParaRPr lang="en-US" sz="1200" b="1" i="0" u="none" strike="noStrike" dirty="0">
                        <a:effectLst/>
                        <a:latin typeface="Arial" panose="020B0604020202020204" pitchFamily="34" charset="0"/>
                      </a:endParaRPr>
                    </a:p>
                  </a:txBody>
                  <a:tcPr marL="7596" marR="7596" marT="7596" marB="0"/>
                </a:tc>
                <a:tc>
                  <a:txBody>
                    <a:bodyPr/>
                    <a:lstStyle/>
                    <a:p>
                      <a:pPr algn="l" fontAlgn="t"/>
                      <a:r>
                        <a:rPr lang="en-US" sz="1200" b="1" u="none" strike="noStrike" dirty="0">
                          <a:effectLst/>
                        </a:rPr>
                        <a:t>Publisher</a:t>
                      </a:r>
                      <a:endParaRPr lang="en-US" sz="1200" b="1" i="0" u="none" strike="noStrike" dirty="0">
                        <a:effectLst/>
                        <a:latin typeface="Arial" panose="020B0604020202020204" pitchFamily="34" charset="0"/>
                      </a:endParaRPr>
                    </a:p>
                  </a:txBody>
                  <a:tcPr marL="7596" marR="7596" marT="7596" marB="0"/>
                </a:tc>
                <a:tc>
                  <a:txBody>
                    <a:bodyPr/>
                    <a:lstStyle/>
                    <a:p>
                      <a:pPr algn="ctr" fontAlgn="t"/>
                      <a:r>
                        <a:rPr lang="en-US" sz="1200" b="1" u="none" strike="noStrike" dirty="0">
                          <a:effectLst/>
                        </a:rPr>
                        <a:t>Country</a:t>
                      </a:r>
                      <a:endParaRPr lang="en-US" sz="1200" b="1" i="0" u="none" strike="noStrike" dirty="0">
                        <a:effectLst/>
                        <a:latin typeface="Arial" panose="020B0604020202020204" pitchFamily="34" charset="0"/>
                      </a:endParaRPr>
                    </a:p>
                  </a:txBody>
                  <a:tcPr marL="7596" marR="7596" marT="7596" marB="0"/>
                </a:tc>
                <a:extLst>
                  <a:ext uri="{0D108BD9-81ED-4DB2-BD59-A6C34878D82A}">
                    <a16:rowId xmlns:a16="http://schemas.microsoft.com/office/drawing/2014/main" val="751046717"/>
                  </a:ext>
                </a:extLst>
              </a:tr>
              <a:tr h="319207">
                <a:tc>
                  <a:txBody>
                    <a:bodyPr/>
                    <a:lstStyle/>
                    <a:p>
                      <a:pPr algn="l" fontAlgn="t"/>
                      <a:r>
                        <a:rPr lang="en-US" altLang="zh-CN" sz="1200" u="none" strike="noStrike">
                          <a:effectLst/>
                        </a:rPr>
                        <a:t>0747-0371</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dirty="0">
                          <a:effectLst/>
                        </a:rPr>
                        <a:t>American Bicyclist</a:t>
                      </a:r>
                      <a:endParaRPr lang="en-US" sz="1200" b="1" i="0" u="none" strike="noStrike" dirty="0">
                        <a:effectLst/>
                        <a:latin typeface="Arial Narrow" panose="020B0606020202030204" pitchFamily="34" charset="0"/>
                      </a:endParaRPr>
                    </a:p>
                  </a:txBody>
                  <a:tcPr marL="7596" marR="7596" marT="7596" marB="0"/>
                </a:tc>
                <a:tc>
                  <a:txBody>
                    <a:bodyPr/>
                    <a:lstStyle/>
                    <a:p>
                      <a:pPr algn="l" fontAlgn="t"/>
                      <a:r>
                        <a:rPr lang="en-US" sz="1200" u="none" strike="noStrike">
                          <a:effectLst/>
                        </a:rPr>
                        <a:t>League of American Bicyclists, Inc.</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a:effectLst/>
                        </a:rPr>
                        <a:t>United States of America</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731273720"/>
                  </a:ext>
                </a:extLst>
              </a:tr>
              <a:tr h="319207">
                <a:tc>
                  <a:txBody>
                    <a:bodyPr/>
                    <a:lstStyle/>
                    <a:p>
                      <a:pPr algn="l" fontAlgn="t"/>
                      <a:r>
                        <a:rPr lang="en-US" altLang="zh-CN" sz="1200" u="none" strike="noStrike" dirty="0">
                          <a:effectLst/>
                        </a:rPr>
                        <a:t>1037-6720</a:t>
                      </a:r>
                      <a:endParaRPr lang="en-US" altLang="zh-CN" sz="1200" b="0" i="0" u="none" strike="noStrike" dirty="0">
                        <a:effectLst/>
                        <a:latin typeface="Arial Narrow" panose="020B0606020202030204" pitchFamily="34" charset="0"/>
                      </a:endParaRPr>
                    </a:p>
                  </a:txBody>
                  <a:tcPr marL="7596" marR="7596" marT="7596" marB="0"/>
                </a:tc>
                <a:tc>
                  <a:txBody>
                    <a:bodyPr/>
                    <a:lstStyle/>
                    <a:p>
                      <a:pPr algn="l" fontAlgn="t"/>
                      <a:r>
                        <a:rPr lang="en-US" sz="1200" u="none" strike="noStrike">
                          <a:effectLst/>
                        </a:rPr>
                        <a:t>Archery Action with Outdoor Connections</a:t>
                      </a:r>
                      <a:endParaRPr lang="en-US" sz="1200" b="1"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Australian Bowhunters Association Incorporated</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a:effectLst/>
                        </a:rPr>
                        <a:t>Australia</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962154829"/>
                  </a:ext>
                </a:extLst>
              </a:tr>
              <a:tr h="208552">
                <a:tc>
                  <a:txBody>
                    <a:bodyPr/>
                    <a:lstStyle/>
                    <a:p>
                      <a:pPr algn="l" fontAlgn="t"/>
                      <a:r>
                        <a:rPr lang="en-US" altLang="zh-CN" sz="1200" u="none" strike="noStrike">
                          <a:effectLst/>
                        </a:rPr>
                        <a:t>0742-8308</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dirty="0">
                          <a:effectLst/>
                        </a:rPr>
                        <a:t>Bicycle Paper</a:t>
                      </a:r>
                      <a:endParaRPr lang="en-US" sz="1200" b="1" i="0" u="none" strike="noStrike" dirty="0">
                        <a:effectLst/>
                        <a:latin typeface="Arial Narrow" panose="020B0606020202030204" pitchFamily="34" charset="0"/>
                      </a:endParaRPr>
                    </a:p>
                  </a:txBody>
                  <a:tcPr marL="7596" marR="7596" marT="7596" marB="0"/>
                </a:tc>
                <a:tc>
                  <a:txBody>
                    <a:bodyPr/>
                    <a:lstStyle/>
                    <a:p>
                      <a:pPr algn="l" fontAlgn="t"/>
                      <a:r>
                        <a:rPr lang="en-US" sz="1200" u="none" strike="noStrike">
                          <a:effectLst/>
                        </a:rPr>
                        <a:t>Seattle Publishing</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a:effectLst/>
                        </a:rPr>
                        <a:t>United States of America</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4162071398"/>
                  </a:ext>
                </a:extLst>
              </a:tr>
              <a:tr h="189914">
                <a:tc>
                  <a:txBody>
                    <a:bodyPr/>
                    <a:lstStyle/>
                    <a:p>
                      <a:pPr algn="l" fontAlgn="t"/>
                      <a:r>
                        <a:rPr lang="en-US" altLang="zh-CN" sz="1200" u="none" strike="noStrike">
                          <a:effectLst/>
                        </a:rPr>
                        <a:t>1034-8085</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Bicycling Australia</a:t>
                      </a:r>
                      <a:endParaRPr lang="en-US" sz="1200" b="1"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Yaffa Publishing Group Pty Ltd</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a:effectLst/>
                        </a:rPr>
                        <a:t>Australia</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3954608869"/>
                  </a:ext>
                </a:extLst>
              </a:tr>
              <a:tr h="189914">
                <a:tc>
                  <a:txBody>
                    <a:bodyPr/>
                    <a:lstStyle/>
                    <a:p>
                      <a:pPr algn="l" fontAlgn="t"/>
                      <a:r>
                        <a:rPr lang="en-US" altLang="zh-CN" sz="1200" u="none" strike="noStrike" dirty="0">
                          <a:effectLst/>
                        </a:rPr>
                        <a:t>1812-2302</a:t>
                      </a:r>
                      <a:endParaRPr lang="en-US" altLang="zh-CN" sz="1200" b="0" i="0" u="none" strike="noStrike" dirty="0">
                        <a:effectLst/>
                        <a:latin typeface="Arial Narrow" panose="020B0606020202030204" pitchFamily="34" charset="0"/>
                      </a:endParaRPr>
                    </a:p>
                  </a:txBody>
                  <a:tcPr marL="7596" marR="7596" marT="7596" marB="0"/>
                </a:tc>
                <a:tc>
                  <a:txBody>
                    <a:bodyPr/>
                    <a:lstStyle/>
                    <a:p>
                      <a:pPr algn="l" fontAlgn="t"/>
                      <a:r>
                        <a:rPr lang="en-US" sz="1200" u="none" strike="noStrike">
                          <a:effectLst/>
                        </a:rPr>
                        <a:t>Coaching &amp; Sport Science Review</a:t>
                      </a:r>
                      <a:endParaRPr lang="en-US" sz="1200" b="1"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International Tennis Federation</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a:effectLst/>
                        </a:rPr>
                        <a:t>Spain</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3765925696"/>
                  </a:ext>
                </a:extLst>
              </a:tr>
              <a:tr h="319207">
                <a:tc>
                  <a:txBody>
                    <a:bodyPr/>
                    <a:lstStyle/>
                    <a:p>
                      <a:pPr algn="l" fontAlgn="t"/>
                      <a:r>
                        <a:rPr lang="en-US" altLang="zh-CN" sz="1200" u="none" strike="noStrike">
                          <a:effectLst/>
                        </a:rPr>
                        <a:t>0278-9213</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Cross Country Skier</a:t>
                      </a:r>
                      <a:endParaRPr lang="en-US" sz="1200" b="1"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Height of Land Publications</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a:effectLst/>
                        </a:rPr>
                        <a:t>United States of America</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2267882941"/>
                  </a:ext>
                </a:extLst>
              </a:tr>
              <a:tr h="189914">
                <a:tc>
                  <a:txBody>
                    <a:bodyPr/>
                    <a:lstStyle/>
                    <a:p>
                      <a:pPr algn="l" fontAlgn="t"/>
                      <a:r>
                        <a:rPr lang="en-US" altLang="zh-CN" sz="1200" u="none" strike="noStrike">
                          <a:effectLst/>
                        </a:rPr>
                        <a:t>0706-5132</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dirty="0">
                          <a:effectLst/>
                        </a:rPr>
                        <a:t>Diver Magazine</a:t>
                      </a:r>
                      <a:endParaRPr lang="en-US" sz="1200" b="1" i="0" u="none" strike="noStrike" dirty="0">
                        <a:effectLst/>
                        <a:latin typeface="Arial Narrow" panose="020B0606020202030204" pitchFamily="34" charset="0"/>
                      </a:endParaRPr>
                    </a:p>
                  </a:txBody>
                  <a:tcPr marL="7596" marR="7596" marT="7596" marB="0"/>
                </a:tc>
                <a:tc>
                  <a:txBody>
                    <a:bodyPr/>
                    <a:lstStyle/>
                    <a:p>
                      <a:pPr algn="l" fontAlgn="t"/>
                      <a:r>
                        <a:rPr lang="en-US" sz="1200" u="none" strike="noStrike">
                          <a:effectLst/>
                        </a:rPr>
                        <a:t>Seagraphic Publications Ltd.</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a:effectLst/>
                        </a:rPr>
                        <a:t>Canada</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3531691436"/>
                  </a:ext>
                </a:extLst>
              </a:tr>
              <a:tr h="319207">
                <a:tc>
                  <a:txBody>
                    <a:bodyPr/>
                    <a:lstStyle/>
                    <a:p>
                      <a:pPr algn="l" fontAlgn="t"/>
                      <a:r>
                        <a:rPr lang="en-US" altLang="zh-CN" sz="1200" u="none" strike="noStrike">
                          <a:effectLst/>
                        </a:rPr>
                        <a:t>2164-6864</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dirty="0">
                          <a:effectLst/>
                        </a:rPr>
                        <a:t>Exercise, Sports &amp; Sports Medicine Standards &amp; Malpractice Reporter</a:t>
                      </a:r>
                      <a:endParaRPr lang="en-US" sz="1200" b="1" i="0" u="none" strike="noStrike" dirty="0">
                        <a:effectLst/>
                        <a:latin typeface="Arial Narrow" panose="020B0606020202030204" pitchFamily="34" charset="0"/>
                      </a:endParaRPr>
                    </a:p>
                  </a:txBody>
                  <a:tcPr marL="7596" marR="7596" marT="7596" marB="0"/>
                </a:tc>
                <a:tc>
                  <a:txBody>
                    <a:bodyPr/>
                    <a:lstStyle/>
                    <a:p>
                      <a:pPr algn="l" fontAlgn="t"/>
                      <a:r>
                        <a:rPr lang="en-US" sz="1200" u="none" strike="noStrike">
                          <a:effectLst/>
                        </a:rPr>
                        <a:t>PRC Publishing, Inc.</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a:effectLst/>
                        </a:rPr>
                        <a:t>United States of America</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4033802784"/>
                  </a:ext>
                </a:extLst>
              </a:tr>
              <a:tr h="239644">
                <a:tc>
                  <a:txBody>
                    <a:bodyPr/>
                    <a:lstStyle/>
                    <a:p>
                      <a:pPr algn="l" fontAlgn="t"/>
                      <a:r>
                        <a:rPr lang="en-US" sz="1200" u="none" strike="noStrike">
                          <a:effectLst/>
                        </a:rPr>
                        <a:t>0017-176X</a:t>
                      </a:r>
                      <a:endParaRPr lang="en-US"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dirty="0">
                          <a:effectLst/>
                        </a:rPr>
                        <a:t>Golf Digest</a:t>
                      </a:r>
                      <a:endParaRPr lang="en-US" sz="1200" b="1" i="0" u="none" strike="noStrike" dirty="0">
                        <a:effectLst/>
                        <a:latin typeface="Arial Narrow" panose="020B0606020202030204" pitchFamily="34" charset="0"/>
                      </a:endParaRPr>
                    </a:p>
                  </a:txBody>
                  <a:tcPr marL="7596" marR="7596" marT="7596" marB="0"/>
                </a:tc>
                <a:tc>
                  <a:txBody>
                    <a:bodyPr/>
                    <a:lstStyle/>
                    <a:p>
                      <a:pPr algn="l" fontAlgn="t"/>
                      <a:r>
                        <a:rPr lang="en-US" sz="1200" u="none" strike="noStrike">
                          <a:effectLst/>
                        </a:rPr>
                        <a:t>Discovery Inc.</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a:effectLst/>
                        </a:rPr>
                        <a:t>United States of America</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1977255928"/>
                  </a:ext>
                </a:extLst>
              </a:tr>
              <a:tr h="319207">
                <a:tc>
                  <a:txBody>
                    <a:bodyPr/>
                    <a:lstStyle/>
                    <a:p>
                      <a:pPr algn="l" fontAlgn="t"/>
                      <a:r>
                        <a:rPr lang="en-US" altLang="zh-CN" sz="1200" u="none" strike="noStrike">
                          <a:effectLst/>
                        </a:rPr>
                        <a:t>0018-5159</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dirty="0">
                          <a:effectLst/>
                        </a:rPr>
                        <a:t>Horse &amp; Rider</a:t>
                      </a:r>
                      <a:endParaRPr lang="en-US" sz="1200" b="1" i="0" u="none" strike="noStrike" dirty="0">
                        <a:effectLst/>
                        <a:latin typeface="Arial Narrow" panose="020B0606020202030204" pitchFamily="34" charset="0"/>
                      </a:endParaRPr>
                    </a:p>
                  </a:txBody>
                  <a:tcPr marL="7596" marR="7596" marT="7596" marB="0"/>
                </a:tc>
                <a:tc>
                  <a:txBody>
                    <a:bodyPr/>
                    <a:lstStyle/>
                    <a:p>
                      <a:pPr algn="l" fontAlgn="t"/>
                      <a:r>
                        <a:rPr lang="en-US" sz="1200" u="none" strike="noStrike">
                          <a:effectLst/>
                        </a:rPr>
                        <a:t>Active Interest Media, Inc.</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a:effectLst/>
                        </a:rPr>
                        <a:t>United States of America</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3706747919"/>
                  </a:ext>
                </a:extLst>
              </a:tr>
              <a:tr h="319207">
                <a:tc>
                  <a:txBody>
                    <a:bodyPr/>
                    <a:lstStyle/>
                    <a:p>
                      <a:pPr algn="l" fontAlgn="t"/>
                      <a:r>
                        <a:rPr lang="en-US" altLang="zh-CN" sz="1200" u="none" strike="noStrike">
                          <a:effectLst/>
                        </a:rPr>
                        <a:t>0898-6894</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HPV News</a:t>
                      </a:r>
                      <a:endParaRPr lang="en-US" sz="1200" b="1"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International Human Powered Vehicle Association</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a:effectLst/>
                        </a:rPr>
                        <a:t>United States of America</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2839755565"/>
                  </a:ext>
                </a:extLst>
              </a:tr>
              <a:tr h="189914">
                <a:tc>
                  <a:txBody>
                    <a:bodyPr/>
                    <a:lstStyle/>
                    <a:p>
                      <a:pPr algn="l" fontAlgn="t"/>
                      <a:r>
                        <a:rPr lang="en-US" altLang="zh-CN" sz="1200" u="none" strike="noStrike">
                          <a:effectLst/>
                        </a:rPr>
                        <a:t>1362-9255</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dirty="0">
                          <a:effectLst/>
                        </a:rPr>
                        <a:t>International Turfgrass Bulletin</a:t>
                      </a:r>
                      <a:endParaRPr lang="en-US" sz="1200" b="1" i="0" u="none" strike="noStrike" dirty="0">
                        <a:effectLst/>
                        <a:latin typeface="Arial Narrow" panose="020B0606020202030204" pitchFamily="34" charset="0"/>
                      </a:endParaRPr>
                    </a:p>
                  </a:txBody>
                  <a:tcPr marL="7596" marR="7596" marT="7596" marB="0"/>
                </a:tc>
                <a:tc>
                  <a:txBody>
                    <a:bodyPr/>
                    <a:lstStyle/>
                    <a:p>
                      <a:pPr algn="l" fontAlgn="t"/>
                      <a:r>
                        <a:rPr lang="en-US" sz="1200" u="none" strike="noStrike">
                          <a:effectLst/>
                        </a:rPr>
                        <a:t>Sports Turf Research Institute</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a:effectLst/>
                        </a:rPr>
                        <a:t>United Kingdom</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494686675"/>
                  </a:ext>
                </a:extLst>
              </a:tr>
              <a:tr h="319207">
                <a:tc>
                  <a:txBody>
                    <a:bodyPr/>
                    <a:lstStyle/>
                    <a:p>
                      <a:pPr algn="l" fontAlgn="t"/>
                      <a:r>
                        <a:rPr lang="en-US" altLang="zh-CN" sz="1200" u="none" strike="noStrike">
                          <a:effectLst/>
                        </a:rPr>
                        <a:t>0146-3292</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Motocross Action Magazine</a:t>
                      </a:r>
                      <a:endParaRPr lang="en-US" sz="1200" b="1"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Hi-Torque Publications Inc.</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a:effectLst/>
                        </a:rPr>
                        <a:t>United States of America</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1542830323"/>
                  </a:ext>
                </a:extLst>
              </a:tr>
              <a:tr h="319207">
                <a:tc>
                  <a:txBody>
                    <a:bodyPr/>
                    <a:lstStyle/>
                    <a:p>
                      <a:pPr algn="l" fontAlgn="t"/>
                      <a:r>
                        <a:rPr lang="en-US" altLang="zh-CN" sz="1200" u="none" strike="noStrike">
                          <a:effectLst/>
                        </a:rPr>
                        <a:t>0895-9668</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dirty="0">
                          <a:effectLst/>
                        </a:rPr>
                        <a:t>Mushing Magazine</a:t>
                      </a:r>
                      <a:endParaRPr lang="en-US" sz="1200" b="1" i="0" u="none" strike="noStrike" dirty="0">
                        <a:effectLst/>
                        <a:latin typeface="Arial Narrow" panose="020B0606020202030204" pitchFamily="34" charset="0"/>
                      </a:endParaRPr>
                    </a:p>
                  </a:txBody>
                  <a:tcPr marL="7596" marR="7596" marT="7596" marB="0"/>
                </a:tc>
                <a:tc>
                  <a:txBody>
                    <a:bodyPr/>
                    <a:lstStyle/>
                    <a:p>
                      <a:pPr algn="l" fontAlgn="t"/>
                      <a:r>
                        <a:rPr lang="en-US" sz="1200" u="none" strike="noStrike">
                          <a:effectLst/>
                        </a:rPr>
                        <a:t>Mushing LLC</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a:effectLst/>
                        </a:rPr>
                        <a:t>United States of America</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3164715924"/>
                  </a:ext>
                </a:extLst>
              </a:tr>
              <a:tr h="414395">
                <a:tc>
                  <a:txBody>
                    <a:bodyPr/>
                    <a:lstStyle/>
                    <a:p>
                      <a:pPr algn="l" fontAlgn="t"/>
                      <a:r>
                        <a:rPr lang="en-US" altLang="zh-CN" sz="1200" u="none" strike="noStrike">
                          <a:effectLst/>
                        </a:rPr>
                        <a:t>0279-0033</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dirty="0">
                          <a:effectLst/>
                        </a:rPr>
                        <a:t>Pennsylvania Journal of Health, Physical Education, Recreation &amp; Dance</a:t>
                      </a:r>
                      <a:endParaRPr lang="en-US" sz="1200" b="1" i="0" u="none" strike="noStrike" dirty="0">
                        <a:effectLst/>
                        <a:latin typeface="Arial Narrow" panose="020B0606020202030204" pitchFamily="34" charset="0"/>
                      </a:endParaRPr>
                    </a:p>
                  </a:txBody>
                  <a:tcPr marL="7596" marR="7596" marT="7596" marB="0"/>
                </a:tc>
                <a:tc>
                  <a:txBody>
                    <a:bodyPr/>
                    <a:lstStyle/>
                    <a:p>
                      <a:pPr algn="l" fontAlgn="t"/>
                      <a:r>
                        <a:rPr lang="en-US" sz="1200" u="none" strike="noStrike">
                          <a:effectLst/>
                        </a:rPr>
                        <a:t>PSAHPERD, Inc.</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a:effectLst/>
                        </a:rPr>
                        <a:t>United States of America</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3151958611"/>
                  </a:ext>
                </a:extLst>
              </a:tr>
              <a:tr h="319207">
                <a:tc>
                  <a:txBody>
                    <a:bodyPr/>
                    <a:lstStyle/>
                    <a:p>
                      <a:pPr algn="l" fontAlgn="t"/>
                      <a:r>
                        <a:rPr lang="en-US" altLang="zh-CN" sz="1200" u="none" strike="noStrike">
                          <a:effectLst/>
                        </a:rPr>
                        <a:t>0090-8762</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dirty="0">
                          <a:effectLst/>
                        </a:rPr>
                        <a:t>Practical Horseman</a:t>
                      </a:r>
                      <a:endParaRPr lang="en-US" sz="1200" b="1" i="0" u="none" strike="noStrike" dirty="0">
                        <a:effectLst/>
                        <a:latin typeface="Arial Narrow" panose="020B0606020202030204" pitchFamily="34" charset="0"/>
                      </a:endParaRPr>
                    </a:p>
                  </a:txBody>
                  <a:tcPr marL="7596" marR="7596" marT="7596" marB="0"/>
                </a:tc>
                <a:tc>
                  <a:txBody>
                    <a:bodyPr/>
                    <a:lstStyle/>
                    <a:p>
                      <a:pPr algn="l" fontAlgn="t"/>
                      <a:r>
                        <a:rPr lang="en-US" sz="1200" u="none" strike="noStrike">
                          <a:effectLst/>
                        </a:rPr>
                        <a:t>Active Interest Media, Inc.</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a:effectLst/>
                        </a:rPr>
                        <a:t>United States of America</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2234148410"/>
                  </a:ext>
                </a:extLst>
              </a:tr>
              <a:tr h="266420">
                <a:tc>
                  <a:txBody>
                    <a:bodyPr/>
                    <a:lstStyle/>
                    <a:p>
                      <a:pPr algn="l" fontAlgn="t"/>
                      <a:r>
                        <a:rPr lang="en-US" altLang="zh-CN" sz="1200" u="none" strike="noStrike">
                          <a:effectLst/>
                        </a:rPr>
                        <a:t>0037-6159</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dirty="0">
                          <a:effectLst/>
                        </a:rPr>
                        <a:t>Ski</a:t>
                      </a:r>
                      <a:endParaRPr lang="en-US" sz="1200" b="1" i="0" u="none" strike="noStrike" dirty="0">
                        <a:effectLst/>
                        <a:latin typeface="Arial Narrow" panose="020B0606020202030204" pitchFamily="34" charset="0"/>
                      </a:endParaRPr>
                    </a:p>
                  </a:txBody>
                  <a:tcPr marL="7596" marR="7596" marT="7596" marB="0"/>
                </a:tc>
                <a:tc>
                  <a:txBody>
                    <a:bodyPr/>
                    <a:lstStyle/>
                    <a:p>
                      <a:pPr algn="l" fontAlgn="t"/>
                      <a:r>
                        <a:rPr lang="en-US" sz="1200" u="none" strike="noStrike" dirty="0">
                          <a:effectLst/>
                        </a:rPr>
                        <a:t>Active Interest Media, Inc.</a:t>
                      </a:r>
                      <a:endParaRPr lang="en-US" sz="1200" b="0" i="0" u="none" strike="noStrike" dirty="0">
                        <a:effectLst/>
                        <a:latin typeface="Arial Narrow" panose="020B0606020202030204" pitchFamily="34" charset="0"/>
                      </a:endParaRPr>
                    </a:p>
                  </a:txBody>
                  <a:tcPr marL="7596" marR="7596" marT="7596" marB="0"/>
                </a:tc>
                <a:tc>
                  <a:txBody>
                    <a:bodyPr/>
                    <a:lstStyle/>
                    <a:p>
                      <a:pPr algn="ctr" fontAlgn="t"/>
                      <a:r>
                        <a:rPr lang="en-US" sz="1200" u="none" strike="noStrike">
                          <a:effectLst/>
                        </a:rPr>
                        <a:t>United States of America</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701304475"/>
                  </a:ext>
                </a:extLst>
              </a:tr>
              <a:tr h="319207">
                <a:tc>
                  <a:txBody>
                    <a:bodyPr/>
                    <a:lstStyle/>
                    <a:p>
                      <a:pPr algn="l" fontAlgn="t"/>
                      <a:r>
                        <a:rPr lang="en-US" altLang="zh-CN" sz="1200" u="none" strike="noStrike">
                          <a:effectLst/>
                        </a:rPr>
                        <a:t>1754-3444</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dirty="0">
                          <a:effectLst/>
                        </a:rPr>
                        <a:t>Sport &amp; Exercise Scientist</a:t>
                      </a:r>
                      <a:endParaRPr lang="en-US" sz="1200" b="1" i="0" u="none" strike="noStrike" dirty="0">
                        <a:effectLst/>
                        <a:latin typeface="Arial Narrow" panose="020B0606020202030204" pitchFamily="34" charset="0"/>
                      </a:endParaRPr>
                    </a:p>
                  </a:txBody>
                  <a:tcPr marL="7596" marR="7596" marT="7596" marB="0"/>
                </a:tc>
                <a:tc>
                  <a:txBody>
                    <a:bodyPr/>
                    <a:lstStyle/>
                    <a:p>
                      <a:pPr algn="l" fontAlgn="t"/>
                      <a:r>
                        <a:rPr lang="en-US" sz="1200" u="none" strike="noStrike" dirty="0">
                          <a:effectLst/>
                        </a:rPr>
                        <a:t>British Association of Sport &amp; Exercise Sciences</a:t>
                      </a:r>
                      <a:endParaRPr lang="en-US" sz="1200" b="0" i="0" u="none" strike="noStrike" dirty="0">
                        <a:effectLst/>
                        <a:latin typeface="Arial Narrow" panose="020B0606020202030204" pitchFamily="34" charset="0"/>
                      </a:endParaRPr>
                    </a:p>
                  </a:txBody>
                  <a:tcPr marL="7596" marR="7596" marT="7596" marB="0"/>
                </a:tc>
                <a:tc>
                  <a:txBody>
                    <a:bodyPr/>
                    <a:lstStyle/>
                    <a:p>
                      <a:pPr algn="ctr" fontAlgn="t"/>
                      <a:r>
                        <a:rPr lang="en-US" sz="1200" u="none" strike="noStrike">
                          <a:effectLst/>
                        </a:rPr>
                        <a:t>United Kingdom</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1623637447"/>
                  </a:ext>
                </a:extLst>
              </a:tr>
              <a:tr h="319207">
                <a:tc>
                  <a:txBody>
                    <a:bodyPr/>
                    <a:lstStyle/>
                    <a:p>
                      <a:pPr algn="l" fontAlgn="t"/>
                      <a:r>
                        <a:rPr lang="en-US" altLang="zh-CN" sz="1200" u="none" strike="noStrike">
                          <a:effectLst/>
                        </a:rPr>
                        <a:t>0161-6706</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Sports 'n Spokes Magazine</a:t>
                      </a:r>
                      <a:endParaRPr lang="en-US" sz="1200" b="1"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PVA Publications - a division of Paralyzed Veterans of America, Inc.</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a:effectLst/>
                        </a:rPr>
                        <a:t>United States of America</a:t>
                      </a:r>
                      <a:endParaRPr lang="en-US" sz="12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2874783345"/>
                  </a:ext>
                </a:extLst>
              </a:tr>
              <a:tr h="319207">
                <a:tc>
                  <a:txBody>
                    <a:bodyPr/>
                    <a:lstStyle/>
                    <a:p>
                      <a:pPr algn="l" fontAlgn="t"/>
                      <a:r>
                        <a:rPr lang="en-US" altLang="zh-CN" sz="1200" u="none" strike="noStrike">
                          <a:effectLst/>
                        </a:rPr>
                        <a:t>1085-8792</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Track Coach</a:t>
                      </a:r>
                      <a:endParaRPr lang="en-US" sz="1200" b="1"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Track &amp; Field News, Inc.</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dirty="0">
                          <a:effectLst/>
                        </a:rPr>
                        <a:t>United States of America</a:t>
                      </a:r>
                      <a:endParaRPr lang="en-US" sz="1200" b="0" i="0" u="none" strike="noStrike" dirty="0">
                        <a:effectLst/>
                        <a:latin typeface="Arial Narrow" panose="020B0606020202030204" pitchFamily="34" charset="0"/>
                      </a:endParaRPr>
                    </a:p>
                  </a:txBody>
                  <a:tcPr marL="7596" marR="7596" marT="7596" marB="0"/>
                </a:tc>
                <a:extLst>
                  <a:ext uri="{0D108BD9-81ED-4DB2-BD59-A6C34878D82A}">
                    <a16:rowId xmlns:a16="http://schemas.microsoft.com/office/drawing/2014/main" val="3683618027"/>
                  </a:ext>
                </a:extLst>
              </a:tr>
              <a:tr h="241677">
                <a:tc>
                  <a:txBody>
                    <a:bodyPr/>
                    <a:lstStyle/>
                    <a:p>
                      <a:pPr algn="l" fontAlgn="t"/>
                      <a:r>
                        <a:rPr lang="en-US" altLang="zh-CN" sz="1200" u="none" strike="noStrike">
                          <a:effectLst/>
                        </a:rPr>
                        <a:t>2327-9036</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USA Triathlon Magazine</a:t>
                      </a:r>
                      <a:endParaRPr lang="en-US" sz="1200" b="1"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USA Triathlon</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dirty="0">
                          <a:effectLst/>
                        </a:rPr>
                        <a:t>United States of America</a:t>
                      </a:r>
                      <a:endParaRPr lang="en-US" sz="1200" b="0" i="0" u="none" strike="noStrike" dirty="0">
                        <a:effectLst/>
                        <a:latin typeface="Arial Narrow" panose="020B0606020202030204" pitchFamily="34" charset="0"/>
                      </a:endParaRPr>
                    </a:p>
                  </a:txBody>
                  <a:tcPr marL="7596" marR="7596" marT="7596" marB="0"/>
                </a:tc>
                <a:extLst>
                  <a:ext uri="{0D108BD9-81ED-4DB2-BD59-A6C34878D82A}">
                    <a16:rowId xmlns:a16="http://schemas.microsoft.com/office/drawing/2014/main" val="733176352"/>
                  </a:ext>
                </a:extLst>
              </a:tr>
              <a:tr h="319207">
                <a:tc>
                  <a:txBody>
                    <a:bodyPr/>
                    <a:lstStyle/>
                    <a:p>
                      <a:pPr algn="l" fontAlgn="t"/>
                      <a:r>
                        <a:rPr lang="en-US" altLang="zh-CN" sz="1200" u="none" strike="noStrike">
                          <a:effectLst/>
                        </a:rPr>
                        <a:t>0043-9940</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Yachting</a:t>
                      </a:r>
                      <a:endParaRPr lang="en-US" sz="1200" b="1"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Bonnier Corporation</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dirty="0">
                          <a:effectLst/>
                        </a:rPr>
                        <a:t>United States of America</a:t>
                      </a:r>
                      <a:endParaRPr lang="en-US" sz="1200" b="0" i="0" u="none" strike="noStrike" dirty="0">
                        <a:effectLst/>
                        <a:latin typeface="Arial Narrow" panose="020B0606020202030204" pitchFamily="34" charset="0"/>
                      </a:endParaRPr>
                    </a:p>
                  </a:txBody>
                  <a:tcPr marL="7596" marR="7596" marT="7596" marB="0"/>
                </a:tc>
                <a:extLst>
                  <a:ext uri="{0D108BD9-81ED-4DB2-BD59-A6C34878D82A}">
                    <a16:rowId xmlns:a16="http://schemas.microsoft.com/office/drawing/2014/main" val="1034163670"/>
                  </a:ext>
                </a:extLst>
              </a:tr>
              <a:tr h="319207">
                <a:tc>
                  <a:txBody>
                    <a:bodyPr/>
                    <a:lstStyle/>
                    <a:p>
                      <a:pPr algn="l" fontAlgn="t"/>
                      <a:r>
                        <a:rPr lang="en-US" altLang="zh-CN" sz="1200" u="none" strike="noStrike">
                          <a:effectLst/>
                        </a:rPr>
                        <a:t>1945-7235</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Yoga Therapy Today</a:t>
                      </a:r>
                      <a:endParaRPr lang="en-US" sz="1200" b="1"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International Association of Yoga Therapists</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dirty="0">
                          <a:effectLst/>
                        </a:rPr>
                        <a:t>United States of America</a:t>
                      </a:r>
                      <a:endParaRPr lang="en-US" sz="1200" b="0" i="0" u="none" strike="noStrike" dirty="0">
                        <a:effectLst/>
                        <a:latin typeface="Arial Narrow" panose="020B0606020202030204" pitchFamily="34" charset="0"/>
                      </a:endParaRPr>
                    </a:p>
                  </a:txBody>
                  <a:tcPr marL="7596" marR="7596" marT="7596" marB="0"/>
                </a:tc>
                <a:extLst>
                  <a:ext uri="{0D108BD9-81ED-4DB2-BD59-A6C34878D82A}">
                    <a16:rowId xmlns:a16="http://schemas.microsoft.com/office/drawing/2014/main" val="1625653583"/>
                  </a:ext>
                </a:extLst>
              </a:tr>
              <a:tr h="319207">
                <a:tc>
                  <a:txBody>
                    <a:bodyPr/>
                    <a:lstStyle/>
                    <a:p>
                      <a:pPr algn="l" fontAlgn="t"/>
                      <a:r>
                        <a:rPr lang="en-US" altLang="zh-CN" sz="1200" u="none" strike="noStrike">
                          <a:effectLst/>
                        </a:rPr>
                        <a:t>0149-4082</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Addvantage</a:t>
                      </a:r>
                      <a:endParaRPr lang="en-US" sz="1200" b="1"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United States Professional Tennis Association</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dirty="0">
                          <a:effectLst/>
                        </a:rPr>
                        <a:t>United States of America</a:t>
                      </a:r>
                      <a:endParaRPr lang="en-US" sz="1200" b="0" i="0" u="none" strike="noStrike" dirty="0">
                        <a:effectLst/>
                        <a:latin typeface="Arial Narrow" panose="020B0606020202030204" pitchFamily="34" charset="0"/>
                      </a:endParaRPr>
                    </a:p>
                  </a:txBody>
                  <a:tcPr marL="7596" marR="7596" marT="7596" marB="0"/>
                </a:tc>
                <a:extLst>
                  <a:ext uri="{0D108BD9-81ED-4DB2-BD59-A6C34878D82A}">
                    <a16:rowId xmlns:a16="http://schemas.microsoft.com/office/drawing/2014/main" val="2829962153"/>
                  </a:ext>
                </a:extLst>
              </a:tr>
              <a:tr h="319207">
                <a:tc>
                  <a:txBody>
                    <a:bodyPr/>
                    <a:lstStyle/>
                    <a:p>
                      <a:pPr algn="l" fontAlgn="t"/>
                      <a:r>
                        <a:rPr lang="en-US" altLang="zh-CN" sz="1200" u="none" strike="noStrike">
                          <a:effectLst/>
                        </a:rPr>
                        <a:t>0747-6000</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ASCA Newsletter</a:t>
                      </a:r>
                      <a:endParaRPr lang="en-US" sz="1200" b="1"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American Swimming Coaches Association</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dirty="0">
                          <a:effectLst/>
                        </a:rPr>
                        <a:t>United States of America</a:t>
                      </a:r>
                      <a:endParaRPr lang="en-US" sz="1200" b="0" i="0" u="none" strike="noStrike" dirty="0">
                        <a:effectLst/>
                        <a:latin typeface="Arial Narrow" panose="020B0606020202030204" pitchFamily="34" charset="0"/>
                      </a:endParaRPr>
                    </a:p>
                  </a:txBody>
                  <a:tcPr marL="7596" marR="7596" marT="7596" marB="0"/>
                </a:tc>
                <a:extLst>
                  <a:ext uri="{0D108BD9-81ED-4DB2-BD59-A6C34878D82A}">
                    <a16:rowId xmlns:a16="http://schemas.microsoft.com/office/drawing/2014/main" val="4080214099"/>
                  </a:ext>
                </a:extLst>
              </a:tr>
              <a:tr h="319207">
                <a:tc>
                  <a:txBody>
                    <a:bodyPr/>
                    <a:lstStyle/>
                    <a:p>
                      <a:pPr algn="l" fontAlgn="t"/>
                      <a:r>
                        <a:rPr lang="en-US" altLang="zh-CN" sz="1200" u="none" strike="noStrike">
                          <a:effectLst/>
                        </a:rPr>
                        <a:t>1835-7644</a:t>
                      </a:r>
                      <a:endParaRPr lang="en-US" altLang="zh-CN" sz="1200" b="0"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Journal of Australian Strength &amp; Conditioning</a:t>
                      </a:r>
                      <a:endParaRPr lang="en-US" sz="1200" b="1" i="0" u="none" strike="noStrike">
                        <a:effectLst/>
                        <a:latin typeface="Arial Narrow" panose="020B0606020202030204" pitchFamily="34" charset="0"/>
                      </a:endParaRPr>
                    </a:p>
                  </a:txBody>
                  <a:tcPr marL="7596" marR="7596" marT="7596" marB="0"/>
                </a:tc>
                <a:tc>
                  <a:txBody>
                    <a:bodyPr/>
                    <a:lstStyle/>
                    <a:p>
                      <a:pPr algn="l" fontAlgn="t"/>
                      <a:r>
                        <a:rPr lang="en-US" sz="1200" u="none" strike="noStrike">
                          <a:effectLst/>
                        </a:rPr>
                        <a:t>Australian Strength &amp; Conditioning Association</a:t>
                      </a:r>
                      <a:endParaRPr lang="en-US" sz="1200" b="0" i="0" u="none" strike="noStrike">
                        <a:effectLst/>
                        <a:latin typeface="Arial Narrow" panose="020B0606020202030204" pitchFamily="34" charset="0"/>
                      </a:endParaRPr>
                    </a:p>
                  </a:txBody>
                  <a:tcPr marL="7596" marR="7596" marT="7596" marB="0"/>
                </a:tc>
                <a:tc>
                  <a:txBody>
                    <a:bodyPr/>
                    <a:lstStyle/>
                    <a:p>
                      <a:pPr algn="ctr" fontAlgn="t"/>
                      <a:r>
                        <a:rPr lang="en-US" sz="1200" u="none" strike="noStrike" dirty="0">
                          <a:effectLst/>
                        </a:rPr>
                        <a:t>Australia</a:t>
                      </a:r>
                      <a:endParaRPr lang="en-US" sz="1200" b="0" i="0" u="none" strike="noStrike" dirty="0">
                        <a:effectLst/>
                        <a:latin typeface="Arial Narrow" panose="020B0606020202030204" pitchFamily="34" charset="0"/>
                      </a:endParaRPr>
                    </a:p>
                  </a:txBody>
                  <a:tcPr marL="7596" marR="7596" marT="7596" marB="0"/>
                </a:tc>
                <a:extLst>
                  <a:ext uri="{0D108BD9-81ED-4DB2-BD59-A6C34878D82A}">
                    <a16:rowId xmlns:a16="http://schemas.microsoft.com/office/drawing/2014/main" val="151281511"/>
                  </a:ext>
                </a:extLst>
              </a:tr>
              <a:tr h="319207">
                <a:tc>
                  <a:txBody>
                    <a:bodyPr/>
                    <a:lstStyle/>
                    <a:p>
                      <a:pPr algn="l" fontAlgn="t"/>
                      <a:r>
                        <a:rPr lang="en-US" altLang="zh-CN" sz="1000" u="none" strike="noStrike">
                          <a:effectLst/>
                        </a:rPr>
                        <a:t>0047-7672</a:t>
                      </a:r>
                      <a:endParaRPr lang="en-US" altLang="zh-CN" sz="1000" b="0" i="0" u="none" strike="noStrike">
                        <a:effectLst/>
                        <a:latin typeface="Arial Narrow" panose="020B0606020202030204" pitchFamily="34" charset="0"/>
                      </a:endParaRPr>
                    </a:p>
                  </a:txBody>
                  <a:tcPr marL="7596" marR="7596" marT="7596" marB="0"/>
                </a:tc>
                <a:tc>
                  <a:txBody>
                    <a:bodyPr/>
                    <a:lstStyle/>
                    <a:p>
                      <a:pPr algn="l" fontAlgn="t"/>
                      <a:r>
                        <a:rPr lang="en-US" sz="1000" u="none" strike="noStrike">
                          <a:effectLst/>
                        </a:rPr>
                        <a:t>Modern Athlete &amp; Coach</a:t>
                      </a:r>
                      <a:endParaRPr lang="en-US" sz="1000" b="1" i="0" u="none" strike="noStrike">
                        <a:effectLst/>
                        <a:latin typeface="Arial Narrow" panose="020B0606020202030204" pitchFamily="34" charset="0"/>
                      </a:endParaRPr>
                    </a:p>
                  </a:txBody>
                  <a:tcPr marL="7596" marR="7596" marT="7596" marB="0"/>
                </a:tc>
                <a:tc>
                  <a:txBody>
                    <a:bodyPr/>
                    <a:lstStyle/>
                    <a:p>
                      <a:pPr algn="l" fontAlgn="t"/>
                      <a:r>
                        <a:rPr lang="en-US" sz="1000" u="none" strike="noStrike">
                          <a:effectLst/>
                        </a:rPr>
                        <a:t>Australian Track &amp; Field Coaches Association</a:t>
                      </a:r>
                      <a:endParaRPr lang="en-US" sz="1000" b="0" i="0" u="none" strike="noStrike">
                        <a:effectLst/>
                        <a:latin typeface="Arial Narrow" panose="020B0606020202030204" pitchFamily="34" charset="0"/>
                      </a:endParaRPr>
                    </a:p>
                  </a:txBody>
                  <a:tcPr marL="7596" marR="7596" marT="7596" marB="0"/>
                </a:tc>
                <a:tc>
                  <a:txBody>
                    <a:bodyPr/>
                    <a:lstStyle/>
                    <a:p>
                      <a:pPr algn="ctr" fontAlgn="t"/>
                      <a:r>
                        <a:rPr lang="en-US" sz="1000" u="none" strike="noStrike">
                          <a:effectLst/>
                        </a:rPr>
                        <a:t>Australia</a:t>
                      </a:r>
                      <a:endParaRPr lang="en-US" sz="10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1782094170"/>
                  </a:ext>
                </a:extLst>
              </a:tr>
              <a:tr h="319207">
                <a:tc>
                  <a:txBody>
                    <a:bodyPr/>
                    <a:lstStyle/>
                    <a:p>
                      <a:pPr algn="l" fontAlgn="t"/>
                      <a:r>
                        <a:rPr lang="en-US" altLang="zh-CN" sz="1000" u="none" strike="noStrike">
                          <a:effectLst/>
                        </a:rPr>
                        <a:t>0027-6170</a:t>
                      </a:r>
                      <a:endParaRPr lang="en-US" altLang="zh-CN" sz="1000" b="0" i="0" u="none" strike="noStrike">
                        <a:effectLst/>
                        <a:latin typeface="Arial Narrow" panose="020B0606020202030204" pitchFamily="34" charset="0"/>
                      </a:endParaRPr>
                    </a:p>
                  </a:txBody>
                  <a:tcPr marL="7596" marR="7596" marT="7596" marB="0"/>
                </a:tc>
                <a:tc>
                  <a:txBody>
                    <a:bodyPr/>
                    <a:lstStyle/>
                    <a:p>
                      <a:pPr algn="l" fontAlgn="t"/>
                      <a:r>
                        <a:rPr lang="en-US" sz="1000" u="none" strike="noStrike">
                          <a:effectLst/>
                        </a:rPr>
                        <a:t>NCAA News</a:t>
                      </a:r>
                      <a:endParaRPr lang="en-US" sz="1000" b="1" i="0" u="none" strike="noStrike">
                        <a:effectLst/>
                        <a:latin typeface="Arial Narrow" panose="020B0606020202030204" pitchFamily="34" charset="0"/>
                      </a:endParaRPr>
                    </a:p>
                  </a:txBody>
                  <a:tcPr marL="7596" marR="7596" marT="7596" marB="0"/>
                </a:tc>
                <a:tc>
                  <a:txBody>
                    <a:bodyPr/>
                    <a:lstStyle/>
                    <a:p>
                      <a:pPr algn="l" fontAlgn="t"/>
                      <a:r>
                        <a:rPr lang="en-US" sz="1000" u="none" strike="noStrike">
                          <a:effectLst/>
                        </a:rPr>
                        <a:t>National Collegiate Athletic Association (NCAA)</a:t>
                      </a:r>
                      <a:endParaRPr lang="en-US" sz="1000" b="0" i="0" u="none" strike="noStrike">
                        <a:effectLst/>
                        <a:latin typeface="Arial Narrow" panose="020B0606020202030204" pitchFamily="34" charset="0"/>
                      </a:endParaRPr>
                    </a:p>
                  </a:txBody>
                  <a:tcPr marL="7596" marR="7596" marT="7596" marB="0"/>
                </a:tc>
                <a:tc>
                  <a:txBody>
                    <a:bodyPr/>
                    <a:lstStyle/>
                    <a:p>
                      <a:pPr algn="ctr" fontAlgn="t"/>
                      <a:r>
                        <a:rPr lang="en-US" sz="1000" u="none" strike="noStrike">
                          <a:effectLst/>
                        </a:rPr>
                        <a:t>United States of America</a:t>
                      </a:r>
                      <a:endParaRPr lang="en-US" sz="10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3552950440"/>
                  </a:ext>
                </a:extLst>
              </a:tr>
              <a:tr h="319207">
                <a:tc>
                  <a:txBody>
                    <a:bodyPr/>
                    <a:lstStyle/>
                    <a:p>
                      <a:pPr algn="l" fontAlgn="t"/>
                      <a:r>
                        <a:rPr lang="en-US" altLang="zh-CN" sz="1000" u="none" strike="noStrike">
                          <a:effectLst/>
                        </a:rPr>
                        <a:t>0047-2956</a:t>
                      </a:r>
                      <a:endParaRPr lang="en-US" altLang="zh-CN" sz="1000" b="0" i="0" u="none" strike="noStrike">
                        <a:effectLst/>
                        <a:latin typeface="Arial Narrow" panose="020B0606020202030204" pitchFamily="34" charset="0"/>
                      </a:endParaRPr>
                    </a:p>
                  </a:txBody>
                  <a:tcPr marL="7596" marR="7596" marT="7596" marB="0"/>
                </a:tc>
                <a:tc>
                  <a:txBody>
                    <a:bodyPr/>
                    <a:lstStyle/>
                    <a:p>
                      <a:pPr algn="l" fontAlgn="t"/>
                      <a:r>
                        <a:rPr lang="en-US" sz="1000" u="none" strike="noStrike">
                          <a:effectLst/>
                        </a:rPr>
                        <a:t>NJCAA Review</a:t>
                      </a:r>
                      <a:endParaRPr lang="en-US" sz="1000" b="1" i="0" u="none" strike="noStrike">
                        <a:effectLst/>
                        <a:latin typeface="Arial Narrow" panose="020B0606020202030204" pitchFamily="34" charset="0"/>
                      </a:endParaRPr>
                    </a:p>
                  </a:txBody>
                  <a:tcPr marL="7596" marR="7596" marT="7596" marB="0"/>
                </a:tc>
                <a:tc>
                  <a:txBody>
                    <a:bodyPr/>
                    <a:lstStyle/>
                    <a:p>
                      <a:pPr algn="l" fontAlgn="t"/>
                      <a:r>
                        <a:rPr lang="en-US" sz="1000" u="none" strike="noStrike">
                          <a:effectLst/>
                        </a:rPr>
                        <a:t>National Junior College Athletic Association</a:t>
                      </a:r>
                      <a:endParaRPr lang="en-US" sz="1000" b="0" i="0" u="none" strike="noStrike">
                        <a:effectLst/>
                        <a:latin typeface="Arial Narrow" panose="020B0606020202030204" pitchFamily="34" charset="0"/>
                      </a:endParaRPr>
                    </a:p>
                  </a:txBody>
                  <a:tcPr marL="7596" marR="7596" marT="7596" marB="0"/>
                </a:tc>
                <a:tc>
                  <a:txBody>
                    <a:bodyPr/>
                    <a:lstStyle/>
                    <a:p>
                      <a:pPr algn="ctr" fontAlgn="t"/>
                      <a:r>
                        <a:rPr lang="en-US" sz="1000" u="none" strike="noStrike">
                          <a:effectLst/>
                        </a:rPr>
                        <a:t>United States of America</a:t>
                      </a:r>
                      <a:endParaRPr lang="en-US" sz="10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1376376961"/>
                  </a:ext>
                </a:extLst>
              </a:tr>
              <a:tr h="189914">
                <a:tc>
                  <a:txBody>
                    <a:bodyPr/>
                    <a:lstStyle/>
                    <a:p>
                      <a:pPr algn="l" fontAlgn="t"/>
                      <a:r>
                        <a:rPr lang="en-US" altLang="zh-CN" sz="1000" u="none" strike="noStrike">
                          <a:effectLst/>
                        </a:rPr>
                        <a:t>0226-1561</a:t>
                      </a:r>
                      <a:endParaRPr lang="en-US" altLang="zh-CN" sz="1000" b="0" i="0" u="none" strike="noStrike">
                        <a:effectLst/>
                        <a:latin typeface="Arial Narrow" panose="020B0606020202030204" pitchFamily="34" charset="0"/>
                      </a:endParaRPr>
                    </a:p>
                  </a:txBody>
                  <a:tcPr marL="7596" marR="7596" marT="7596" marB="0"/>
                </a:tc>
                <a:tc>
                  <a:txBody>
                    <a:bodyPr/>
                    <a:lstStyle/>
                    <a:p>
                      <a:pPr algn="l" fontAlgn="t"/>
                      <a:r>
                        <a:rPr lang="en-US" sz="1000" u="none" strike="noStrike">
                          <a:effectLst/>
                        </a:rPr>
                        <a:t>Ontario Wrestler</a:t>
                      </a:r>
                      <a:endParaRPr lang="en-US" sz="1000" b="1" i="0" u="none" strike="noStrike">
                        <a:effectLst/>
                        <a:latin typeface="Arial Narrow" panose="020B0606020202030204" pitchFamily="34" charset="0"/>
                      </a:endParaRPr>
                    </a:p>
                  </a:txBody>
                  <a:tcPr marL="7596" marR="7596" marT="7596" marB="0"/>
                </a:tc>
                <a:tc>
                  <a:txBody>
                    <a:bodyPr/>
                    <a:lstStyle/>
                    <a:p>
                      <a:pPr algn="l" fontAlgn="t"/>
                      <a:r>
                        <a:rPr lang="en-US" sz="1000" u="none" strike="noStrike">
                          <a:effectLst/>
                        </a:rPr>
                        <a:t>Ontario Amateur Wrestling Association</a:t>
                      </a:r>
                      <a:endParaRPr lang="en-US" sz="1000" b="0" i="0" u="none" strike="noStrike">
                        <a:effectLst/>
                        <a:latin typeface="Arial Narrow" panose="020B0606020202030204" pitchFamily="34" charset="0"/>
                      </a:endParaRPr>
                    </a:p>
                  </a:txBody>
                  <a:tcPr marL="7596" marR="7596" marT="7596" marB="0"/>
                </a:tc>
                <a:tc>
                  <a:txBody>
                    <a:bodyPr/>
                    <a:lstStyle/>
                    <a:p>
                      <a:pPr algn="ctr" fontAlgn="t"/>
                      <a:r>
                        <a:rPr lang="en-US" sz="1000" u="none" strike="noStrike">
                          <a:effectLst/>
                        </a:rPr>
                        <a:t>Canada</a:t>
                      </a:r>
                      <a:endParaRPr lang="en-US" sz="10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3386632788"/>
                  </a:ext>
                </a:extLst>
              </a:tr>
              <a:tr h="319207">
                <a:tc>
                  <a:txBody>
                    <a:bodyPr/>
                    <a:lstStyle/>
                    <a:p>
                      <a:pPr algn="l" fontAlgn="t"/>
                      <a:r>
                        <a:rPr lang="en-US" altLang="zh-CN" sz="1000" u="none" strike="noStrike">
                          <a:effectLst/>
                        </a:rPr>
                        <a:t>1949-3711</a:t>
                      </a:r>
                      <a:endParaRPr lang="en-US" altLang="zh-CN" sz="1000" b="0" i="0" u="none" strike="noStrike">
                        <a:effectLst/>
                        <a:latin typeface="Arial Narrow" panose="020B0606020202030204" pitchFamily="34" charset="0"/>
                      </a:endParaRPr>
                    </a:p>
                  </a:txBody>
                  <a:tcPr marL="7596" marR="7596" marT="7596" marB="0"/>
                </a:tc>
                <a:tc>
                  <a:txBody>
                    <a:bodyPr/>
                    <a:lstStyle/>
                    <a:p>
                      <a:pPr algn="l" fontAlgn="t"/>
                      <a:r>
                        <a:rPr lang="en-US" sz="1000" u="none" strike="noStrike">
                          <a:effectLst/>
                        </a:rPr>
                        <a:t>PT in Motion</a:t>
                      </a:r>
                      <a:endParaRPr lang="en-US" sz="1000" b="1" i="0" u="none" strike="noStrike">
                        <a:effectLst/>
                        <a:latin typeface="Arial Narrow" panose="020B0606020202030204" pitchFamily="34" charset="0"/>
                      </a:endParaRPr>
                    </a:p>
                  </a:txBody>
                  <a:tcPr marL="7596" marR="7596" marT="7596" marB="0"/>
                </a:tc>
                <a:tc>
                  <a:txBody>
                    <a:bodyPr/>
                    <a:lstStyle/>
                    <a:p>
                      <a:pPr algn="l" fontAlgn="t"/>
                      <a:r>
                        <a:rPr lang="en-US" sz="1000" u="none" strike="noStrike">
                          <a:effectLst/>
                        </a:rPr>
                        <a:t>American Physical Therapy Association</a:t>
                      </a:r>
                      <a:endParaRPr lang="en-US" sz="1000" b="0" i="0" u="none" strike="noStrike">
                        <a:effectLst/>
                        <a:latin typeface="Arial Narrow" panose="020B0606020202030204" pitchFamily="34" charset="0"/>
                      </a:endParaRPr>
                    </a:p>
                  </a:txBody>
                  <a:tcPr marL="7596" marR="7596" marT="7596" marB="0"/>
                </a:tc>
                <a:tc>
                  <a:txBody>
                    <a:bodyPr/>
                    <a:lstStyle/>
                    <a:p>
                      <a:pPr algn="ctr" fontAlgn="t"/>
                      <a:r>
                        <a:rPr lang="en-US" sz="1000" u="none" strike="noStrike">
                          <a:effectLst/>
                        </a:rPr>
                        <a:t>United States of America</a:t>
                      </a:r>
                      <a:endParaRPr lang="en-US" sz="10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2003987250"/>
                  </a:ext>
                </a:extLst>
              </a:tr>
              <a:tr h="319207">
                <a:tc>
                  <a:txBody>
                    <a:bodyPr/>
                    <a:lstStyle/>
                    <a:p>
                      <a:pPr algn="l" fontAlgn="t"/>
                      <a:r>
                        <a:rPr lang="en-US" altLang="zh-CN" sz="1000" u="none" strike="noStrike">
                          <a:effectLst/>
                        </a:rPr>
                        <a:t>1445-2545</a:t>
                      </a:r>
                      <a:endParaRPr lang="en-US" altLang="zh-CN" sz="1000" b="0" i="0" u="none" strike="noStrike">
                        <a:effectLst/>
                        <a:latin typeface="Arial Narrow" panose="020B0606020202030204" pitchFamily="34" charset="0"/>
                      </a:endParaRPr>
                    </a:p>
                  </a:txBody>
                  <a:tcPr marL="7596" marR="7596" marT="7596" marB="0"/>
                </a:tc>
                <a:tc>
                  <a:txBody>
                    <a:bodyPr/>
                    <a:lstStyle/>
                    <a:p>
                      <a:pPr algn="l" fontAlgn="t"/>
                      <a:r>
                        <a:rPr lang="en-US" sz="1000" u="none" strike="noStrike">
                          <a:effectLst/>
                        </a:rPr>
                        <a:t>Swimming in Australia</a:t>
                      </a:r>
                      <a:endParaRPr lang="en-US" sz="1000" b="1" i="0" u="none" strike="noStrike">
                        <a:effectLst/>
                        <a:latin typeface="Arial Narrow" panose="020B0606020202030204" pitchFamily="34" charset="0"/>
                      </a:endParaRPr>
                    </a:p>
                  </a:txBody>
                  <a:tcPr marL="7596" marR="7596" marT="7596" marB="0"/>
                </a:tc>
                <a:tc>
                  <a:txBody>
                    <a:bodyPr/>
                    <a:lstStyle/>
                    <a:p>
                      <a:pPr algn="l" fontAlgn="t"/>
                      <a:r>
                        <a:rPr lang="en-US" sz="1000" u="none" strike="noStrike">
                          <a:effectLst/>
                        </a:rPr>
                        <a:t>Australian Swimming Coaches &amp; Teachers Association</a:t>
                      </a:r>
                      <a:endParaRPr lang="en-US" sz="1000" b="0" i="0" u="none" strike="noStrike">
                        <a:effectLst/>
                        <a:latin typeface="Arial Narrow" panose="020B0606020202030204" pitchFamily="34" charset="0"/>
                      </a:endParaRPr>
                    </a:p>
                  </a:txBody>
                  <a:tcPr marL="7596" marR="7596" marT="7596" marB="0"/>
                </a:tc>
                <a:tc>
                  <a:txBody>
                    <a:bodyPr/>
                    <a:lstStyle/>
                    <a:p>
                      <a:pPr algn="ctr" fontAlgn="t"/>
                      <a:r>
                        <a:rPr lang="en-US" sz="1000" u="none" strike="noStrike">
                          <a:effectLst/>
                        </a:rPr>
                        <a:t>Australia</a:t>
                      </a:r>
                      <a:endParaRPr lang="en-US" sz="1000" b="0" i="0" u="none" strike="noStrike">
                        <a:effectLst/>
                        <a:latin typeface="Arial Narrow" panose="020B0606020202030204" pitchFamily="34" charset="0"/>
                      </a:endParaRPr>
                    </a:p>
                  </a:txBody>
                  <a:tcPr marL="7596" marR="7596" marT="7596" marB="0"/>
                </a:tc>
                <a:extLst>
                  <a:ext uri="{0D108BD9-81ED-4DB2-BD59-A6C34878D82A}">
                    <a16:rowId xmlns:a16="http://schemas.microsoft.com/office/drawing/2014/main" val="2151789547"/>
                  </a:ext>
                </a:extLst>
              </a:tr>
              <a:tr h="319207">
                <a:tc>
                  <a:txBody>
                    <a:bodyPr/>
                    <a:lstStyle/>
                    <a:p>
                      <a:pPr algn="l" fontAlgn="t"/>
                      <a:r>
                        <a:rPr lang="en-US" altLang="zh-CN" sz="1000" u="none" strike="noStrike">
                          <a:effectLst/>
                        </a:rPr>
                        <a:t>1543-5989</a:t>
                      </a:r>
                      <a:endParaRPr lang="en-US" altLang="zh-CN" sz="1000" b="0" i="0" u="none" strike="noStrike">
                        <a:effectLst/>
                        <a:latin typeface="Arial Narrow" panose="020B0606020202030204" pitchFamily="34" charset="0"/>
                      </a:endParaRPr>
                    </a:p>
                  </a:txBody>
                  <a:tcPr marL="7596" marR="7596" marT="7596" marB="0"/>
                </a:tc>
                <a:tc>
                  <a:txBody>
                    <a:bodyPr/>
                    <a:lstStyle/>
                    <a:p>
                      <a:pPr algn="l" fontAlgn="t"/>
                      <a:r>
                        <a:rPr lang="en-US" sz="1000" u="none" strike="noStrike">
                          <a:effectLst/>
                        </a:rPr>
                        <a:t>USHPA Pilot</a:t>
                      </a:r>
                      <a:endParaRPr lang="en-US" sz="1000" b="1" i="0" u="none" strike="noStrike">
                        <a:effectLst/>
                        <a:latin typeface="Arial Narrow" panose="020B0606020202030204" pitchFamily="34" charset="0"/>
                      </a:endParaRPr>
                    </a:p>
                  </a:txBody>
                  <a:tcPr marL="7596" marR="7596" marT="7596" marB="0"/>
                </a:tc>
                <a:tc>
                  <a:txBody>
                    <a:bodyPr/>
                    <a:lstStyle/>
                    <a:p>
                      <a:pPr algn="l" fontAlgn="t"/>
                      <a:r>
                        <a:rPr lang="en-US" sz="1000" u="none" strike="noStrike" dirty="0">
                          <a:effectLst/>
                        </a:rPr>
                        <a:t>United States Hang Gliding &amp; Paragliding Association, Inc.</a:t>
                      </a:r>
                      <a:endParaRPr lang="en-US" sz="1000" b="0" i="0" u="none" strike="noStrike" dirty="0">
                        <a:effectLst/>
                        <a:latin typeface="Arial Narrow" panose="020B0606020202030204" pitchFamily="34" charset="0"/>
                      </a:endParaRPr>
                    </a:p>
                  </a:txBody>
                  <a:tcPr marL="7596" marR="7596" marT="7596" marB="0"/>
                </a:tc>
                <a:tc>
                  <a:txBody>
                    <a:bodyPr/>
                    <a:lstStyle/>
                    <a:p>
                      <a:pPr algn="ctr" fontAlgn="t"/>
                      <a:r>
                        <a:rPr lang="en-US" sz="1000" u="none" strike="noStrike" dirty="0">
                          <a:effectLst/>
                        </a:rPr>
                        <a:t>United States of America</a:t>
                      </a:r>
                      <a:endParaRPr lang="en-US" sz="1000" b="0" i="0" u="none" strike="noStrike" dirty="0">
                        <a:effectLst/>
                        <a:latin typeface="Arial Narrow" panose="020B0606020202030204" pitchFamily="34" charset="0"/>
                      </a:endParaRPr>
                    </a:p>
                  </a:txBody>
                  <a:tcPr marL="7596" marR="7596" marT="7596" marB="0"/>
                </a:tc>
                <a:extLst>
                  <a:ext uri="{0D108BD9-81ED-4DB2-BD59-A6C34878D82A}">
                    <a16:rowId xmlns:a16="http://schemas.microsoft.com/office/drawing/2014/main" val="4235816401"/>
                  </a:ext>
                </a:extLst>
              </a:tr>
            </a:tbl>
          </a:graphicData>
        </a:graphic>
      </p:graphicFrame>
      <p:sp>
        <p:nvSpPr>
          <p:cNvPr id="2" name="文本框 1">
            <a:extLst>
              <a:ext uri="{FF2B5EF4-FFF2-40B4-BE49-F238E27FC236}">
                <a16:creationId xmlns:a16="http://schemas.microsoft.com/office/drawing/2014/main" id="{DC802B45-705F-446E-8EFD-1323BD0217FE}"/>
              </a:ext>
            </a:extLst>
          </p:cNvPr>
          <p:cNvSpPr txBox="1"/>
          <p:nvPr/>
        </p:nvSpPr>
        <p:spPr>
          <a:xfrm>
            <a:off x="236306" y="400692"/>
            <a:ext cx="719191" cy="369332"/>
          </a:xfrm>
          <a:prstGeom prst="rect">
            <a:avLst/>
          </a:prstGeom>
          <a:noFill/>
        </p:spPr>
        <p:txBody>
          <a:bodyPr wrap="square" rtlCol="0">
            <a:spAutoFit/>
          </a:bodyPr>
          <a:lstStyle/>
          <a:p>
            <a:r>
              <a:rPr lang="zh-CN" altLang="en-US" dirty="0"/>
              <a:t>杂志</a:t>
            </a:r>
            <a:endParaRPr lang="en-US" dirty="0"/>
          </a:p>
        </p:txBody>
      </p:sp>
    </p:spTree>
    <p:extLst>
      <p:ext uri="{BB962C8B-B14F-4D97-AF65-F5344CB8AC3E}">
        <p14:creationId xmlns:p14="http://schemas.microsoft.com/office/powerpoint/2010/main" val="12789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1CCEC4-DF01-4E9D-9AF7-5899ECC8844F}"/>
              </a:ext>
            </a:extLst>
          </p:cNvPr>
          <p:cNvSpPr txBox="1"/>
          <p:nvPr/>
        </p:nvSpPr>
        <p:spPr>
          <a:xfrm>
            <a:off x="3429001" y="1922464"/>
            <a:ext cx="4702175" cy="3369577"/>
          </a:xfrm>
          <a:prstGeom prst="rect">
            <a:avLst/>
          </a:prstGeom>
          <a:noFill/>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一、开题、投稿、大论文</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214313" marR="0" lvl="0" indent="-214313"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如何找文献</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214313" marR="0" lvl="0" indent="-214313"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如何保存和分享文献</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214313" marR="0" lvl="0" indent="-214313"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如何快速获取参考文献信息</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二、个人知识积累</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zh-CN" altLang="en-US" sz="2400" b="1" baseline="-25000" dirty="0">
                <a:solidFill>
                  <a:prstClr val="black"/>
                </a:solidFill>
                <a:latin typeface="Times New Roman" panose="02020603050405020304" pitchFamily="18" charset="0"/>
                <a:ea typeface="宋体" panose="02010600030101010101" pitchFamily="2" charset="-122"/>
                <a:cs typeface="Arial" panose="020B0604020202020204" pitchFamily="34" charset="0"/>
              </a:rPr>
              <a:t>了解行业发展最新动态</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214313" marR="0" lvl="0" indent="-214313"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定期阅读个人感兴趣的期刊</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214313" marR="0" lvl="0" indent="-214313"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听力辅助阅读文献，掌握专业</a:t>
            </a:r>
            <a:r>
              <a:rPr lang="zh-CN" altLang="en-US" sz="2400" b="1" baseline="-25000" dirty="0">
                <a:solidFill>
                  <a:prstClr val="black"/>
                </a:solidFill>
                <a:latin typeface="Times New Roman" panose="02020603050405020304" pitchFamily="18" charset="0"/>
                <a:ea typeface="宋体" panose="02010600030101010101" pitchFamily="2" charset="-122"/>
                <a:cs typeface="Arial" panose="020B0604020202020204" pitchFamily="34" charset="0"/>
              </a:rPr>
              <a:t>学科</a:t>
            </a: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外语词汇</a:t>
            </a:r>
          </a:p>
        </p:txBody>
      </p:sp>
      <p:sp>
        <p:nvSpPr>
          <p:cNvPr id="5" name="Rectangle 4">
            <a:extLst>
              <a:ext uri="{FF2B5EF4-FFF2-40B4-BE49-F238E27FC236}">
                <a16:creationId xmlns:a16="http://schemas.microsoft.com/office/drawing/2014/main" id="{654AB34E-191A-4B47-AB79-DF49F74AAA9E}"/>
              </a:ext>
            </a:extLst>
          </p:cNvPr>
          <p:cNvSpPr/>
          <p:nvPr/>
        </p:nvSpPr>
        <p:spPr>
          <a:xfrm>
            <a:off x="4953001" y="5564519"/>
            <a:ext cx="4091185"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0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0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0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6" name="Rectangle 5">
            <a:extLst>
              <a:ext uri="{FF2B5EF4-FFF2-40B4-BE49-F238E27FC236}">
                <a16:creationId xmlns:a16="http://schemas.microsoft.com/office/drawing/2014/main" id="{2B4A2160-541B-43DE-A037-456E2830FD18}"/>
              </a:ext>
            </a:extLst>
          </p:cNvPr>
          <p:cNvSpPr/>
          <p:nvPr/>
        </p:nvSpPr>
        <p:spPr>
          <a:xfrm>
            <a:off x="2057401" y="1128713"/>
            <a:ext cx="8004175" cy="520700"/>
          </a:xfrm>
          <a:prstGeom prst="rect">
            <a:avLst/>
          </a:prstGeom>
          <a:noFill/>
        </p:spPr>
        <p:txBody>
          <a:bodyPr wrap="none" lIns="68580" tIns="34290" rIns="68580" bIns="3429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400" b="0" i="0" u="none" strike="noStrike" kern="1200" cap="none" spc="0" normalizeH="0" baseline="-25000" noProof="0" dirty="0">
                <a:ln w="0"/>
                <a:solidFill>
                  <a:srgbClr val="4F81BD"/>
                </a:solidFill>
                <a:effectLst>
                  <a:outerShdw blurRad="38100" dist="25400" dir="5400000" algn="ctr" rotWithShape="0">
                    <a:srgbClr val="6E747A">
                      <a:alpha val="43000"/>
                    </a:srgbClr>
                  </a:outerShdw>
                </a:effectLst>
                <a:uLnTx/>
                <a:uFillTx/>
                <a:latin typeface="Times New Roman" panose="02020603050405020304" pitchFamily="18" charset="0"/>
                <a:ea typeface="宋体" panose="02010600030101010101" pitchFamily="2" charset="-122"/>
                <a:cs typeface="Arial" panose="020B0604020202020204" pitchFamily="34" charset="0"/>
              </a:rPr>
              <a:t>第二部分：</a:t>
            </a:r>
            <a:r>
              <a:rPr kumimoji="0" lang="en-US" altLang="zh-CN" sz="4400" b="0" i="0" u="none" strike="noStrike" kern="1200" cap="none" spc="0" normalizeH="0" baseline="-25000" noProof="0" dirty="0">
                <a:ln w="0"/>
                <a:solidFill>
                  <a:srgbClr val="4F81BD"/>
                </a:solidFill>
                <a:effectLst>
                  <a:outerShdw blurRad="38100" dist="25400" dir="5400000" algn="ctr" rotWithShape="0">
                    <a:srgbClr val="6E747A">
                      <a:alpha val="43000"/>
                    </a:srgbClr>
                  </a:outerShdw>
                </a:effectLst>
                <a:uLnTx/>
                <a:uFillTx/>
                <a:latin typeface="Times New Roman" panose="02020603050405020304" pitchFamily="18" charset="0"/>
                <a:ea typeface="宋体" panose="02010600030101010101" pitchFamily="2" charset="-122"/>
                <a:cs typeface="Arial" panose="020B0604020202020204" pitchFamily="34" charset="0"/>
              </a:rPr>
              <a:t>EBSCOhost</a:t>
            </a:r>
            <a:r>
              <a:rPr kumimoji="0" lang="zh-CN" altLang="en-US" sz="4400" b="0" i="0" u="none" strike="noStrike" kern="1200" cap="none" spc="0" normalizeH="0" baseline="-25000" noProof="0" dirty="0">
                <a:ln w="0"/>
                <a:solidFill>
                  <a:srgbClr val="4F81BD"/>
                </a:solidFill>
                <a:effectLst>
                  <a:outerShdw blurRad="38100" dist="25400" dir="5400000" algn="ctr" rotWithShape="0">
                    <a:srgbClr val="6E747A">
                      <a:alpha val="43000"/>
                    </a:srgbClr>
                  </a:outerShdw>
                </a:effectLst>
                <a:uLnTx/>
                <a:uFillTx/>
                <a:latin typeface="Times New Roman" panose="02020603050405020304" pitchFamily="18" charset="0"/>
                <a:ea typeface="宋体" panose="02010600030101010101" pitchFamily="2" charset="-122"/>
                <a:cs typeface="Arial" panose="020B0604020202020204" pitchFamily="34" charset="0"/>
              </a:rPr>
              <a:t>如何助力您的科学研究？</a:t>
            </a:r>
          </a:p>
        </p:txBody>
      </p:sp>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3.xml><?xml version="1.0" encoding="utf-8"?>
<a:theme xmlns:a="http://schemas.openxmlformats.org/drawingml/2006/main" name="2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9.xml><?xml version="1.0" encoding="utf-8"?>
<a:theme xmlns:a="http://schemas.openxmlformats.org/drawingml/2006/main" name="EBSCO 2015">
  <a:themeElements>
    <a:clrScheme name="_EBSCO 2015">
      <a:dk1>
        <a:sysClr val="windowText" lastClr="000000"/>
      </a:dk1>
      <a:lt1>
        <a:sysClr val="window" lastClr="FFFFFF"/>
      </a:lt1>
      <a:dk2>
        <a:srgbClr val="44546A"/>
      </a:dk2>
      <a:lt2>
        <a:srgbClr val="E7E6E6"/>
      </a:lt2>
      <a:accent1>
        <a:srgbClr val="0E316B"/>
      </a:accent1>
      <a:accent2>
        <a:srgbClr val="124497"/>
      </a:accent2>
      <a:accent3>
        <a:srgbClr val="37A450"/>
      </a:accent3>
      <a:accent4>
        <a:srgbClr val="454545"/>
      </a:accent4>
      <a:accent5>
        <a:srgbClr val="609AFF"/>
      </a:accent5>
      <a:accent6>
        <a:srgbClr val="DF5B57"/>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65e5__x671f_ xmlns="5853d0ce-d895-4497-8937-22ac8ffd615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1068E6ABD1B74AB5B3C64A40745A24" ma:contentTypeVersion="5" ma:contentTypeDescription="Create a new document." ma:contentTypeScope="" ma:versionID="69c32abd9ccee8332806308f2f2616a8">
  <xsd:schema xmlns:xsd="http://www.w3.org/2001/XMLSchema" xmlns:xs="http://www.w3.org/2001/XMLSchema" xmlns:p="http://schemas.microsoft.com/office/2006/metadata/properties" xmlns:ns2="5853d0ce-d895-4497-8937-22ac8ffd6157" xmlns:ns3="15bcf13f-32b7-4afd-91b7-422bee4c8b98" targetNamespace="http://schemas.microsoft.com/office/2006/metadata/properties" ma:root="true" ma:fieldsID="1c32191beb2aaf364cefc7c703ce29dc" ns2:_="" ns3:_="">
    <xsd:import namespace="5853d0ce-d895-4497-8937-22ac8ffd6157"/>
    <xsd:import namespace="15bcf13f-32b7-4afd-91b7-422bee4c8b98"/>
    <xsd:element name="properties">
      <xsd:complexType>
        <xsd:sequence>
          <xsd:element name="documentManagement">
            <xsd:complexType>
              <xsd:all>
                <xsd:element ref="ns2:MediaServiceMetadata" minOccurs="0"/>
                <xsd:element ref="ns2:MediaServiceFastMetadata" minOccurs="0"/>
                <xsd:element ref="ns2:_x65e5__x671f_"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3d0ce-d895-4497-8937-22ac8ffd61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x65e5__x671f_" ma:index="10" nillable="true" ma:displayName="日期" ma:format="DateTime" ma:internalName="_x65e5__x671f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5bcf13f-32b7-4afd-91b7-422bee4c8b9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DA37F2-1025-481A-8632-993A01582A6F}">
  <ds:schemaRefs>
    <ds:schemaRef ds:uri="http://schemas.microsoft.com/sharepoint/v3/contenttype/forms"/>
  </ds:schemaRefs>
</ds:datastoreItem>
</file>

<file path=customXml/itemProps2.xml><?xml version="1.0" encoding="utf-8"?>
<ds:datastoreItem xmlns:ds="http://schemas.openxmlformats.org/officeDocument/2006/customXml" ds:itemID="{E738E21A-5CD8-45C2-BEB6-CD00EB43CA96}">
  <ds:schemaRefs>
    <ds:schemaRef ds:uri="http://schemas.microsoft.com/office/2006/metadata/properties"/>
    <ds:schemaRef ds:uri="http://schemas.microsoft.com/office/infopath/2007/PartnerControls"/>
    <ds:schemaRef ds:uri="5853d0ce-d895-4497-8937-22ac8ffd6157"/>
  </ds:schemaRefs>
</ds:datastoreItem>
</file>

<file path=customXml/itemProps3.xml><?xml version="1.0" encoding="utf-8"?>
<ds:datastoreItem xmlns:ds="http://schemas.openxmlformats.org/officeDocument/2006/customXml" ds:itemID="{350F184C-2B54-4B75-8CDB-014B1A2299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53d0ce-d895-4497-8937-22ac8ffd6157"/>
    <ds:schemaRef ds:uri="15bcf13f-32b7-4afd-91b7-422bee4c8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4662</TotalTime>
  <Words>2549</Words>
  <Application>Microsoft Office PowerPoint</Application>
  <PresentationFormat>宽屏</PresentationFormat>
  <Paragraphs>387</Paragraphs>
  <Slides>41</Slides>
  <Notes>10</Notes>
  <HiddenSlides>0</HiddenSlides>
  <MMClips>0</MMClips>
  <ScaleCrop>false</ScaleCrop>
  <HeadingPairs>
    <vt:vector size="6" baseType="variant">
      <vt:variant>
        <vt:lpstr>已用的字体</vt:lpstr>
      </vt:variant>
      <vt:variant>
        <vt:i4>11</vt:i4>
      </vt:variant>
      <vt:variant>
        <vt:lpstr>主题</vt:lpstr>
      </vt:variant>
      <vt:variant>
        <vt:i4>9</vt:i4>
      </vt:variant>
      <vt:variant>
        <vt:lpstr>幻灯片标题</vt:lpstr>
      </vt:variant>
      <vt:variant>
        <vt:i4>41</vt:i4>
      </vt:variant>
    </vt:vector>
  </HeadingPairs>
  <TitlesOfParts>
    <vt:vector size="61" baseType="lpstr">
      <vt:lpstr>等线</vt:lpstr>
      <vt:lpstr>等线 Light</vt:lpstr>
      <vt:lpstr>宋体</vt:lpstr>
      <vt:lpstr>Arial</vt:lpstr>
      <vt:lpstr>Arial Narrow</vt:lpstr>
      <vt:lpstr>Calibri</vt:lpstr>
      <vt:lpstr>Georgia</vt:lpstr>
      <vt:lpstr>Open Sans</vt:lpstr>
      <vt:lpstr>Times New Roman</vt:lpstr>
      <vt:lpstr>Wingdings</vt:lpstr>
      <vt:lpstr>Wingdings 2</vt:lpstr>
      <vt:lpstr>Default Design</vt:lpstr>
      <vt:lpstr>1_EBSCO General - Body</vt:lpstr>
      <vt:lpstr>2_EBSCO General - Body</vt:lpstr>
      <vt:lpstr>1_Office Theme</vt:lpstr>
      <vt:lpstr>1_Default Design</vt:lpstr>
      <vt:lpstr>2_Office Theme</vt:lpstr>
      <vt:lpstr>3_Office Theme</vt:lpstr>
      <vt:lpstr>3_EBSCO General - Body</vt:lpstr>
      <vt:lpstr>EBSCO 2015</vt:lpstr>
      <vt:lpstr>PowerPoint 演示文稿</vt:lpstr>
      <vt:lpstr>课程内容</vt:lpstr>
      <vt:lpstr>PowerPoint 演示文稿</vt:lpstr>
      <vt:lpstr>CONTENT</vt:lpstr>
      <vt:lpstr>SPORTDiscus with Full Text</vt:lpstr>
      <vt:lpstr>SPORTDiscus with Full Text</vt:lpstr>
      <vt:lpstr>SPORTDiscus with Full Text</vt:lpstr>
      <vt:lpstr>PowerPoint 演示文稿</vt:lpstr>
      <vt:lpstr>PowerPoint 演示文稿</vt:lpstr>
      <vt:lpstr>找文献——检索方法</vt:lpstr>
      <vt:lpstr>PowerPoint 演示文稿</vt:lpstr>
      <vt:lpstr>PowerPoint 演示文稿</vt:lpstr>
      <vt:lpstr>PowerPoint 演示文稿</vt:lpstr>
      <vt:lpstr>PowerPoint 演示文稿</vt:lpstr>
      <vt:lpstr>PowerPoint 演示文稿</vt:lpstr>
      <vt:lpstr>通配符</vt:lpstr>
      <vt:lpstr>字段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存储及共享—文件夹的应用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第三部分 支持站点及免费教程</vt:lpstr>
      <vt:lpstr>Thank You!  访问更多信息参见http://connect.ebsco.com/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Chengfang Wang</dc:creator>
  <cp:lastModifiedBy>Claire Hu</cp:lastModifiedBy>
  <cp:revision>119</cp:revision>
  <dcterms:created xsi:type="dcterms:W3CDTF">2017-06-23T08:44:50Z</dcterms:created>
  <dcterms:modified xsi:type="dcterms:W3CDTF">2022-03-29T01:58:02Z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0x0101005B1068E6ABD1B74AB5B3C64A40745A24</vt:lpwstr>
  </property>
</Properties>
</file>