
<file path=[Content_Types].xml><?xml version="1.0" encoding="utf-8"?>
<Types xmlns="http://schemas.openxmlformats.org/package/2006/content-types">
  <Default Extension="avi" ContentType="video/x-msvideo"/>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480" r:id="rId5"/>
    <p:sldId id="481" r:id="rId6"/>
    <p:sldId id="482" r:id="rId7"/>
    <p:sldId id="483" r:id="rId8"/>
    <p:sldId id="484" r:id="rId9"/>
    <p:sldId id="486" r:id="rId10"/>
    <p:sldId id="487" r:id="rId11"/>
    <p:sldId id="1115" r:id="rId12"/>
    <p:sldId id="1117" r:id="rId13"/>
    <p:sldId id="1118" r:id="rId14"/>
    <p:sldId id="531" r:id="rId15"/>
    <p:sldId id="1119" r:id="rId16"/>
    <p:sldId id="1120" r:id="rId17"/>
    <p:sldId id="536" r:id="rId18"/>
    <p:sldId id="537" r:id="rId19"/>
    <p:sldId id="1121" r:id="rId20"/>
    <p:sldId id="1122" r:id="rId21"/>
    <p:sldId id="1123" r:id="rId22"/>
    <p:sldId id="1124" r:id="rId23"/>
    <p:sldId id="1125" r:id="rId24"/>
    <p:sldId id="1126" r:id="rId25"/>
    <p:sldId id="489" r:id="rId26"/>
    <p:sldId id="490" r:id="rId27"/>
    <p:sldId id="313" r:id="rId28"/>
    <p:sldId id="1103" r:id="rId29"/>
    <p:sldId id="46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AA1756-4DAE-4482-8513-51843D6021E0}" v="13" dt="2020-10-13T03:04:54.4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0" autoAdjust="0"/>
    <p:restoredTop sz="94660"/>
  </p:normalViewPr>
  <p:slideViewPr>
    <p:cSldViewPr snapToGrid="0">
      <p:cViewPr varScale="1">
        <p:scale>
          <a:sx n="61" d="100"/>
          <a:sy n="61" d="100"/>
        </p:scale>
        <p:origin x="72" y="4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o Zhang" userId="S::mico.zhang@ioppublishing.org::34f129a8-c451-4e4c-9e9a-8d9af90055bb" providerId="AD" clId="Web-{2DAA1756-4DAE-4482-8513-51843D6021E0}"/>
    <pc:docChg chg="delSld modSld">
      <pc:chgData name="Mico Zhang" userId="S::mico.zhang@ioppublishing.org::34f129a8-c451-4e4c-9e9a-8d9af90055bb" providerId="AD" clId="Web-{2DAA1756-4DAE-4482-8513-51843D6021E0}" dt="2020-10-13T03:04:54.459" v="11"/>
      <pc:docMkLst>
        <pc:docMk/>
      </pc:docMkLst>
      <pc:sldChg chg="addSp delSp modSp">
        <pc:chgData name="Mico Zhang" userId="S::mico.zhang@ioppublishing.org::34f129a8-c451-4e4c-9e9a-8d9af90055bb" providerId="AD" clId="Web-{2DAA1756-4DAE-4482-8513-51843D6021E0}" dt="2020-10-13T03:04:02.565" v="9" actId="1076"/>
        <pc:sldMkLst>
          <pc:docMk/>
          <pc:sldMk cId="355554062" sldId="482"/>
        </pc:sldMkLst>
        <pc:spChg chg="add del mod">
          <ac:chgData name="Mico Zhang" userId="S::mico.zhang@ioppublishing.org::34f129a8-c451-4e4c-9e9a-8d9af90055bb" providerId="AD" clId="Web-{2DAA1756-4DAE-4482-8513-51843D6021E0}" dt="2020-10-13T03:03:29.156" v="1"/>
          <ac:spMkLst>
            <pc:docMk/>
            <pc:sldMk cId="355554062" sldId="482"/>
            <ac:spMk id="3" creationId="{8CF58D9C-6E41-461F-ACE3-4EC4A6AFA0C5}"/>
          </ac:spMkLst>
        </pc:spChg>
        <pc:spChg chg="mod">
          <ac:chgData name="Mico Zhang" userId="S::mico.zhang@ioppublishing.org::34f129a8-c451-4e4c-9e9a-8d9af90055bb" providerId="AD" clId="Web-{2DAA1756-4DAE-4482-8513-51843D6021E0}" dt="2020-10-13T03:03:54.471" v="6" actId="1076"/>
          <ac:spMkLst>
            <pc:docMk/>
            <pc:sldMk cId="355554062" sldId="482"/>
            <ac:spMk id="7" creationId="{00000000-0000-0000-0000-000000000000}"/>
          </ac:spMkLst>
        </pc:spChg>
        <pc:spChg chg="mod">
          <ac:chgData name="Mico Zhang" userId="S::mico.zhang@ioppublishing.org::34f129a8-c451-4e4c-9e9a-8d9af90055bb" providerId="AD" clId="Web-{2DAA1756-4DAE-4482-8513-51843D6021E0}" dt="2020-10-13T03:03:59.721" v="8" actId="1076"/>
          <ac:spMkLst>
            <pc:docMk/>
            <pc:sldMk cId="355554062" sldId="482"/>
            <ac:spMk id="8" creationId="{00000000-0000-0000-0000-000000000000}"/>
          </ac:spMkLst>
        </pc:spChg>
        <pc:spChg chg="mod">
          <ac:chgData name="Mico Zhang" userId="S::mico.zhang@ioppublishing.org::34f129a8-c451-4e4c-9e9a-8d9af90055bb" providerId="AD" clId="Web-{2DAA1756-4DAE-4482-8513-51843D6021E0}" dt="2020-10-13T03:04:02.565" v="9" actId="1076"/>
          <ac:spMkLst>
            <pc:docMk/>
            <pc:sldMk cId="355554062" sldId="482"/>
            <ac:spMk id="9" creationId="{00000000-0000-0000-0000-000000000000}"/>
          </ac:spMkLst>
        </pc:spChg>
        <pc:spChg chg="mod">
          <ac:chgData name="Mico Zhang" userId="S::mico.zhang@ioppublishing.org::34f129a8-c451-4e4c-9e9a-8d9af90055bb" providerId="AD" clId="Web-{2DAA1756-4DAE-4482-8513-51843D6021E0}" dt="2020-10-13T03:03:58.033" v="7" actId="1076"/>
          <ac:spMkLst>
            <pc:docMk/>
            <pc:sldMk cId="355554062" sldId="482"/>
            <ac:spMk id="11" creationId="{391403C3-986E-4975-A92C-DC74F3CCBBEA}"/>
          </ac:spMkLst>
        </pc:spChg>
        <pc:picChg chg="add mod ord">
          <ac:chgData name="Mico Zhang" userId="S::mico.zhang@ioppublishing.org::34f129a8-c451-4e4c-9e9a-8d9af90055bb" providerId="AD" clId="Web-{2DAA1756-4DAE-4482-8513-51843D6021E0}" dt="2020-10-13T03:03:44.485" v="5"/>
          <ac:picMkLst>
            <pc:docMk/>
            <pc:sldMk cId="355554062" sldId="482"/>
            <ac:picMk id="4" creationId="{2EADF7DE-D5E7-44E5-AD23-057F014AD857}"/>
          </ac:picMkLst>
        </pc:picChg>
        <pc:picChg chg="del">
          <ac:chgData name="Mico Zhang" userId="S::mico.zhang@ioppublishing.org::34f129a8-c451-4e4c-9e9a-8d9af90055bb" providerId="AD" clId="Web-{2DAA1756-4DAE-4482-8513-51843D6021E0}" dt="2020-10-13T03:03:26.656" v="0"/>
          <ac:picMkLst>
            <pc:docMk/>
            <pc:sldMk cId="355554062" sldId="482"/>
            <ac:picMk id="3074" creationId="{00000000-0000-0000-0000-000000000000}"/>
          </ac:picMkLst>
        </pc:picChg>
      </pc:sldChg>
      <pc:sldChg chg="del">
        <pc:chgData name="Mico Zhang" userId="S::mico.zhang@ioppublishing.org::34f129a8-c451-4e4c-9e9a-8d9af90055bb" providerId="AD" clId="Web-{2DAA1756-4DAE-4482-8513-51843D6021E0}" dt="2020-10-13T03:04:38.958" v="10"/>
        <pc:sldMkLst>
          <pc:docMk/>
          <pc:sldMk cId="1959404993" sldId="485"/>
        </pc:sldMkLst>
      </pc:sldChg>
      <pc:sldChg chg="del">
        <pc:chgData name="Mico Zhang" userId="S::mico.zhang@ioppublishing.org::34f129a8-c451-4e4c-9e9a-8d9af90055bb" providerId="AD" clId="Web-{2DAA1756-4DAE-4482-8513-51843D6021E0}" dt="2020-10-13T03:04:54.459" v="11"/>
        <pc:sldMkLst>
          <pc:docMk/>
          <pc:sldMk cId="929215938" sldId="111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8DEF8-5E9E-4FDD-97E4-ED4AA043BED6}" type="datetimeFigureOut">
              <a:rPr lang="en-US" smtClean="0"/>
              <a:t>10/12/2020</a:t>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0149F1-F3D3-489D-842A-9C5CCCDE1A4F}" type="slidenum">
              <a:rPr lang="en-US" smtClean="0"/>
              <a:t>‹#›</a:t>
            </a:fld>
            <a:endParaRPr lang="en-US"/>
          </a:p>
        </p:txBody>
      </p:sp>
    </p:spTree>
    <p:extLst>
      <p:ext uri="{BB962C8B-B14F-4D97-AF65-F5344CB8AC3E}">
        <p14:creationId xmlns:p14="http://schemas.microsoft.com/office/powerpoint/2010/main" val="1377624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360A7D8-D005-40D4-B128-09A2159E8226}" type="slidenum">
              <a:rPr lang="zh-CN" altLang="en-US" smtClean="0"/>
              <a:t>1</a:t>
            </a:fld>
            <a:endParaRPr lang="zh-CN" altLang="en-US"/>
          </a:p>
        </p:txBody>
      </p:sp>
    </p:spTree>
    <p:extLst>
      <p:ext uri="{BB962C8B-B14F-4D97-AF65-F5344CB8AC3E}">
        <p14:creationId xmlns:p14="http://schemas.microsoft.com/office/powerpoint/2010/main" val="2537073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a:t>在</a:t>
            </a:r>
            <a:r>
              <a:rPr lang="en-US" altLang="zh-CN" baseline="0" dirty="0"/>
              <a:t>IOP</a:t>
            </a:r>
            <a:r>
              <a:rPr lang="zh-CN" altLang="en-US" baseline="0" dirty="0"/>
              <a:t>期刊和电子书中我们加入了许多多媒体的内容，视频音频成为了图书和论文的一部分，这些视频</a:t>
            </a:r>
            <a:r>
              <a:rPr lang="zh-CN" altLang="en-US" sz="1200" kern="1200" dirty="0">
                <a:solidFill>
                  <a:schemeClr val="tx1"/>
                </a:solidFill>
                <a:effectLst/>
                <a:latin typeface="+mn-lt"/>
                <a:ea typeface="+mn-ea"/>
                <a:cs typeface="+mn-cs"/>
              </a:rPr>
              <a:t>有些是实验结果，普通的</a:t>
            </a:r>
            <a:r>
              <a:rPr lang="en-US" altLang="zh-CN" sz="1200" kern="1200" dirty="0">
                <a:solidFill>
                  <a:schemeClr val="tx1"/>
                </a:solidFill>
                <a:effectLst/>
                <a:latin typeface="+mn-lt"/>
                <a:ea typeface="+mn-ea"/>
                <a:cs typeface="+mn-cs"/>
              </a:rPr>
              <a:t>gif</a:t>
            </a:r>
            <a:r>
              <a:rPr lang="zh-CN" altLang="en-US" sz="1200" kern="1200" dirty="0">
                <a:solidFill>
                  <a:schemeClr val="tx1"/>
                </a:solidFill>
                <a:effectLst/>
                <a:latin typeface="+mn-lt"/>
                <a:ea typeface="+mn-ea"/>
                <a:cs typeface="+mn-cs"/>
              </a:rPr>
              <a:t>没法表达，因此选择了视频的方式，有些就像这种是整个领域的介绍，使读者可以得到更多扩展的知识和内容。</a:t>
            </a:r>
            <a:endParaRPr lang="en-US" dirty="0"/>
          </a:p>
        </p:txBody>
      </p:sp>
      <p:sp>
        <p:nvSpPr>
          <p:cNvPr id="4" name="灯片编号占位符 3"/>
          <p:cNvSpPr>
            <a:spLocks noGrp="1"/>
          </p:cNvSpPr>
          <p:nvPr>
            <p:ph type="sldNum" sz="quarter" idx="5"/>
          </p:nvPr>
        </p:nvSpPr>
        <p:spPr/>
        <p:txBody>
          <a:bodyPr/>
          <a:lstStyle/>
          <a:p>
            <a:fld id="{C682329B-7029-448B-94ED-FA8F863F617A}" type="slidenum">
              <a:rPr lang="en-US" smtClean="0"/>
              <a:t>12</a:t>
            </a:fld>
            <a:endParaRPr lang="en-US"/>
          </a:p>
        </p:txBody>
      </p:sp>
    </p:spTree>
    <p:extLst>
      <p:ext uri="{BB962C8B-B14F-4D97-AF65-F5344CB8AC3E}">
        <p14:creationId xmlns:p14="http://schemas.microsoft.com/office/powerpoint/2010/main" val="2311189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2019</a:t>
            </a:r>
            <a:r>
              <a:rPr lang="zh-CN" altLang="en-US" dirty="0"/>
              <a:t>年出版在</a:t>
            </a:r>
            <a:r>
              <a:rPr lang="en-US" altLang="zh-CN" dirty="0"/>
              <a:t>IOP</a:t>
            </a:r>
            <a:r>
              <a:rPr lang="zh-CN" altLang="en-US" dirty="0"/>
              <a:t>期刊论文中的黑洞介绍</a:t>
            </a:r>
            <a:endParaRPr lang="en-US" dirty="0"/>
          </a:p>
        </p:txBody>
      </p:sp>
      <p:sp>
        <p:nvSpPr>
          <p:cNvPr id="4" name="灯片编号占位符 3"/>
          <p:cNvSpPr>
            <a:spLocks noGrp="1"/>
          </p:cNvSpPr>
          <p:nvPr>
            <p:ph type="sldNum" sz="quarter" idx="5"/>
          </p:nvPr>
        </p:nvSpPr>
        <p:spPr/>
        <p:txBody>
          <a:bodyPr/>
          <a:lstStyle/>
          <a:p>
            <a:fld id="{C682329B-7029-448B-94ED-FA8F863F617A}" type="slidenum">
              <a:rPr lang="en-US" smtClean="0"/>
              <a:t>13</a:t>
            </a:fld>
            <a:endParaRPr lang="en-US"/>
          </a:p>
        </p:txBody>
      </p:sp>
    </p:spTree>
    <p:extLst>
      <p:ext uri="{BB962C8B-B14F-4D97-AF65-F5344CB8AC3E}">
        <p14:creationId xmlns:p14="http://schemas.microsoft.com/office/powerpoint/2010/main" val="1502283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IOP</a:t>
            </a:r>
            <a:r>
              <a:rPr lang="zh-CN" altLang="en-US" dirty="0"/>
              <a:t>期刊和图书中的所有图片均可根据您的要求进行下载，我们特别研制了一键导入</a:t>
            </a:r>
            <a:r>
              <a:rPr lang="en-US" altLang="zh-CN" dirty="0"/>
              <a:t>PPT</a:t>
            </a:r>
            <a:r>
              <a:rPr lang="zh-CN" altLang="en-US" dirty="0"/>
              <a:t>中的功能，方便您将图片放入您的讲义中。</a:t>
            </a:r>
          </a:p>
        </p:txBody>
      </p:sp>
      <p:sp>
        <p:nvSpPr>
          <p:cNvPr id="4" name="灯片编号占位符 3"/>
          <p:cNvSpPr>
            <a:spLocks noGrp="1"/>
          </p:cNvSpPr>
          <p:nvPr>
            <p:ph type="sldNum" sz="quarter" idx="10"/>
          </p:nvPr>
        </p:nvSpPr>
        <p:spPr/>
        <p:txBody>
          <a:bodyPr/>
          <a:lstStyle/>
          <a:p>
            <a:fld id="{8360A7D8-D005-40D4-B128-09A2159E8226}" type="slidenum">
              <a:rPr lang="zh-CN" altLang="en-US" smtClean="0"/>
              <a:t>14</a:t>
            </a:fld>
            <a:endParaRPr lang="zh-CN" altLang="en-US"/>
          </a:p>
        </p:txBody>
      </p:sp>
    </p:spTree>
    <p:extLst>
      <p:ext uri="{BB962C8B-B14F-4D97-AF65-F5344CB8AC3E}">
        <p14:creationId xmlns:p14="http://schemas.microsoft.com/office/powerpoint/2010/main" val="3801012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IOP</a:t>
            </a:r>
            <a:r>
              <a:rPr lang="zh-CN" altLang="en-US" baseline="0" dirty="0"/>
              <a:t>期刊和图书还提供了交互式图表功能，</a:t>
            </a:r>
            <a:r>
              <a:rPr lang="zh-CN" altLang="en-US" sz="1200" kern="1200" dirty="0">
                <a:solidFill>
                  <a:schemeClr val="tx1"/>
                </a:solidFill>
                <a:effectLst/>
                <a:latin typeface="+mn-lt"/>
                <a:ea typeface="+mn-ea"/>
                <a:cs typeface="+mn-cs"/>
              </a:rPr>
              <a:t>交互式图表的意思就是图表不再静态的图片格式，读者可以与图表进行交互，得到个性化的结果。这种图表在</a:t>
            </a:r>
            <a:r>
              <a:rPr lang="en-US" altLang="zh-CN" sz="1200" kern="1200" dirty="0">
                <a:solidFill>
                  <a:schemeClr val="tx1"/>
                </a:solidFill>
                <a:effectLst/>
                <a:latin typeface="+mn-lt"/>
                <a:ea typeface="+mn-ea"/>
                <a:cs typeface="+mn-cs"/>
              </a:rPr>
              <a:t>IOP</a:t>
            </a:r>
            <a:r>
              <a:rPr lang="zh-CN" altLang="en-US" sz="1200" kern="1200" dirty="0">
                <a:solidFill>
                  <a:schemeClr val="tx1"/>
                </a:solidFill>
                <a:effectLst/>
                <a:latin typeface="+mn-lt"/>
                <a:ea typeface="+mn-ea"/>
                <a:cs typeface="+mn-cs"/>
              </a:rPr>
              <a:t>产品中应用范围十分广泛，有些是类似于时间轴的样子，读者点击某个时间点，下方出现解释性的文字，有些是一个</a:t>
            </a:r>
            <a:r>
              <a:rPr lang="en-US" sz="1200" kern="1200" dirty="0">
                <a:solidFill>
                  <a:schemeClr val="tx1"/>
                </a:solidFill>
                <a:effectLst/>
                <a:latin typeface="+mn-lt"/>
                <a:ea typeface="+mn-ea"/>
                <a:cs typeface="+mn-cs"/>
              </a:rPr>
              <a:t>3D</a:t>
            </a:r>
            <a:r>
              <a:rPr lang="zh-CN" altLang="en-US" sz="1200" kern="1200" dirty="0">
                <a:solidFill>
                  <a:schemeClr val="tx1"/>
                </a:solidFill>
                <a:effectLst/>
                <a:latin typeface="+mn-lt"/>
                <a:ea typeface="+mn-ea"/>
                <a:cs typeface="+mn-cs"/>
              </a:rPr>
              <a:t>建模，读者可以放大、旋转查看模型的细节，有些是可以自己填入参数，然后生成个性化结果的图表，为读者带来升级的阅读体验。</a:t>
            </a:r>
            <a:endParaRPr lang="en-US" altLang="zh-CN" dirty="0">
              <a:latin typeface="Sabon"/>
              <a:ea typeface="ＭＳ Ｐゴシック" pitchFamily="34" charset="-128"/>
            </a:endParaRPr>
          </a:p>
        </p:txBody>
      </p:sp>
      <p:sp>
        <p:nvSpPr>
          <p:cNvPr id="4" name="灯片编号占位符 3"/>
          <p:cNvSpPr>
            <a:spLocks noGrp="1"/>
          </p:cNvSpPr>
          <p:nvPr>
            <p:ph type="sldNum" sz="quarter" idx="5"/>
          </p:nvPr>
        </p:nvSpPr>
        <p:spPr/>
        <p:txBody>
          <a:bodyPr/>
          <a:lstStyle/>
          <a:p>
            <a:fld id="{C682329B-7029-448B-94ED-FA8F863F617A}" type="slidenum">
              <a:rPr lang="en-US" smtClean="0"/>
              <a:t>15</a:t>
            </a:fld>
            <a:endParaRPr lang="en-US"/>
          </a:p>
        </p:txBody>
      </p:sp>
    </p:spTree>
    <p:extLst>
      <p:ext uri="{BB962C8B-B14F-4D97-AF65-F5344CB8AC3E}">
        <p14:creationId xmlns:p14="http://schemas.microsoft.com/office/powerpoint/2010/main" val="3419896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latin typeface="Sabon"/>
                <a:ea typeface="ＭＳ Ｐゴシック" pitchFamily="34" charset="-128"/>
              </a:rPr>
              <a:t>IOP</a:t>
            </a:r>
            <a:r>
              <a:rPr lang="zh-CN" altLang="en-US" dirty="0">
                <a:latin typeface="Sabon"/>
                <a:ea typeface="ＭＳ Ｐゴシック" pitchFamily="34" charset="-128"/>
              </a:rPr>
              <a:t>期刊</a:t>
            </a:r>
            <a:r>
              <a:rPr lang="en-US" altLang="zh-CN" dirty="0">
                <a:latin typeface="Sabon"/>
                <a:ea typeface="ＭＳ Ｐゴシック" pitchFamily="34" charset="-128"/>
              </a:rPr>
              <a:t>《</a:t>
            </a:r>
            <a:r>
              <a:rPr lang="zh-CN" altLang="en-US" dirty="0">
                <a:latin typeface="Sabon"/>
                <a:ea typeface="ＭＳ Ｐゴシック" pitchFamily="34" charset="-128"/>
              </a:rPr>
              <a:t>天体物理学报</a:t>
            </a:r>
            <a:r>
              <a:rPr lang="en-US" altLang="zh-CN" dirty="0">
                <a:latin typeface="Sabon"/>
                <a:ea typeface="ＭＳ Ｐゴシック" pitchFamily="34" charset="-128"/>
              </a:rPr>
              <a:t>》</a:t>
            </a:r>
            <a:r>
              <a:rPr lang="zh-CN" altLang="en-US" dirty="0">
                <a:latin typeface="Sabon"/>
                <a:ea typeface="ＭＳ Ｐゴシック" pitchFamily="34" charset="-128"/>
              </a:rPr>
              <a:t>中的交互式图标实例，读者可以填入参数</a:t>
            </a:r>
            <a:endParaRPr lang="en-US" dirty="0"/>
          </a:p>
        </p:txBody>
      </p:sp>
      <p:sp>
        <p:nvSpPr>
          <p:cNvPr id="4" name="灯片编号占位符 3"/>
          <p:cNvSpPr>
            <a:spLocks noGrp="1"/>
          </p:cNvSpPr>
          <p:nvPr>
            <p:ph type="sldNum" sz="quarter" idx="5"/>
          </p:nvPr>
        </p:nvSpPr>
        <p:spPr/>
        <p:txBody>
          <a:bodyPr/>
          <a:lstStyle/>
          <a:p>
            <a:fld id="{C682329B-7029-448B-94ED-FA8F863F617A}" type="slidenum">
              <a:rPr lang="en-US" smtClean="0"/>
              <a:t>16</a:t>
            </a:fld>
            <a:endParaRPr lang="en-US"/>
          </a:p>
        </p:txBody>
      </p:sp>
    </p:spTree>
    <p:extLst>
      <p:ext uri="{BB962C8B-B14F-4D97-AF65-F5344CB8AC3E}">
        <p14:creationId xmlns:p14="http://schemas.microsoft.com/office/powerpoint/2010/main" val="3419896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得到个性化的结果</a:t>
            </a:r>
            <a:endParaRPr lang="en-US" dirty="0"/>
          </a:p>
        </p:txBody>
      </p:sp>
      <p:sp>
        <p:nvSpPr>
          <p:cNvPr id="4" name="灯片编号占位符 3"/>
          <p:cNvSpPr>
            <a:spLocks noGrp="1"/>
          </p:cNvSpPr>
          <p:nvPr>
            <p:ph type="sldNum" sz="quarter" idx="5"/>
          </p:nvPr>
        </p:nvSpPr>
        <p:spPr/>
        <p:txBody>
          <a:bodyPr/>
          <a:lstStyle/>
          <a:p>
            <a:fld id="{C682329B-7029-448B-94ED-FA8F863F617A}" type="slidenum">
              <a:rPr lang="en-US" smtClean="0"/>
              <a:t>17</a:t>
            </a:fld>
            <a:endParaRPr lang="en-US"/>
          </a:p>
        </p:txBody>
      </p:sp>
    </p:spTree>
    <p:extLst>
      <p:ext uri="{BB962C8B-B14F-4D97-AF65-F5344CB8AC3E}">
        <p14:creationId xmlns:p14="http://schemas.microsoft.com/office/powerpoint/2010/main" val="335721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latin typeface="Sabon"/>
                <a:ea typeface="ＭＳ Ｐゴシック" pitchFamily="34" charset="-128"/>
              </a:rPr>
              <a:t>IOP</a:t>
            </a:r>
            <a:r>
              <a:rPr lang="zh-CN" altLang="en-US" dirty="0">
                <a:latin typeface="Sabon"/>
                <a:ea typeface="ＭＳ Ｐゴシック" pitchFamily="34" charset="-128"/>
              </a:rPr>
              <a:t>电子书中还含有大量的教科书，为此我们特别研发了这种交互式的问答功能，您第一次打开页面的时候下方灰色的部分都是不显示的，点击</a:t>
            </a:r>
            <a:r>
              <a:rPr lang="en-US" altLang="zh-CN" dirty="0">
                <a:latin typeface="Sabon"/>
                <a:ea typeface="ＭＳ Ｐゴシック" pitchFamily="34" charset="-128"/>
              </a:rPr>
              <a:t>solution</a:t>
            </a:r>
            <a:r>
              <a:rPr lang="zh-CN" altLang="en-US" dirty="0">
                <a:latin typeface="Sabon"/>
                <a:ea typeface="ＭＳ Ｐゴシック" pitchFamily="34" charset="-128"/>
              </a:rPr>
              <a:t>按钮之后，习题的答案就会显示在灰色部分。该功被大量应用于教科书的习题与答案的呈现</a:t>
            </a:r>
            <a:endParaRPr lang="en-US" dirty="0"/>
          </a:p>
        </p:txBody>
      </p:sp>
      <p:sp>
        <p:nvSpPr>
          <p:cNvPr id="4" name="灯片编号占位符 3"/>
          <p:cNvSpPr>
            <a:spLocks noGrp="1"/>
          </p:cNvSpPr>
          <p:nvPr>
            <p:ph type="sldNum" sz="quarter" idx="5"/>
          </p:nvPr>
        </p:nvSpPr>
        <p:spPr/>
        <p:txBody>
          <a:bodyPr/>
          <a:lstStyle/>
          <a:p>
            <a:fld id="{C682329B-7029-448B-94ED-FA8F863F617A}" type="slidenum">
              <a:rPr lang="en-US" smtClean="0"/>
              <a:t>18</a:t>
            </a:fld>
            <a:endParaRPr lang="en-US"/>
          </a:p>
        </p:txBody>
      </p:sp>
    </p:spTree>
    <p:extLst>
      <p:ext uri="{BB962C8B-B14F-4D97-AF65-F5344CB8AC3E}">
        <p14:creationId xmlns:p14="http://schemas.microsoft.com/office/powerpoint/2010/main" val="233457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Sabon"/>
                <a:ea typeface="ＭＳ Ｐゴシック" pitchFamily="34" charset="-128"/>
              </a:rPr>
              <a:t>在</a:t>
            </a:r>
            <a:r>
              <a:rPr lang="en-US" altLang="zh-CN" dirty="0">
                <a:latin typeface="Sabon"/>
                <a:ea typeface="ＭＳ Ｐゴシック" pitchFamily="34" charset="-128"/>
              </a:rPr>
              <a:t>IOP</a:t>
            </a:r>
            <a:r>
              <a:rPr lang="zh-CN" altLang="en-US" dirty="0">
                <a:latin typeface="Sabon"/>
                <a:ea typeface="ＭＳ Ｐゴシック" pitchFamily="34" charset="-128"/>
              </a:rPr>
              <a:t>期刊论文和电子图书中，我们应用了</a:t>
            </a:r>
            <a:r>
              <a:rPr lang="en-US" altLang="zh-CN" dirty="0">
                <a:latin typeface="Sabon"/>
                <a:ea typeface="ＭＳ Ｐゴシック" pitchFamily="34" charset="-128"/>
              </a:rPr>
              <a:t>MathML</a:t>
            </a:r>
            <a:r>
              <a:rPr lang="zh-CN" altLang="en-US" dirty="0">
                <a:latin typeface="Sabon"/>
                <a:ea typeface="ＭＳ Ｐゴシック" pitchFamily="34" charset="-128"/>
              </a:rPr>
              <a:t>编码的数学公式，通过这种功能，</a:t>
            </a:r>
            <a:r>
              <a:rPr lang="en-US" altLang="zh-CN" dirty="0">
                <a:latin typeface="Sabon"/>
                <a:ea typeface="ＭＳ Ｐゴシック" pitchFamily="34" charset="-128"/>
              </a:rPr>
              <a:t>IOP</a:t>
            </a:r>
            <a:r>
              <a:rPr lang="zh-CN" altLang="en-US" baseline="0" dirty="0"/>
              <a:t>确保了公式和方程不再是图片的格式而是一系列的数学编码，在各种阅读器上都能完美的呈现，不会乱码或模糊，并且可以轻松导入到您的</a:t>
            </a:r>
            <a:r>
              <a:rPr lang="en-US" altLang="zh-CN" baseline="0" dirty="0"/>
              <a:t>word</a:t>
            </a:r>
            <a:r>
              <a:rPr lang="zh-CN" altLang="en-US" baseline="0" dirty="0"/>
              <a:t>和</a:t>
            </a:r>
            <a:r>
              <a:rPr lang="en-US" altLang="zh-CN" baseline="0" dirty="0"/>
              <a:t>latex</a:t>
            </a:r>
            <a:r>
              <a:rPr lang="zh-CN" altLang="en-US" baseline="0" dirty="0"/>
              <a:t>中方便使用。请</a:t>
            </a:r>
            <a:r>
              <a:rPr lang="zh-CN" altLang="en-US" sz="800" dirty="0">
                <a:latin typeface="楷体" panose="02010609060101010101" pitchFamily="49" charset="-122"/>
                <a:ea typeface="楷体" panose="02010609060101010101" pitchFamily="49" charset="-122"/>
              </a:rPr>
              <a:t>点击“</a:t>
            </a:r>
            <a:r>
              <a:rPr lang="en-US" altLang="zh-CN" sz="800" dirty="0">
                <a:ea typeface="楷体" panose="02010609060101010101" pitchFamily="49" charset="-122"/>
              </a:rPr>
              <a:t>Turn on </a:t>
            </a:r>
            <a:r>
              <a:rPr lang="en-US" altLang="zh-CN" sz="800" dirty="0" err="1">
                <a:ea typeface="楷体" panose="02010609060101010101" pitchFamily="49" charset="-122"/>
              </a:rPr>
              <a:t>MathJax</a:t>
            </a:r>
            <a:r>
              <a:rPr lang="zh-CN" altLang="en-US" sz="800" dirty="0">
                <a:ea typeface="楷体" panose="02010609060101010101" pitchFamily="49" charset="-122"/>
              </a:rPr>
              <a:t>”</a:t>
            </a:r>
            <a:r>
              <a:rPr lang="zh-CN" altLang="en-US" sz="800" dirty="0">
                <a:latin typeface="楷体" panose="02010609060101010101" pitchFamily="49" charset="-122"/>
                <a:ea typeface="楷体" panose="02010609060101010101" pitchFamily="49" charset="-122"/>
              </a:rPr>
              <a:t>开启</a:t>
            </a:r>
            <a:r>
              <a:rPr lang="en-US" altLang="zh-CN" sz="800" dirty="0" err="1">
                <a:ea typeface="楷体" panose="02010609060101010101" pitchFamily="49" charset="-122"/>
              </a:rPr>
              <a:t>MathJax</a:t>
            </a:r>
            <a:r>
              <a:rPr lang="zh-CN" altLang="en-US" sz="800" dirty="0">
                <a:latin typeface="楷体" panose="02010609060101010101" pitchFamily="49" charset="-122"/>
                <a:ea typeface="楷体" panose="02010609060101010101" pitchFamily="49" charset="-122"/>
              </a:rPr>
              <a:t>功能，鼠标右键点击公式，选择</a:t>
            </a:r>
            <a:r>
              <a:rPr lang="zh-CN" altLang="en-US" sz="800" dirty="0">
                <a:ea typeface="楷体" panose="02010609060101010101" pitchFamily="49" charset="-122"/>
              </a:rPr>
              <a:t>“</a:t>
            </a:r>
            <a:r>
              <a:rPr lang="en-US" altLang="zh-CN" sz="800" dirty="0">
                <a:ea typeface="楷体" panose="02010609060101010101" pitchFamily="49" charset="-122"/>
              </a:rPr>
              <a:t>Show Math As</a:t>
            </a:r>
            <a:r>
              <a:rPr lang="zh-CN" altLang="en-US" sz="800" dirty="0">
                <a:ea typeface="楷体" panose="02010609060101010101" pitchFamily="49" charset="-122"/>
              </a:rPr>
              <a:t>”，</a:t>
            </a:r>
            <a:endParaRPr lang="zh-CN" altLang="en-US" sz="800" dirty="0">
              <a:latin typeface="楷体" panose="02010609060101010101" pitchFamily="49" charset="-122"/>
              <a:ea typeface="楷体" panose="0201060906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fld id="{C682329B-7029-448B-94ED-FA8F863F617A}" type="slidenum">
              <a:rPr lang="en-US" smtClean="0"/>
              <a:t>19</a:t>
            </a:fld>
            <a:endParaRPr lang="en-US"/>
          </a:p>
        </p:txBody>
      </p:sp>
    </p:spTree>
    <p:extLst>
      <p:ext uri="{BB962C8B-B14F-4D97-AF65-F5344CB8AC3E}">
        <p14:creationId xmlns:p14="http://schemas.microsoft.com/office/powerpoint/2010/main" val="554406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楷体" panose="02010609060101010101" pitchFamily="49" charset="-122"/>
                <a:ea typeface="楷体" panose="02010609060101010101" pitchFamily="49" charset="-122"/>
              </a:rPr>
              <a:t>复制弹窗中的全部代码，以粘贴文本的形式粘贴到您的</a:t>
            </a:r>
            <a:r>
              <a:rPr lang="en-US" altLang="zh-CN" sz="1200" dirty="0">
                <a:ea typeface="楷体" panose="02010609060101010101" pitchFamily="49" charset="-122"/>
              </a:rPr>
              <a:t>Word</a:t>
            </a:r>
            <a:r>
              <a:rPr lang="zh-CN" altLang="en-US" sz="1200" dirty="0">
                <a:latin typeface="楷体" panose="02010609060101010101" pitchFamily="49" charset="-122"/>
                <a:ea typeface="楷体" panose="02010609060101010101" pitchFamily="49" charset="-122"/>
              </a:rPr>
              <a:t>或</a:t>
            </a:r>
            <a:r>
              <a:rPr lang="en-US" altLang="zh-CN" sz="1200" dirty="0" err="1">
                <a:ea typeface="楷体" panose="02010609060101010101" pitchFamily="49" charset="-122"/>
              </a:rPr>
              <a:t>LaTex</a:t>
            </a:r>
            <a:r>
              <a:rPr lang="zh-CN" altLang="en-US" sz="1200" dirty="0">
                <a:latin typeface="楷体" panose="02010609060101010101" pitchFamily="49" charset="-122"/>
                <a:ea typeface="楷体" panose="02010609060101010101" pitchFamily="49" charset="-122"/>
              </a:rPr>
              <a:t>文档中，您就可以在本地获得公式了</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ea typeface="楷体" panose="02010609060101010101" pitchFamily="49" charset="-122"/>
            </a:endParaRPr>
          </a:p>
          <a:p>
            <a:endParaRPr lang="en-US" dirty="0"/>
          </a:p>
        </p:txBody>
      </p:sp>
      <p:sp>
        <p:nvSpPr>
          <p:cNvPr id="4" name="灯片编号占位符 3"/>
          <p:cNvSpPr>
            <a:spLocks noGrp="1"/>
          </p:cNvSpPr>
          <p:nvPr>
            <p:ph type="sldNum" sz="quarter" idx="5"/>
          </p:nvPr>
        </p:nvSpPr>
        <p:spPr/>
        <p:txBody>
          <a:bodyPr/>
          <a:lstStyle/>
          <a:p>
            <a:fld id="{C682329B-7029-448B-94ED-FA8F863F617A}" type="slidenum">
              <a:rPr lang="en-US" smtClean="0"/>
              <a:t>20</a:t>
            </a:fld>
            <a:endParaRPr lang="en-US"/>
          </a:p>
        </p:txBody>
      </p:sp>
    </p:spTree>
    <p:extLst>
      <p:ext uri="{BB962C8B-B14F-4D97-AF65-F5344CB8AC3E}">
        <p14:creationId xmlns:p14="http://schemas.microsoft.com/office/powerpoint/2010/main" val="1046169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latin typeface="Sabon"/>
                <a:ea typeface="ＭＳ Ｐゴシック" pitchFamily="34" charset="-128"/>
              </a:rPr>
              <a:t>这些功能以外</a:t>
            </a:r>
            <a:r>
              <a:rPr lang="en-US" altLang="zh-CN" dirty="0">
                <a:latin typeface="Sabon"/>
                <a:ea typeface="ＭＳ Ｐゴシック" pitchFamily="34" charset="-128"/>
              </a:rPr>
              <a:t>IOP</a:t>
            </a:r>
            <a:r>
              <a:rPr lang="zh-CN" altLang="en-US" dirty="0">
                <a:latin typeface="Sabon"/>
                <a:ea typeface="ＭＳ Ｐゴシック" pitchFamily="34" charset="-128"/>
              </a:rPr>
              <a:t>还为读者提供了与作者交流的机会，我们会不定期举行作者见面视频在线直播，作者可以介绍自己的论文和图书，并与读者进行交流，这项功能只需轻松的注册即可参与。</a:t>
            </a:r>
            <a:endParaRPr lang="en-US" dirty="0"/>
          </a:p>
        </p:txBody>
      </p:sp>
      <p:sp>
        <p:nvSpPr>
          <p:cNvPr id="4" name="Slide Number Placeholder 3"/>
          <p:cNvSpPr>
            <a:spLocks noGrp="1"/>
          </p:cNvSpPr>
          <p:nvPr>
            <p:ph type="sldNum" sz="quarter" idx="10"/>
          </p:nvPr>
        </p:nvSpPr>
        <p:spPr/>
        <p:txBody>
          <a:bodyPr/>
          <a:lstStyle/>
          <a:p>
            <a:fld id="{B9A5F795-5BF3-44CF-AA29-29F4CF761201}" type="slidenum">
              <a:rPr lang="en-US" smtClean="0"/>
              <a:t>21</a:t>
            </a:fld>
            <a:endParaRPr lang="en-US"/>
          </a:p>
        </p:txBody>
      </p:sp>
    </p:spTree>
    <p:extLst>
      <p:ext uri="{BB962C8B-B14F-4D97-AF65-F5344CB8AC3E}">
        <p14:creationId xmlns:p14="http://schemas.microsoft.com/office/powerpoint/2010/main" val="2013322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GB" altLang="zh-CN" baseline="0" dirty="0">
              <a:ea typeface="华文楷体" pitchFamily="2" charset="-122"/>
            </a:endParaRPr>
          </a:p>
        </p:txBody>
      </p:sp>
      <p:sp>
        <p:nvSpPr>
          <p:cNvPr id="4" name="灯片编号占位符 3"/>
          <p:cNvSpPr>
            <a:spLocks noGrp="1"/>
          </p:cNvSpPr>
          <p:nvPr>
            <p:ph type="sldNum" sz="quarter" idx="10"/>
          </p:nvPr>
        </p:nvSpPr>
        <p:spPr/>
        <p:txBody>
          <a:bodyPr/>
          <a:lstStyle/>
          <a:p>
            <a:fld id="{8360A7D8-D005-40D4-B128-09A2159E8226}" type="slidenum">
              <a:rPr lang="zh-CN" altLang="en-US" smtClean="0"/>
              <a:t>2</a:t>
            </a:fld>
            <a:endParaRPr lang="zh-CN" altLang="en-US"/>
          </a:p>
        </p:txBody>
      </p:sp>
    </p:spTree>
    <p:extLst>
      <p:ext uri="{BB962C8B-B14F-4D97-AF65-F5344CB8AC3E}">
        <p14:creationId xmlns:p14="http://schemas.microsoft.com/office/powerpoint/2010/main" val="3022072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您可以在电子书首页点击</a:t>
            </a:r>
            <a:r>
              <a:rPr lang="en-US" altLang="zh-CN" dirty="0"/>
              <a:t>webinars</a:t>
            </a:r>
            <a:r>
              <a:rPr lang="zh-CN" altLang="en-US" dirty="0"/>
              <a:t>按钮就可以查看全部的</a:t>
            </a:r>
            <a:r>
              <a:rPr lang="en-US" altLang="zh-CN" dirty="0" err="1"/>
              <a:t>weibinar</a:t>
            </a:r>
            <a:r>
              <a:rPr lang="zh-CN" altLang="en-US" dirty="0"/>
              <a:t>信息</a:t>
            </a:r>
            <a:endParaRPr lang="en-US" dirty="0"/>
          </a:p>
        </p:txBody>
      </p:sp>
      <p:sp>
        <p:nvSpPr>
          <p:cNvPr id="4" name="Slide Number Placeholder 3"/>
          <p:cNvSpPr>
            <a:spLocks noGrp="1"/>
          </p:cNvSpPr>
          <p:nvPr>
            <p:ph type="sldNum" sz="quarter" idx="10"/>
          </p:nvPr>
        </p:nvSpPr>
        <p:spPr/>
        <p:txBody>
          <a:bodyPr/>
          <a:lstStyle/>
          <a:p>
            <a:fld id="{B9A5F795-5BF3-44CF-AA29-29F4CF761201}" type="slidenum">
              <a:rPr lang="en-US" smtClean="0"/>
              <a:t>22</a:t>
            </a:fld>
            <a:endParaRPr lang="en-US"/>
          </a:p>
        </p:txBody>
      </p:sp>
    </p:spTree>
    <p:extLst>
      <p:ext uri="{BB962C8B-B14F-4D97-AF65-F5344CB8AC3E}">
        <p14:creationId xmlns:p14="http://schemas.microsoft.com/office/powerpoint/2010/main" val="800918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latin typeface="Sabon"/>
                <a:ea typeface="ＭＳ Ｐゴシック" pitchFamily="34" charset="-128"/>
              </a:rPr>
              <a:t>新的视频直播您只需注册即可参与</a:t>
            </a:r>
            <a:r>
              <a:rPr lang="zh-CN" altLang="en-US" dirty="0"/>
              <a:t>，已经举办过的直播会以录像的形式放在我们的网站上方便您随时查看。</a:t>
            </a:r>
            <a:endParaRPr lang="en-US" dirty="0"/>
          </a:p>
        </p:txBody>
      </p:sp>
      <p:sp>
        <p:nvSpPr>
          <p:cNvPr id="4" name="Slide Number Placeholder 3"/>
          <p:cNvSpPr>
            <a:spLocks noGrp="1"/>
          </p:cNvSpPr>
          <p:nvPr>
            <p:ph type="sldNum" sz="quarter" idx="10"/>
          </p:nvPr>
        </p:nvSpPr>
        <p:spPr/>
        <p:txBody>
          <a:bodyPr/>
          <a:lstStyle/>
          <a:p>
            <a:fld id="{B9A5F795-5BF3-44CF-AA29-29F4CF761201}" type="slidenum">
              <a:rPr lang="en-US" smtClean="0"/>
              <a:t>23</a:t>
            </a:fld>
            <a:endParaRPr lang="en-US"/>
          </a:p>
        </p:txBody>
      </p:sp>
    </p:spTree>
    <p:extLst>
      <p:ext uri="{BB962C8B-B14F-4D97-AF65-F5344CB8AC3E}">
        <p14:creationId xmlns:p14="http://schemas.microsoft.com/office/powerpoint/2010/main" val="3321293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i="0" dirty="0">
              <a:latin typeface="+mn-ea"/>
              <a:ea typeface="+mn-ea"/>
            </a:endParaRPr>
          </a:p>
        </p:txBody>
      </p:sp>
      <p:sp>
        <p:nvSpPr>
          <p:cNvPr id="4" name="灯片编号占位符 3"/>
          <p:cNvSpPr>
            <a:spLocks noGrp="1"/>
          </p:cNvSpPr>
          <p:nvPr>
            <p:ph type="sldNum" sz="quarter" idx="10"/>
          </p:nvPr>
        </p:nvSpPr>
        <p:spPr/>
        <p:txBody>
          <a:bodyPr/>
          <a:lstStyle/>
          <a:p>
            <a:fld id="{8360A7D8-D005-40D4-B128-09A2159E8226}" type="slidenum">
              <a:rPr lang="zh-CN" altLang="en-US" smtClean="0"/>
              <a:t>24</a:t>
            </a:fld>
            <a:endParaRPr lang="zh-CN" altLang="en-US"/>
          </a:p>
        </p:txBody>
      </p:sp>
    </p:spTree>
    <p:extLst>
      <p:ext uri="{BB962C8B-B14F-4D97-AF65-F5344CB8AC3E}">
        <p14:creationId xmlns:p14="http://schemas.microsoft.com/office/powerpoint/2010/main" val="2005318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p:sp>
      <p:sp>
        <p:nvSpPr>
          <p:cNvPr id="6349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a:latin typeface="Sabon"/>
                <a:ea typeface="ＭＳ Ｐゴシック" pitchFamily="34" charset="-128"/>
              </a:rPr>
              <a:t>您可以访问我们的网站查看</a:t>
            </a:r>
            <a:r>
              <a:rPr lang="en-US" altLang="zh-CN" dirty="0" err="1">
                <a:latin typeface="Sabon"/>
                <a:ea typeface="ＭＳ Ｐゴシック" pitchFamily="34" charset="-128"/>
              </a:rPr>
              <a:t>IOPscience</a:t>
            </a:r>
            <a:r>
              <a:rPr lang="zh-CN" altLang="en-US" dirty="0">
                <a:latin typeface="Sabon"/>
                <a:ea typeface="ＭＳ Ｐゴシック" pitchFamily="34" charset="-128"/>
              </a:rPr>
              <a:t>平台的使用指南视频，或者联络北京办公室</a:t>
            </a:r>
            <a:endParaRPr lang="en-US" altLang="en-US" dirty="0">
              <a:latin typeface="Sabon"/>
              <a:ea typeface="ＭＳ Ｐゴシック" pitchFamily="34" charset="-128"/>
            </a:endParaRPr>
          </a:p>
        </p:txBody>
      </p:sp>
    </p:spTree>
    <p:extLst>
      <p:ext uri="{BB962C8B-B14F-4D97-AF65-F5344CB8AC3E}">
        <p14:creationId xmlns:p14="http://schemas.microsoft.com/office/powerpoint/2010/main" val="1216669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C682329B-7029-448B-94ED-FA8F863F617A}" type="slidenum">
              <a:rPr lang="en-US" smtClean="0"/>
              <a:t>27</a:t>
            </a:fld>
            <a:endParaRPr lang="en-US"/>
          </a:p>
        </p:txBody>
      </p:sp>
    </p:spTree>
    <p:extLst>
      <p:ext uri="{BB962C8B-B14F-4D97-AF65-F5344CB8AC3E}">
        <p14:creationId xmlns:p14="http://schemas.microsoft.com/office/powerpoint/2010/main" val="731616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ln/>
        </p:spPr>
      </p:sp>
      <p:sp>
        <p:nvSpPr>
          <p:cNvPr id="5427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itchFamily="34" charset="-128"/>
            </a:endParaRPr>
          </a:p>
        </p:txBody>
      </p:sp>
    </p:spTree>
    <p:extLst>
      <p:ext uri="{BB962C8B-B14F-4D97-AF65-F5344CB8AC3E}">
        <p14:creationId xmlns:p14="http://schemas.microsoft.com/office/powerpoint/2010/main" val="3098130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360A7D8-D005-40D4-B128-09A2159E8226}" type="slidenum">
              <a:rPr lang="zh-CN" altLang="en-US" smtClean="0"/>
              <a:t>3</a:t>
            </a:fld>
            <a:endParaRPr lang="zh-CN" altLang="en-US"/>
          </a:p>
        </p:txBody>
      </p:sp>
    </p:spTree>
    <p:extLst>
      <p:ext uri="{BB962C8B-B14F-4D97-AF65-F5344CB8AC3E}">
        <p14:creationId xmlns:p14="http://schemas.microsoft.com/office/powerpoint/2010/main" val="372408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8360A7D8-D005-40D4-B128-09A2159E8226}" type="slidenum">
              <a:rPr lang="zh-CN" altLang="en-US" smtClean="0"/>
              <a:t>4</a:t>
            </a:fld>
            <a:endParaRPr lang="zh-CN" altLang="en-US"/>
          </a:p>
        </p:txBody>
      </p:sp>
    </p:spTree>
    <p:extLst>
      <p:ext uri="{BB962C8B-B14F-4D97-AF65-F5344CB8AC3E}">
        <p14:creationId xmlns:p14="http://schemas.microsoft.com/office/powerpoint/2010/main" val="549785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360A7D8-D005-40D4-B128-09A2159E8226}" type="slidenum">
              <a:rPr lang="zh-CN" altLang="en-US" smtClean="0"/>
              <a:t>5</a:t>
            </a:fld>
            <a:endParaRPr lang="zh-CN" altLang="en-US"/>
          </a:p>
        </p:txBody>
      </p:sp>
    </p:spTree>
    <p:extLst>
      <p:ext uri="{BB962C8B-B14F-4D97-AF65-F5344CB8AC3E}">
        <p14:creationId xmlns:p14="http://schemas.microsoft.com/office/powerpoint/2010/main" val="3892571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灯片编号占位符 3"/>
          <p:cNvSpPr>
            <a:spLocks noGrp="1"/>
          </p:cNvSpPr>
          <p:nvPr>
            <p:ph type="sldNum" sz="quarter" idx="10"/>
          </p:nvPr>
        </p:nvSpPr>
        <p:spPr/>
        <p:txBody>
          <a:bodyPr/>
          <a:lstStyle/>
          <a:p>
            <a:fld id="{8360A7D8-D005-40D4-B128-09A2159E8226}" type="slidenum">
              <a:rPr lang="zh-CN" altLang="en-US" smtClean="0"/>
              <a:t>7</a:t>
            </a:fld>
            <a:endParaRPr lang="zh-CN" altLang="en-US"/>
          </a:p>
        </p:txBody>
      </p:sp>
    </p:spTree>
    <p:extLst>
      <p:ext uri="{BB962C8B-B14F-4D97-AF65-F5344CB8AC3E}">
        <p14:creationId xmlns:p14="http://schemas.microsoft.com/office/powerpoint/2010/main" val="3734093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GB" dirty="0"/>
          </a:p>
        </p:txBody>
      </p:sp>
      <p:sp>
        <p:nvSpPr>
          <p:cNvPr id="4" name="灯片编号占位符 3"/>
          <p:cNvSpPr>
            <a:spLocks noGrp="1"/>
          </p:cNvSpPr>
          <p:nvPr>
            <p:ph type="sldNum" sz="quarter" idx="10"/>
          </p:nvPr>
        </p:nvSpPr>
        <p:spPr/>
        <p:txBody>
          <a:bodyPr/>
          <a:lstStyle/>
          <a:p>
            <a:fld id="{8360A7D8-D005-40D4-B128-09A2159E8226}" type="slidenum">
              <a:rPr lang="zh-CN" altLang="en-US" smtClean="0"/>
              <a:t>8</a:t>
            </a:fld>
            <a:endParaRPr lang="zh-CN" altLang="en-US"/>
          </a:p>
        </p:txBody>
      </p:sp>
    </p:spTree>
    <p:extLst>
      <p:ext uri="{BB962C8B-B14F-4D97-AF65-F5344CB8AC3E}">
        <p14:creationId xmlns:p14="http://schemas.microsoft.com/office/powerpoint/2010/main" val="4201166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360A7D8-D005-40D4-B128-09A2159E8226}" type="slidenum">
              <a:rPr lang="zh-CN" altLang="en-US" smtClean="0"/>
              <a:t>9</a:t>
            </a:fld>
            <a:endParaRPr lang="zh-CN" altLang="en-US"/>
          </a:p>
        </p:txBody>
      </p:sp>
    </p:spTree>
    <p:extLst>
      <p:ext uri="{BB962C8B-B14F-4D97-AF65-F5344CB8AC3E}">
        <p14:creationId xmlns:p14="http://schemas.microsoft.com/office/powerpoint/2010/main" val="2670117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360A7D8-D005-40D4-B128-09A2159E8226}" type="slidenum">
              <a:rPr lang="zh-CN" altLang="en-US" smtClean="0"/>
              <a:t>11</a:t>
            </a:fld>
            <a:endParaRPr lang="zh-CN" altLang="en-US"/>
          </a:p>
        </p:txBody>
      </p:sp>
    </p:spTree>
    <p:extLst>
      <p:ext uri="{BB962C8B-B14F-4D97-AF65-F5344CB8AC3E}">
        <p14:creationId xmlns:p14="http://schemas.microsoft.com/office/powerpoint/2010/main" val="390369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571828-312B-4D9C-A475-EE2C920366A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a:p>
        </p:txBody>
      </p:sp>
      <p:sp>
        <p:nvSpPr>
          <p:cNvPr id="3" name="副标题 2">
            <a:extLst>
              <a:ext uri="{FF2B5EF4-FFF2-40B4-BE49-F238E27FC236}">
                <a16:creationId xmlns:a16="http://schemas.microsoft.com/office/drawing/2014/main" id="{081B10DA-6C0E-4A1D-BE49-359BE1BC7A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a:p>
        </p:txBody>
      </p:sp>
      <p:sp>
        <p:nvSpPr>
          <p:cNvPr id="4" name="日期占位符 3">
            <a:extLst>
              <a:ext uri="{FF2B5EF4-FFF2-40B4-BE49-F238E27FC236}">
                <a16:creationId xmlns:a16="http://schemas.microsoft.com/office/drawing/2014/main" id="{772EF983-041F-4086-B36E-B9F02E5B5831}"/>
              </a:ext>
            </a:extLst>
          </p:cNvPr>
          <p:cNvSpPr>
            <a:spLocks noGrp="1"/>
          </p:cNvSpPr>
          <p:nvPr>
            <p:ph type="dt" sz="half" idx="10"/>
          </p:nvPr>
        </p:nvSpPr>
        <p:spPr/>
        <p:txBody>
          <a:bodyPr/>
          <a:lstStyle/>
          <a:p>
            <a:fld id="{F112C276-2825-4540-9731-C1839909ABED}" type="datetimeFigureOut">
              <a:rPr lang="en-US" smtClean="0"/>
              <a:t>10/12/2020</a:t>
            </a:fld>
            <a:endParaRPr lang="en-US"/>
          </a:p>
        </p:txBody>
      </p:sp>
      <p:sp>
        <p:nvSpPr>
          <p:cNvPr id="5" name="页脚占位符 4">
            <a:extLst>
              <a:ext uri="{FF2B5EF4-FFF2-40B4-BE49-F238E27FC236}">
                <a16:creationId xmlns:a16="http://schemas.microsoft.com/office/drawing/2014/main" id="{C14FE81B-2312-495D-8860-F31CBC2FB884}"/>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DD3EDFA1-36AD-49CF-8FA0-7B1A6AB9AFE5}"/>
              </a:ext>
            </a:extLst>
          </p:cNvPr>
          <p:cNvSpPr>
            <a:spLocks noGrp="1"/>
          </p:cNvSpPr>
          <p:nvPr>
            <p:ph type="sldNum" sz="quarter" idx="12"/>
          </p:nvPr>
        </p:nvSpPr>
        <p:spPr/>
        <p:txBody>
          <a:bodyPr/>
          <a:lstStyle/>
          <a:p>
            <a:fld id="{B09E5976-24B5-47A9-8F10-B665D2BB5658}" type="slidenum">
              <a:rPr lang="en-US" smtClean="0"/>
              <a:t>‹#›</a:t>
            </a:fld>
            <a:endParaRPr lang="en-US"/>
          </a:p>
        </p:txBody>
      </p:sp>
    </p:spTree>
    <p:extLst>
      <p:ext uri="{BB962C8B-B14F-4D97-AF65-F5344CB8AC3E}">
        <p14:creationId xmlns:p14="http://schemas.microsoft.com/office/powerpoint/2010/main" val="2633102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A939EB-91E1-4919-938A-7CDF650919FE}"/>
              </a:ext>
            </a:extLst>
          </p:cNvPr>
          <p:cNvSpPr>
            <a:spLocks noGrp="1"/>
          </p:cNvSpPr>
          <p:nvPr>
            <p:ph type="title"/>
          </p:nvPr>
        </p:nvSpPr>
        <p:spPr/>
        <p:txBody>
          <a:bodyPr/>
          <a:lstStyle/>
          <a:p>
            <a:r>
              <a:rPr lang="zh-CN" altLang="en-US"/>
              <a:t>单击此处编辑母版标题样式</a:t>
            </a:r>
            <a:endParaRPr lang="en-US"/>
          </a:p>
        </p:txBody>
      </p:sp>
      <p:sp>
        <p:nvSpPr>
          <p:cNvPr id="3" name="竖排文字占位符 2">
            <a:extLst>
              <a:ext uri="{FF2B5EF4-FFF2-40B4-BE49-F238E27FC236}">
                <a16:creationId xmlns:a16="http://schemas.microsoft.com/office/drawing/2014/main" id="{77B4D5A5-CD36-46D1-9DBA-4C09A199FB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FCC4022E-6EF0-49DC-92C9-E75861D7ABCA}"/>
              </a:ext>
            </a:extLst>
          </p:cNvPr>
          <p:cNvSpPr>
            <a:spLocks noGrp="1"/>
          </p:cNvSpPr>
          <p:nvPr>
            <p:ph type="dt" sz="half" idx="10"/>
          </p:nvPr>
        </p:nvSpPr>
        <p:spPr/>
        <p:txBody>
          <a:bodyPr/>
          <a:lstStyle/>
          <a:p>
            <a:fld id="{F112C276-2825-4540-9731-C1839909ABED}" type="datetimeFigureOut">
              <a:rPr lang="en-US" smtClean="0"/>
              <a:t>10/12/2020</a:t>
            </a:fld>
            <a:endParaRPr lang="en-US"/>
          </a:p>
        </p:txBody>
      </p:sp>
      <p:sp>
        <p:nvSpPr>
          <p:cNvPr id="5" name="页脚占位符 4">
            <a:extLst>
              <a:ext uri="{FF2B5EF4-FFF2-40B4-BE49-F238E27FC236}">
                <a16:creationId xmlns:a16="http://schemas.microsoft.com/office/drawing/2014/main" id="{22CB1D0E-A487-4E84-88CE-4AEA1EFD2A40}"/>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F7B2228D-D323-4AEF-9330-76AE673A90EE}"/>
              </a:ext>
            </a:extLst>
          </p:cNvPr>
          <p:cNvSpPr>
            <a:spLocks noGrp="1"/>
          </p:cNvSpPr>
          <p:nvPr>
            <p:ph type="sldNum" sz="quarter" idx="12"/>
          </p:nvPr>
        </p:nvSpPr>
        <p:spPr/>
        <p:txBody>
          <a:bodyPr/>
          <a:lstStyle/>
          <a:p>
            <a:fld id="{B09E5976-24B5-47A9-8F10-B665D2BB5658}" type="slidenum">
              <a:rPr lang="en-US" smtClean="0"/>
              <a:t>‹#›</a:t>
            </a:fld>
            <a:endParaRPr lang="en-US"/>
          </a:p>
        </p:txBody>
      </p:sp>
    </p:spTree>
    <p:extLst>
      <p:ext uri="{BB962C8B-B14F-4D97-AF65-F5344CB8AC3E}">
        <p14:creationId xmlns:p14="http://schemas.microsoft.com/office/powerpoint/2010/main" val="3535697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A82A7CE-D8C8-48AA-B623-ECB49D6C9F9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a:p>
        </p:txBody>
      </p:sp>
      <p:sp>
        <p:nvSpPr>
          <p:cNvPr id="3" name="竖排文字占位符 2">
            <a:extLst>
              <a:ext uri="{FF2B5EF4-FFF2-40B4-BE49-F238E27FC236}">
                <a16:creationId xmlns:a16="http://schemas.microsoft.com/office/drawing/2014/main" id="{9AFE190E-E215-4D6E-A613-DE0A7A5692B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781A4EAD-CA44-42D6-AA2D-191C3C3F9C18}"/>
              </a:ext>
            </a:extLst>
          </p:cNvPr>
          <p:cNvSpPr>
            <a:spLocks noGrp="1"/>
          </p:cNvSpPr>
          <p:nvPr>
            <p:ph type="dt" sz="half" idx="10"/>
          </p:nvPr>
        </p:nvSpPr>
        <p:spPr/>
        <p:txBody>
          <a:bodyPr/>
          <a:lstStyle/>
          <a:p>
            <a:fld id="{F112C276-2825-4540-9731-C1839909ABED}" type="datetimeFigureOut">
              <a:rPr lang="en-US" smtClean="0"/>
              <a:t>10/12/2020</a:t>
            </a:fld>
            <a:endParaRPr lang="en-US"/>
          </a:p>
        </p:txBody>
      </p:sp>
      <p:sp>
        <p:nvSpPr>
          <p:cNvPr id="5" name="页脚占位符 4">
            <a:extLst>
              <a:ext uri="{FF2B5EF4-FFF2-40B4-BE49-F238E27FC236}">
                <a16:creationId xmlns:a16="http://schemas.microsoft.com/office/drawing/2014/main" id="{291A8885-39F5-4085-B678-227F8128C1F5}"/>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F37D2851-15EC-469C-BA48-11DE4A3D34DB}"/>
              </a:ext>
            </a:extLst>
          </p:cNvPr>
          <p:cNvSpPr>
            <a:spLocks noGrp="1"/>
          </p:cNvSpPr>
          <p:nvPr>
            <p:ph type="sldNum" sz="quarter" idx="12"/>
          </p:nvPr>
        </p:nvSpPr>
        <p:spPr/>
        <p:txBody>
          <a:bodyPr/>
          <a:lstStyle/>
          <a:p>
            <a:fld id="{B09E5976-24B5-47A9-8F10-B665D2BB5658}" type="slidenum">
              <a:rPr lang="en-US" smtClean="0"/>
              <a:t>‹#›</a:t>
            </a:fld>
            <a:endParaRPr lang="en-US"/>
          </a:p>
        </p:txBody>
      </p:sp>
    </p:spTree>
    <p:extLst>
      <p:ext uri="{BB962C8B-B14F-4D97-AF65-F5344CB8AC3E}">
        <p14:creationId xmlns:p14="http://schemas.microsoft.com/office/powerpoint/2010/main" val="2896397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61F606-79FF-4432-A353-44A5AAAF1B02}"/>
              </a:ext>
            </a:extLst>
          </p:cNvPr>
          <p:cNvSpPr>
            <a:spLocks noGrp="1"/>
          </p:cNvSpPr>
          <p:nvPr>
            <p:ph type="title"/>
          </p:nvPr>
        </p:nvSpPr>
        <p:spPr/>
        <p:txBody>
          <a:bodyPr/>
          <a:lstStyle/>
          <a:p>
            <a:r>
              <a:rPr lang="zh-CN" altLang="en-US"/>
              <a:t>单击此处编辑母版标题样式</a:t>
            </a:r>
            <a:endParaRPr lang="en-US"/>
          </a:p>
        </p:txBody>
      </p:sp>
      <p:sp>
        <p:nvSpPr>
          <p:cNvPr id="3" name="内容占位符 2">
            <a:extLst>
              <a:ext uri="{FF2B5EF4-FFF2-40B4-BE49-F238E27FC236}">
                <a16:creationId xmlns:a16="http://schemas.microsoft.com/office/drawing/2014/main" id="{3A839575-AC15-49A4-B835-E17474E3FE8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B0614793-3FBD-4A03-9EBF-044BCEC641C0}"/>
              </a:ext>
            </a:extLst>
          </p:cNvPr>
          <p:cNvSpPr>
            <a:spLocks noGrp="1"/>
          </p:cNvSpPr>
          <p:nvPr>
            <p:ph type="dt" sz="half" idx="10"/>
          </p:nvPr>
        </p:nvSpPr>
        <p:spPr/>
        <p:txBody>
          <a:bodyPr/>
          <a:lstStyle/>
          <a:p>
            <a:fld id="{F112C276-2825-4540-9731-C1839909ABED}" type="datetimeFigureOut">
              <a:rPr lang="en-US" smtClean="0"/>
              <a:t>10/12/2020</a:t>
            </a:fld>
            <a:endParaRPr lang="en-US"/>
          </a:p>
        </p:txBody>
      </p:sp>
      <p:sp>
        <p:nvSpPr>
          <p:cNvPr id="5" name="页脚占位符 4">
            <a:extLst>
              <a:ext uri="{FF2B5EF4-FFF2-40B4-BE49-F238E27FC236}">
                <a16:creationId xmlns:a16="http://schemas.microsoft.com/office/drawing/2014/main" id="{582B13DC-8B96-49C9-984B-23F12BB98575}"/>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E57BBD16-8AE3-4F25-8BA2-1B44E8426E0E}"/>
              </a:ext>
            </a:extLst>
          </p:cNvPr>
          <p:cNvSpPr>
            <a:spLocks noGrp="1"/>
          </p:cNvSpPr>
          <p:nvPr>
            <p:ph type="sldNum" sz="quarter" idx="12"/>
          </p:nvPr>
        </p:nvSpPr>
        <p:spPr/>
        <p:txBody>
          <a:bodyPr/>
          <a:lstStyle/>
          <a:p>
            <a:fld id="{B09E5976-24B5-47A9-8F10-B665D2BB5658}" type="slidenum">
              <a:rPr lang="en-US" smtClean="0"/>
              <a:t>‹#›</a:t>
            </a:fld>
            <a:endParaRPr lang="en-US"/>
          </a:p>
        </p:txBody>
      </p:sp>
    </p:spTree>
    <p:extLst>
      <p:ext uri="{BB962C8B-B14F-4D97-AF65-F5344CB8AC3E}">
        <p14:creationId xmlns:p14="http://schemas.microsoft.com/office/powerpoint/2010/main" val="1222923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78E42E-290C-43BE-B286-BE2B17F133C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a:p>
        </p:txBody>
      </p:sp>
      <p:sp>
        <p:nvSpPr>
          <p:cNvPr id="3" name="文本占位符 2">
            <a:extLst>
              <a:ext uri="{FF2B5EF4-FFF2-40B4-BE49-F238E27FC236}">
                <a16:creationId xmlns:a16="http://schemas.microsoft.com/office/drawing/2014/main" id="{6DFC25C5-C26B-4849-8885-AFF8DF8A1B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BEBD968-B7DB-4337-9065-F02564DF17D2}"/>
              </a:ext>
            </a:extLst>
          </p:cNvPr>
          <p:cNvSpPr>
            <a:spLocks noGrp="1"/>
          </p:cNvSpPr>
          <p:nvPr>
            <p:ph type="dt" sz="half" idx="10"/>
          </p:nvPr>
        </p:nvSpPr>
        <p:spPr/>
        <p:txBody>
          <a:bodyPr/>
          <a:lstStyle/>
          <a:p>
            <a:fld id="{F112C276-2825-4540-9731-C1839909ABED}" type="datetimeFigureOut">
              <a:rPr lang="en-US" smtClean="0"/>
              <a:t>10/12/2020</a:t>
            </a:fld>
            <a:endParaRPr lang="en-US"/>
          </a:p>
        </p:txBody>
      </p:sp>
      <p:sp>
        <p:nvSpPr>
          <p:cNvPr id="5" name="页脚占位符 4">
            <a:extLst>
              <a:ext uri="{FF2B5EF4-FFF2-40B4-BE49-F238E27FC236}">
                <a16:creationId xmlns:a16="http://schemas.microsoft.com/office/drawing/2014/main" id="{11CEC800-F463-4A22-A3DF-E1E1CD8B3568}"/>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2FDE18A2-6EA2-4156-8C58-2A57F768433B}"/>
              </a:ext>
            </a:extLst>
          </p:cNvPr>
          <p:cNvSpPr>
            <a:spLocks noGrp="1"/>
          </p:cNvSpPr>
          <p:nvPr>
            <p:ph type="sldNum" sz="quarter" idx="12"/>
          </p:nvPr>
        </p:nvSpPr>
        <p:spPr/>
        <p:txBody>
          <a:bodyPr/>
          <a:lstStyle/>
          <a:p>
            <a:fld id="{B09E5976-24B5-47A9-8F10-B665D2BB5658}" type="slidenum">
              <a:rPr lang="en-US" smtClean="0"/>
              <a:t>‹#›</a:t>
            </a:fld>
            <a:endParaRPr lang="en-US"/>
          </a:p>
        </p:txBody>
      </p:sp>
    </p:spTree>
    <p:extLst>
      <p:ext uri="{BB962C8B-B14F-4D97-AF65-F5344CB8AC3E}">
        <p14:creationId xmlns:p14="http://schemas.microsoft.com/office/powerpoint/2010/main" val="217049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0B5159-987B-4661-8735-8635F0CC0A61}"/>
              </a:ext>
            </a:extLst>
          </p:cNvPr>
          <p:cNvSpPr>
            <a:spLocks noGrp="1"/>
          </p:cNvSpPr>
          <p:nvPr>
            <p:ph type="title"/>
          </p:nvPr>
        </p:nvSpPr>
        <p:spPr/>
        <p:txBody>
          <a:bodyPr/>
          <a:lstStyle/>
          <a:p>
            <a:r>
              <a:rPr lang="zh-CN" altLang="en-US"/>
              <a:t>单击此处编辑母版标题样式</a:t>
            </a:r>
            <a:endParaRPr lang="en-US"/>
          </a:p>
        </p:txBody>
      </p:sp>
      <p:sp>
        <p:nvSpPr>
          <p:cNvPr id="3" name="内容占位符 2">
            <a:extLst>
              <a:ext uri="{FF2B5EF4-FFF2-40B4-BE49-F238E27FC236}">
                <a16:creationId xmlns:a16="http://schemas.microsoft.com/office/drawing/2014/main" id="{FCD64D3A-00E3-42F4-A7ED-83CBE38210E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内容占位符 3">
            <a:extLst>
              <a:ext uri="{FF2B5EF4-FFF2-40B4-BE49-F238E27FC236}">
                <a16:creationId xmlns:a16="http://schemas.microsoft.com/office/drawing/2014/main" id="{AB8B834F-00EB-4D09-B95B-D13B5FCBB59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日期占位符 4">
            <a:extLst>
              <a:ext uri="{FF2B5EF4-FFF2-40B4-BE49-F238E27FC236}">
                <a16:creationId xmlns:a16="http://schemas.microsoft.com/office/drawing/2014/main" id="{3C4E9F5A-318B-4919-909E-B6D574303EAD}"/>
              </a:ext>
            </a:extLst>
          </p:cNvPr>
          <p:cNvSpPr>
            <a:spLocks noGrp="1"/>
          </p:cNvSpPr>
          <p:nvPr>
            <p:ph type="dt" sz="half" idx="10"/>
          </p:nvPr>
        </p:nvSpPr>
        <p:spPr/>
        <p:txBody>
          <a:bodyPr/>
          <a:lstStyle/>
          <a:p>
            <a:fld id="{F112C276-2825-4540-9731-C1839909ABED}" type="datetimeFigureOut">
              <a:rPr lang="en-US" smtClean="0"/>
              <a:t>10/12/2020</a:t>
            </a:fld>
            <a:endParaRPr lang="en-US"/>
          </a:p>
        </p:txBody>
      </p:sp>
      <p:sp>
        <p:nvSpPr>
          <p:cNvPr id="6" name="页脚占位符 5">
            <a:extLst>
              <a:ext uri="{FF2B5EF4-FFF2-40B4-BE49-F238E27FC236}">
                <a16:creationId xmlns:a16="http://schemas.microsoft.com/office/drawing/2014/main" id="{FB0EEBCE-E029-49D1-B6B1-7D0AFD70B781}"/>
              </a:ext>
            </a:extLst>
          </p:cNvPr>
          <p:cNvSpPr>
            <a:spLocks noGrp="1"/>
          </p:cNvSpPr>
          <p:nvPr>
            <p:ph type="ftr" sz="quarter" idx="11"/>
          </p:nvPr>
        </p:nvSpPr>
        <p:spPr/>
        <p:txBody>
          <a:bodyPr/>
          <a:lstStyle/>
          <a:p>
            <a:endParaRPr lang="en-US"/>
          </a:p>
        </p:txBody>
      </p:sp>
      <p:sp>
        <p:nvSpPr>
          <p:cNvPr id="7" name="灯片编号占位符 6">
            <a:extLst>
              <a:ext uri="{FF2B5EF4-FFF2-40B4-BE49-F238E27FC236}">
                <a16:creationId xmlns:a16="http://schemas.microsoft.com/office/drawing/2014/main" id="{2EB8705A-DE2A-4F2E-A44C-AA46CE6DF5E8}"/>
              </a:ext>
            </a:extLst>
          </p:cNvPr>
          <p:cNvSpPr>
            <a:spLocks noGrp="1"/>
          </p:cNvSpPr>
          <p:nvPr>
            <p:ph type="sldNum" sz="quarter" idx="12"/>
          </p:nvPr>
        </p:nvSpPr>
        <p:spPr/>
        <p:txBody>
          <a:bodyPr/>
          <a:lstStyle/>
          <a:p>
            <a:fld id="{B09E5976-24B5-47A9-8F10-B665D2BB5658}" type="slidenum">
              <a:rPr lang="en-US" smtClean="0"/>
              <a:t>‹#›</a:t>
            </a:fld>
            <a:endParaRPr lang="en-US"/>
          </a:p>
        </p:txBody>
      </p:sp>
    </p:spTree>
    <p:extLst>
      <p:ext uri="{BB962C8B-B14F-4D97-AF65-F5344CB8AC3E}">
        <p14:creationId xmlns:p14="http://schemas.microsoft.com/office/powerpoint/2010/main" val="3985843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82FF8D-7318-41EB-BA23-BF0BBD35FD29}"/>
              </a:ext>
            </a:extLst>
          </p:cNvPr>
          <p:cNvSpPr>
            <a:spLocks noGrp="1"/>
          </p:cNvSpPr>
          <p:nvPr>
            <p:ph type="title"/>
          </p:nvPr>
        </p:nvSpPr>
        <p:spPr>
          <a:xfrm>
            <a:off x="839788" y="365125"/>
            <a:ext cx="10515600" cy="1325563"/>
          </a:xfrm>
        </p:spPr>
        <p:txBody>
          <a:bodyPr/>
          <a:lstStyle/>
          <a:p>
            <a:r>
              <a:rPr lang="zh-CN" altLang="en-US"/>
              <a:t>单击此处编辑母版标题样式</a:t>
            </a:r>
            <a:endParaRPr lang="en-US"/>
          </a:p>
        </p:txBody>
      </p:sp>
      <p:sp>
        <p:nvSpPr>
          <p:cNvPr id="3" name="文本占位符 2">
            <a:extLst>
              <a:ext uri="{FF2B5EF4-FFF2-40B4-BE49-F238E27FC236}">
                <a16:creationId xmlns:a16="http://schemas.microsoft.com/office/drawing/2014/main" id="{F813FB10-C46B-4AE2-A08B-192FB98A41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3ADC03B-68A9-4DCB-82D0-C6F60303D38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文本占位符 4">
            <a:extLst>
              <a:ext uri="{FF2B5EF4-FFF2-40B4-BE49-F238E27FC236}">
                <a16:creationId xmlns:a16="http://schemas.microsoft.com/office/drawing/2014/main" id="{9239AB65-D0D2-411F-BD29-66A5809EE2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BC1DADA-FBD9-4D10-8B80-058E5C0BF5D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7" name="日期占位符 6">
            <a:extLst>
              <a:ext uri="{FF2B5EF4-FFF2-40B4-BE49-F238E27FC236}">
                <a16:creationId xmlns:a16="http://schemas.microsoft.com/office/drawing/2014/main" id="{00E18E35-BB92-4738-82C1-2D175487D642}"/>
              </a:ext>
            </a:extLst>
          </p:cNvPr>
          <p:cNvSpPr>
            <a:spLocks noGrp="1"/>
          </p:cNvSpPr>
          <p:nvPr>
            <p:ph type="dt" sz="half" idx="10"/>
          </p:nvPr>
        </p:nvSpPr>
        <p:spPr/>
        <p:txBody>
          <a:bodyPr/>
          <a:lstStyle/>
          <a:p>
            <a:fld id="{F112C276-2825-4540-9731-C1839909ABED}" type="datetimeFigureOut">
              <a:rPr lang="en-US" smtClean="0"/>
              <a:t>10/12/2020</a:t>
            </a:fld>
            <a:endParaRPr lang="en-US"/>
          </a:p>
        </p:txBody>
      </p:sp>
      <p:sp>
        <p:nvSpPr>
          <p:cNvPr id="8" name="页脚占位符 7">
            <a:extLst>
              <a:ext uri="{FF2B5EF4-FFF2-40B4-BE49-F238E27FC236}">
                <a16:creationId xmlns:a16="http://schemas.microsoft.com/office/drawing/2014/main" id="{C7BD143D-F39F-4FDC-878F-325CE889583D}"/>
              </a:ext>
            </a:extLst>
          </p:cNvPr>
          <p:cNvSpPr>
            <a:spLocks noGrp="1"/>
          </p:cNvSpPr>
          <p:nvPr>
            <p:ph type="ftr" sz="quarter" idx="11"/>
          </p:nvPr>
        </p:nvSpPr>
        <p:spPr/>
        <p:txBody>
          <a:bodyPr/>
          <a:lstStyle/>
          <a:p>
            <a:endParaRPr lang="en-US"/>
          </a:p>
        </p:txBody>
      </p:sp>
      <p:sp>
        <p:nvSpPr>
          <p:cNvPr id="9" name="灯片编号占位符 8">
            <a:extLst>
              <a:ext uri="{FF2B5EF4-FFF2-40B4-BE49-F238E27FC236}">
                <a16:creationId xmlns:a16="http://schemas.microsoft.com/office/drawing/2014/main" id="{47AA2E37-5BD7-445B-848D-81355FF7E7D0}"/>
              </a:ext>
            </a:extLst>
          </p:cNvPr>
          <p:cNvSpPr>
            <a:spLocks noGrp="1"/>
          </p:cNvSpPr>
          <p:nvPr>
            <p:ph type="sldNum" sz="quarter" idx="12"/>
          </p:nvPr>
        </p:nvSpPr>
        <p:spPr/>
        <p:txBody>
          <a:bodyPr/>
          <a:lstStyle/>
          <a:p>
            <a:fld id="{B09E5976-24B5-47A9-8F10-B665D2BB5658}" type="slidenum">
              <a:rPr lang="en-US" smtClean="0"/>
              <a:t>‹#›</a:t>
            </a:fld>
            <a:endParaRPr lang="en-US"/>
          </a:p>
        </p:txBody>
      </p:sp>
    </p:spTree>
    <p:extLst>
      <p:ext uri="{BB962C8B-B14F-4D97-AF65-F5344CB8AC3E}">
        <p14:creationId xmlns:p14="http://schemas.microsoft.com/office/powerpoint/2010/main" val="2102641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1836DE-9C4E-49C8-B582-AF17D7F9EB3B}"/>
              </a:ext>
            </a:extLst>
          </p:cNvPr>
          <p:cNvSpPr>
            <a:spLocks noGrp="1"/>
          </p:cNvSpPr>
          <p:nvPr>
            <p:ph type="title"/>
          </p:nvPr>
        </p:nvSpPr>
        <p:spPr/>
        <p:txBody>
          <a:bodyPr/>
          <a:lstStyle/>
          <a:p>
            <a:r>
              <a:rPr lang="zh-CN" altLang="en-US"/>
              <a:t>单击此处编辑母版标题样式</a:t>
            </a:r>
            <a:endParaRPr lang="en-US"/>
          </a:p>
        </p:txBody>
      </p:sp>
      <p:sp>
        <p:nvSpPr>
          <p:cNvPr id="3" name="日期占位符 2">
            <a:extLst>
              <a:ext uri="{FF2B5EF4-FFF2-40B4-BE49-F238E27FC236}">
                <a16:creationId xmlns:a16="http://schemas.microsoft.com/office/drawing/2014/main" id="{157D8D95-EDF6-4FB5-92A4-A583A16C6792}"/>
              </a:ext>
            </a:extLst>
          </p:cNvPr>
          <p:cNvSpPr>
            <a:spLocks noGrp="1"/>
          </p:cNvSpPr>
          <p:nvPr>
            <p:ph type="dt" sz="half" idx="10"/>
          </p:nvPr>
        </p:nvSpPr>
        <p:spPr/>
        <p:txBody>
          <a:bodyPr/>
          <a:lstStyle/>
          <a:p>
            <a:fld id="{F112C276-2825-4540-9731-C1839909ABED}" type="datetimeFigureOut">
              <a:rPr lang="en-US" smtClean="0"/>
              <a:t>10/12/2020</a:t>
            </a:fld>
            <a:endParaRPr lang="en-US"/>
          </a:p>
        </p:txBody>
      </p:sp>
      <p:sp>
        <p:nvSpPr>
          <p:cNvPr id="4" name="页脚占位符 3">
            <a:extLst>
              <a:ext uri="{FF2B5EF4-FFF2-40B4-BE49-F238E27FC236}">
                <a16:creationId xmlns:a16="http://schemas.microsoft.com/office/drawing/2014/main" id="{FD15E856-108F-43CF-8169-5A7850D6F178}"/>
              </a:ext>
            </a:extLst>
          </p:cNvPr>
          <p:cNvSpPr>
            <a:spLocks noGrp="1"/>
          </p:cNvSpPr>
          <p:nvPr>
            <p:ph type="ftr" sz="quarter" idx="11"/>
          </p:nvPr>
        </p:nvSpPr>
        <p:spPr/>
        <p:txBody>
          <a:bodyPr/>
          <a:lstStyle/>
          <a:p>
            <a:endParaRPr lang="en-US"/>
          </a:p>
        </p:txBody>
      </p:sp>
      <p:sp>
        <p:nvSpPr>
          <p:cNvPr id="5" name="灯片编号占位符 4">
            <a:extLst>
              <a:ext uri="{FF2B5EF4-FFF2-40B4-BE49-F238E27FC236}">
                <a16:creationId xmlns:a16="http://schemas.microsoft.com/office/drawing/2014/main" id="{2D260029-FD77-4899-A84B-ADAC8F7754E5}"/>
              </a:ext>
            </a:extLst>
          </p:cNvPr>
          <p:cNvSpPr>
            <a:spLocks noGrp="1"/>
          </p:cNvSpPr>
          <p:nvPr>
            <p:ph type="sldNum" sz="quarter" idx="12"/>
          </p:nvPr>
        </p:nvSpPr>
        <p:spPr/>
        <p:txBody>
          <a:bodyPr/>
          <a:lstStyle/>
          <a:p>
            <a:fld id="{B09E5976-24B5-47A9-8F10-B665D2BB5658}" type="slidenum">
              <a:rPr lang="en-US" smtClean="0"/>
              <a:t>‹#›</a:t>
            </a:fld>
            <a:endParaRPr lang="en-US"/>
          </a:p>
        </p:txBody>
      </p:sp>
    </p:spTree>
    <p:extLst>
      <p:ext uri="{BB962C8B-B14F-4D97-AF65-F5344CB8AC3E}">
        <p14:creationId xmlns:p14="http://schemas.microsoft.com/office/powerpoint/2010/main" val="2416519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5C60587-26DD-4CC0-9BB8-55E638560CA0}"/>
              </a:ext>
            </a:extLst>
          </p:cNvPr>
          <p:cNvSpPr>
            <a:spLocks noGrp="1"/>
          </p:cNvSpPr>
          <p:nvPr>
            <p:ph type="dt" sz="half" idx="10"/>
          </p:nvPr>
        </p:nvSpPr>
        <p:spPr/>
        <p:txBody>
          <a:bodyPr/>
          <a:lstStyle/>
          <a:p>
            <a:fld id="{F112C276-2825-4540-9731-C1839909ABED}" type="datetimeFigureOut">
              <a:rPr lang="en-US" smtClean="0"/>
              <a:t>10/12/2020</a:t>
            </a:fld>
            <a:endParaRPr lang="en-US"/>
          </a:p>
        </p:txBody>
      </p:sp>
      <p:sp>
        <p:nvSpPr>
          <p:cNvPr id="3" name="页脚占位符 2">
            <a:extLst>
              <a:ext uri="{FF2B5EF4-FFF2-40B4-BE49-F238E27FC236}">
                <a16:creationId xmlns:a16="http://schemas.microsoft.com/office/drawing/2014/main" id="{AA633FAD-5DA0-49F1-81C6-FD3FB8715CA1}"/>
              </a:ext>
            </a:extLst>
          </p:cNvPr>
          <p:cNvSpPr>
            <a:spLocks noGrp="1"/>
          </p:cNvSpPr>
          <p:nvPr>
            <p:ph type="ftr" sz="quarter" idx="11"/>
          </p:nvPr>
        </p:nvSpPr>
        <p:spPr/>
        <p:txBody>
          <a:bodyPr/>
          <a:lstStyle/>
          <a:p>
            <a:endParaRPr lang="en-US"/>
          </a:p>
        </p:txBody>
      </p:sp>
      <p:sp>
        <p:nvSpPr>
          <p:cNvPr id="4" name="灯片编号占位符 3">
            <a:extLst>
              <a:ext uri="{FF2B5EF4-FFF2-40B4-BE49-F238E27FC236}">
                <a16:creationId xmlns:a16="http://schemas.microsoft.com/office/drawing/2014/main" id="{D9004C46-FC70-46B5-8566-AB7BD1D84309}"/>
              </a:ext>
            </a:extLst>
          </p:cNvPr>
          <p:cNvSpPr>
            <a:spLocks noGrp="1"/>
          </p:cNvSpPr>
          <p:nvPr>
            <p:ph type="sldNum" sz="quarter" idx="12"/>
          </p:nvPr>
        </p:nvSpPr>
        <p:spPr/>
        <p:txBody>
          <a:bodyPr/>
          <a:lstStyle/>
          <a:p>
            <a:fld id="{B09E5976-24B5-47A9-8F10-B665D2BB5658}" type="slidenum">
              <a:rPr lang="en-US" smtClean="0"/>
              <a:t>‹#›</a:t>
            </a:fld>
            <a:endParaRPr lang="en-US"/>
          </a:p>
        </p:txBody>
      </p:sp>
    </p:spTree>
    <p:extLst>
      <p:ext uri="{BB962C8B-B14F-4D97-AF65-F5344CB8AC3E}">
        <p14:creationId xmlns:p14="http://schemas.microsoft.com/office/powerpoint/2010/main" val="928560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966093-9849-4F10-B841-0E368FD2811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内容占位符 2">
            <a:extLst>
              <a:ext uri="{FF2B5EF4-FFF2-40B4-BE49-F238E27FC236}">
                <a16:creationId xmlns:a16="http://schemas.microsoft.com/office/drawing/2014/main" id="{35D3A6A1-BD12-48B2-8C8C-3D9BCD3407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文本占位符 3">
            <a:extLst>
              <a:ext uri="{FF2B5EF4-FFF2-40B4-BE49-F238E27FC236}">
                <a16:creationId xmlns:a16="http://schemas.microsoft.com/office/drawing/2014/main" id="{0A5D5B35-5682-4E70-AA55-38D773D274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D2F6FE6-0C9A-487F-B8AF-BBA194028DE5}"/>
              </a:ext>
            </a:extLst>
          </p:cNvPr>
          <p:cNvSpPr>
            <a:spLocks noGrp="1"/>
          </p:cNvSpPr>
          <p:nvPr>
            <p:ph type="dt" sz="half" idx="10"/>
          </p:nvPr>
        </p:nvSpPr>
        <p:spPr/>
        <p:txBody>
          <a:bodyPr/>
          <a:lstStyle/>
          <a:p>
            <a:fld id="{F112C276-2825-4540-9731-C1839909ABED}" type="datetimeFigureOut">
              <a:rPr lang="en-US" smtClean="0"/>
              <a:t>10/12/2020</a:t>
            </a:fld>
            <a:endParaRPr lang="en-US"/>
          </a:p>
        </p:txBody>
      </p:sp>
      <p:sp>
        <p:nvSpPr>
          <p:cNvPr id="6" name="页脚占位符 5">
            <a:extLst>
              <a:ext uri="{FF2B5EF4-FFF2-40B4-BE49-F238E27FC236}">
                <a16:creationId xmlns:a16="http://schemas.microsoft.com/office/drawing/2014/main" id="{66ADE6F7-F6B3-4AD6-9350-CC5E969750A4}"/>
              </a:ext>
            </a:extLst>
          </p:cNvPr>
          <p:cNvSpPr>
            <a:spLocks noGrp="1"/>
          </p:cNvSpPr>
          <p:nvPr>
            <p:ph type="ftr" sz="quarter" idx="11"/>
          </p:nvPr>
        </p:nvSpPr>
        <p:spPr/>
        <p:txBody>
          <a:bodyPr/>
          <a:lstStyle/>
          <a:p>
            <a:endParaRPr lang="en-US"/>
          </a:p>
        </p:txBody>
      </p:sp>
      <p:sp>
        <p:nvSpPr>
          <p:cNvPr id="7" name="灯片编号占位符 6">
            <a:extLst>
              <a:ext uri="{FF2B5EF4-FFF2-40B4-BE49-F238E27FC236}">
                <a16:creationId xmlns:a16="http://schemas.microsoft.com/office/drawing/2014/main" id="{4F54898C-59A9-4F58-9B66-97B52B144201}"/>
              </a:ext>
            </a:extLst>
          </p:cNvPr>
          <p:cNvSpPr>
            <a:spLocks noGrp="1"/>
          </p:cNvSpPr>
          <p:nvPr>
            <p:ph type="sldNum" sz="quarter" idx="12"/>
          </p:nvPr>
        </p:nvSpPr>
        <p:spPr/>
        <p:txBody>
          <a:bodyPr/>
          <a:lstStyle/>
          <a:p>
            <a:fld id="{B09E5976-24B5-47A9-8F10-B665D2BB5658}" type="slidenum">
              <a:rPr lang="en-US" smtClean="0"/>
              <a:t>‹#›</a:t>
            </a:fld>
            <a:endParaRPr lang="en-US"/>
          </a:p>
        </p:txBody>
      </p:sp>
    </p:spTree>
    <p:extLst>
      <p:ext uri="{BB962C8B-B14F-4D97-AF65-F5344CB8AC3E}">
        <p14:creationId xmlns:p14="http://schemas.microsoft.com/office/powerpoint/2010/main" val="2895485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FC13A5-B8E8-4C0C-BFCE-40684697D3F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图片占位符 2">
            <a:extLst>
              <a:ext uri="{FF2B5EF4-FFF2-40B4-BE49-F238E27FC236}">
                <a16:creationId xmlns:a16="http://schemas.microsoft.com/office/drawing/2014/main" id="{28E56A08-2423-4BC5-B94A-837DC3FB9C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文本占位符 3">
            <a:extLst>
              <a:ext uri="{FF2B5EF4-FFF2-40B4-BE49-F238E27FC236}">
                <a16:creationId xmlns:a16="http://schemas.microsoft.com/office/drawing/2014/main" id="{84E27663-37B0-4766-A235-F95FB835EC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E6B8752-EB99-48CF-9246-A066788B8ECB}"/>
              </a:ext>
            </a:extLst>
          </p:cNvPr>
          <p:cNvSpPr>
            <a:spLocks noGrp="1"/>
          </p:cNvSpPr>
          <p:nvPr>
            <p:ph type="dt" sz="half" idx="10"/>
          </p:nvPr>
        </p:nvSpPr>
        <p:spPr/>
        <p:txBody>
          <a:bodyPr/>
          <a:lstStyle/>
          <a:p>
            <a:fld id="{F112C276-2825-4540-9731-C1839909ABED}" type="datetimeFigureOut">
              <a:rPr lang="en-US" smtClean="0"/>
              <a:t>10/12/2020</a:t>
            </a:fld>
            <a:endParaRPr lang="en-US"/>
          </a:p>
        </p:txBody>
      </p:sp>
      <p:sp>
        <p:nvSpPr>
          <p:cNvPr id="6" name="页脚占位符 5">
            <a:extLst>
              <a:ext uri="{FF2B5EF4-FFF2-40B4-BE49-F238E27FC236}">
                <a16:creationId xmlns:a16="http://schemas.microsoft.com/office/drawing/2014/main" id="{F461DB96-7812-4156-9905-68FCE43FB5A2}"/>
              </a:ext>
            </a:extLst>
          </p:cNvPr>
          <p:cNvSpPr>
            <a:spLocks noGrp="1"/>
          </p:cNvSpPr>
          <p:nvPr>
            <p:ph type="ftr" sz="quarter" idx="11"/>
          </p:nvPr>
        </p:nvSpPr>
        <p:spPr/>
        <p:txBody>
          <a:bodyPr/>
          <a:lstStyle/>
          <a:p>
            <a:endParaRPr lang="en-US"/>
          </a:p>
        </p:txBody>
      </p:sp>
      <p:sp>
        <p:nvSpPr>
          <p:cNvPr id="7" name="灯片编号占位符 6">
            <a:extLst>
              <a:ext uri="{FF2B5EF4-FFF2-40B4-BE49-F238E27FC236}">
                <a16:creationId xmlns:a16="http://schemas.microsoft.com/office/drawing/2014/main" id="{A85B57A7-3EE7-47B2-847B-72276E11D1CB}"/>
              </a:ext>
            </a:extLst>
          </p:cNvPr>
          <p:cNvSpPr>
            <a:spLocks noGrp="1"/>
          </p:cNvSpPr>
          <p:nvPr>
            <p:ph type="sldNum" sz="quarter" idx="12"/>
          </p:nvPr>
        </p:nvSpPr>
        <p:spPr/>
        <p:txBody>
          <a:bodyPr/>
          <a:lstStyle/>
          <a:p>
            <a:fld id="{B09E5976-24B5-47A9-8F10-B665D2BB5658}" type="slidenum">
              <a:rPr lang="en-US" smtClean="0"/>
              <a:t>‹#›</a:t>
            </a:fld>
            <a:endParaRPr lang="en-US"/>
          </a:p>
        </p:txBody>
      </p:sp>
    </p:spTree>
    <p:extLst>
      <p:ext uri="{BB962C8B-B14F-4D97-AF65-F5344CB8AC3E}">
        <p14:creationId xmlns:p14="http://schemas.microsoft.com/office/powerpoint/2010/main" val="2512727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A69DAA5-BD8B-43CB-A07E-8C6BC70058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文本占位符 2">
            <a:extLst>
              <a:ext uri="{FF2B5EF4-FFF2-40B4-BE49-F238E27FC236}">
                <a16:creationId xmlns:a16="http://schemas.microsoft.com/office/drawing/2014/main" id="{5B6C0808-6D3C-480A-9710-B6952AC39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24F89FE4-87A1-4DC1-8720-28BAF87899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12C276-2825-4540-9731-C1839909ABED}" type="datetimeFigureOut">
              <a:rPr lang="en-US" smtClean="0"/>
              <a:t>10/12/2020</a:t>
            </a:fld>
            <a:endParaRPr lang="en-US"/>
          </a:p>
        </p:txBody>
      </p:sp>
      <p:sp>
        <p:nvSpPr>
          <p:cNvPr id="5" name="页脚占位符 4">
            <a:extLst>
              <a:ext uri="{FF2B5EF4-FFF2-40B4-BE49-F238E27FC236}">
                <a16:creationId xmlns:a16="http://schemas.microsoft.com/office/drawing/2014/main" id="{4B18D225-0B25-4104-928E-95BBFDA271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灯片编号占位符 5">
            <a:extLst>
              <a:ext uri="{FF2B5EF4-FFF2-40B4-BE49-F238E27FC236}">
                <a16:creationId xmlns:a16="http://schemas.microsoft.com/office/drawing/2014/main" id="{6B944B89-30AF-4BFA-BF91-1196BC0BA8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E5976-24B5-47A9-8F10-B665D2BB5658}" type="slidenum">
              <a:rPr lang="en-US" smtClean="0"/>
              <a:t>‹#›</a:t>
            </a:fld>
            <a:endParaRPr lang="en-US"/>
          </a:p>
        </p:txBody>
      </p:sp>
    </p:spTree>
    <p:extLst>
      <p:ext uri="{BB962C8B-B14F-4D97-AF65-F5344CB8AC3E}">
        <p14:creationId xmlns:p14="http://schemas.microsoft.com/office/powerpoint/2010/main" val="489650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jpe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jpe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1.pn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jpeg"/><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hyperlink" Target="https://cdn02.brighttalk.com/core/asset/video/293013/mp4/320/video_1513187368.mp4"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hyperlink" Target="https://iopscience.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hyperlink" Target="http://iopscience.iop.org/page/tutorial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2982517" y="3565599"/>
            <a:ext cx="5876003" cy="39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lIns="67866" tIns="33338" rIns="67866" bIns="33338">
            <a:spAutoFit/>
          </a:bodyPr>
          <a:lstStyle/>
          <a:p>
            <a:pPr eaLnBrk="1" hangingPunct="1"/>
            <a:r>
              <a:rPr lang="en-US" altLang="zh-CN" sz="2100" b="1" dirty="0">
                <a:ea typeface="楷体" panose="02010609060101010101" pitchFamily="49" charset="-122"/>
                <a:cs typeface="Arial" panose="020B0604020202020204" pitchFamily="34" charset="0"/>
              </a:rPr>
              <a:t>IOP</a:t>
            </a:r>
            <a:r>
              <a:rPr lang="zh-CN" altLang="en-US" sz="2100" b="1" dirty="0">
                <a:ea typeface="楷体" panose="02010609060101010101" pitchFamily="49" charset="-122"/>
                <a:cs typeface="Arial" panose="020B0604020202020204" pitchFamily="34" charset="0"/>
              </a:rPr>
              <a:t>平台功能和亮点介绍</a:t>
            </a:r>
            <a:endParaRPr lang="en-US" altLang="zh-CN" sz="2100" b="1" dirty="0">
              <a:latin typeface="楷体" panose="02010609060101010101" pitchFamily="49" charset="-122"/>
              <a:ea typeface="楷体" panose="02010609060101010101" pitchFamily="49" charset="-122"/>
              <a:cs typeface="Arial" panose="020B0604020202020204" pitchFamily="34" charset="0"/>
            </a:endParaRPr>
          </a:p>
        </p:txBody>
      </p:sp>
      <p:pic>
        <p:nvPicPr>
          <p:cNvPr id="4" name="Picture 3" descr="IOP-first slide-RG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8290" y="1214438"/>
            <a:ext cx="2996946" cy="1504188"/>
          </a:xfrm>
          <a:prstGeom prst="rect">
            <a:avLst/>
          </a:prstGeom>
        </p:spPr>
      </p:pic>
    </p:spTree>
    <p:extLst>
      <p:ext uri="{BB962C8B-B14F-4D97-AF65-F5344CB8AC3E}">
        <p14:creationId xmlns:p14="http://schemas.microsoft.com/office/powerpoint/2010/main" val="3325948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9">
            <a:extLst>
              <a:ext uri="{FF2B5EF4-FFF2-40B4-BE49-F238E27FC236}">
                <a16:creationId xmlns:a16="http://schemas.microsoft.com/office/drawing/2014/main" id="{0B985519-C06C-4F83-8D5D-2265D50CB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1052" y="2367798"/>
            <a:ext cx="3874327" cy="2876424"/>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7" name="videofig1-1">
            <a:hlinkClick r:id="" action="ppaction://media"/>
            <a:extLst>
              <a:ext uri="{FF2B5EF4-FFF2-40B4-BE49-F238E27FC236}">
                <a16:creationId xmlns:a16="http://schemas.microsoft.com/office/drawing/2014/main" id="{F8735414-207E-473F-8E87-F3C31AE27ED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88565" y="2870158"/>
            <a:ext cx="3139299" cy="1996415"/>
          </a:xfrm>
          <a:prstGeom prst="rect">
            <a:avLst/>
          </a:prstGeom>
        </p:spPr>
      </p:pic>
      <p:sp>
        <p:nvSpPr>
          <p:cNvPr id="8" name="Title 1">
            <a:extLst>
              <a:ext uri="{FF2B5EF4-FFF2-40B4-BE49-F238E27FC236}">
                <a16:creationId xmlns:a16="http://schemas.microsoft.com/office/drawing/2014/main" id="{2D5764BC-1D39-4183-B30C-FA5ABEFE3139}"/>
              </a:ext>
            </a:extLst>
          </p:cNvPr>
          <p:cNvSpPr txBox="1">
            <a:spLocks/>
          </p:cNvSpPr>
          <p:nvPr/>
        </p:nvSpPr>
        <p:spPr>
          <a:xfrm>
            <a:off x="5492628" y="2057246"/>
            <a:ext cx="931173" cy="310555"/>
          </a:xfrm>
          <a:prstGeom prst="rect">
            <a:avLst/>
          </a:prstGeom>
        </p:spPr>
        <p:txBody>
          <a:bodyPr vert="horz" lIns="51435" tIns="25718" rIns="51435" bIns="2571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231056" hangingPunct="0">
              <a:lnSpc>
                <a:spcPct val="100000"/>
              </a:lnSpc>
              <a:spcBef>
                <a:spcPts val="0"/>
              </a:spcBef>
            </a:pPr>
            <a:r>
              <a:rPr lang="zh-CN" altLang="en-US" sz="1350" b="1" dirty="0">
                <a:solidFill>
                  <a:srgbClr val="C00000"/>
                </a:solidFill>
                <a:latin typeface="Adobe 楷体 Std R" pitchFamily="18" charset="-122"/>
                <a:ea typeface="Adobe 楷体 Std R" pitchFamily="18" charset="-122"/>
                <a:cs typeface="Calibri" pitchFamily="34" charset="0"/>
              </a:rPr>
              <a:t>内置视频</a:t>
            </a:r>
            <a:endParaRPr lang="en-US" sz="1350" b="1" dirty="0">
              <a:solidFill>
                <a:srgbClr val="C00000"/>
              </a:solidFill>
              <a:latin typeface="Calibri" charset="0"/>
              <a:cs typeface="Calibri" charset="0"/>
            </a:endParaRPr>
          </a:p>
        </p:txBody>
      </p:sp>
      <p:sp>
        <p:nvSpPr>
          <p:cNvPr id="6" name="Rectangle 2">
            <a:extLst>
              <a:ext uri="{FF2B5EF4-FFF2-40B4-BE49-F238E27FC236}">
                <a16:creationId xmlns:a16="http://schemas.microsoft.com/office/drawing/2014/main" id="{57672064-E034-428B-AE73-2348B5EE4666}"/>
              </a:ext>
            </a:extLst>
          </p:cNvPr>
          <p:cNvSpPr>
            <a:spLocks noGrp="1" noChangeArrowheads="1"/>
          </p:cNvSpPr>
          <p:nvPr>
            <p:ph type="title"/>
          </p:nvPr>
        </p:nvSpPr>
        <p:spPr>
          <a:xfrm>
            <a:off x="2541037" y="1389962"/>
            <a:ext cx="6172200" cy="447632"/>
          </a:xfrm>
        </p:spPr>
        <p:txBody>
          <a:bodyPr>
            <a:noAutofit/>
          </a:bodyPr>
          <a:lstStyle/>
          <a:p>
            <a:pPr algn="l"/>
            <a:r>
              <a:rPr lang="zh-CN" altLang="en-US" sz="2000" b="1" dirty="0">
                <a:solidFill>
                  <a:srgbClr val="B70F20"/>
                </a:solidFill>
                <a:latin typeface="华文楷体" panose="02010600040101010101" pitchFamily="2" charset="-122"/>
                <a:ea typeface="华文楷体" panose="02010600040101010101" pitchFamily="2" charset="-122"/>
                <a:cs typeface="Arial"/>
              </a:rPr>
              <a:t>平台功能亮点</a:t>
            </a:r>
          </a:p>
        </p:txBody>
      </p:sp>
      <p:pic>
        <p:nvPicPr>
          <p:cNvPr id="7" name="Picture 3" descr="IOP-logo-RGB.jpg">
            <a:extLst>
              <a:ext uri="{FF2B5EF4-FFF2-40B4-BE49-F238E27FC236}">
                <a16:creationId xmlns:a16="http://schemas.microsoft.com/office/drawing/2014/main" id="{623CAC4C-6D97-40C5-A727-48C238F2CA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2300" y="336550"/>
            <a:ext cx="2639568" cy="216408"/>
          </a:xfrm>
          <a:prstGeom prst="rect">
            <a:avLst/>
          </a:prstGeom>
        </p:spPr>
      </p:pic>
    </p:spTree>
    <p:extLst>
      <p:ext uri="{BB962C8B-B14F-4D97-AF65-F5344CB8AC3E}">
        <p14:creationId xmlns:p14="http://schemas.microsoft.com/office/powerpoint/2010/main" val="388074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500"/>
                                  </p:stCondLst>
                                  <p:childTnLst>
                                    <p:cmd type="call" cmd="playFrom(0.0)">
                                      <p:cBhvr>
                                        <p:cTn id="9" dur="2024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黑洞">
            <a:hlinkClick r:id="" action="ppaction://media"/>
            <a:extLst>
              <a:ext uri="{FF2B5EF4-FFF2-40B4-BE49-F238E27FC236}">
                <a16:creationId xmlns:a16="http://schemas.microsoft.com/office/drawing/2014/main" id="{9A07DE62-1D5B-4025-AEDF-FE66C938772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32554" y="1012853"/>
            <a:ext cx="6847930" cy="5135700"/>
          </a:xfrm>
        </p:spPr>
      </p:pic>
      <p:pic>
        <p:nvPicPr>
          <p:cNvPr id="5" name="Picture 3" descr="IOP-logo-RGB.jpg">
            <a:extLst>
              <a:ext uri="{FF2B5EF4-FFF2-40B4-BE49-F238E27FC236}">
                <a16:creationId xmlns:a16="http://schemas.microsoft.com/office/drawing/2014/main" id="{CDDA92F4-E0EF-4F7F-B1AE-B6EF852EEF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2300" y="336550"/>
            <a:ext cx="2639568" cy="216408"/>
          </a:xfrm>
          <a:prstGeom prst="rect">
            <a:avLst/>
          </a:prstGeom>
        </p:spPr>
      </p:pic>
    </p:spTree>
    <p:extLst>
      <p:ext uri="{BB962C8B-B14F-4D97-AF65-F5344CB8AC3E}">
        <p14:creationId xmlns:p14="http://schemas.microsoft.com/office/powerpoint/2010/main" val="420871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5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2D03FE1-20DB-42C9-B4B6-849E97D0F03E}"/>
              </a:ext>
            </a:extLst>
          </p:cNvPr>
          <p:cNvPicPr>
            <a:picLocks noChangeAspect="1"/>
          </p:cNvPicPr>
          <p:nvPr/>
        </p:nvPicPr>
        <p:blipFill>
          <a:blip r:embed="rId3"/>
          <a:stretch>
            <a:fillRect/>
          </a:stretch>
        </p:blipFill>
        <p:spPr>
          <a:xfrm>
            <a:off x="4352740" y="2302064"/>
            <a:ext cx="2934389" cy="2644916"/>
          </a:xfrm>
          <a:prstGeom prst="rect">
            <a:avLst/>
          </a:prstGeom>
        </p:spPr>
      </p:pic>
      <p:sp>
        <p:nvSpPr>
          <p:cNvPr id="7" name="AutoShape 7"/>
          <p:cNvSpPr>
            <a:spLocks noChangeArrowheads="1"/>
          </p:cNvSpPr>
          <p:nvPr/>
        </p:nvSpPr>
        <p:spPr bwMode="auto">
          <a:xfrm>
            <a:off x="4306860" y="5002925"/>
            <a:ext cx="712173" cy="165581"/>
          </a:xfrm>
          <a:prstGeom prst="wedgeRectCallout">
            <a:avLst>
              <a:gd name="adj1" fmla="val 5649"/>
              <a:gd name="adj2" fmla="val -108601"/>
            </a:avLst>
          </a:prstGeom>
          <a:solidFill>
            <a:schemeClr val="bg1"/>
          </a:solidFill>
          <a:ln w="9525">
            <a:solidFill>
              <a:schemeClr val="tx1"/>
            </a:solidFill>
            <a:miter lim="800000"/>
            <a:headEnd/>
            <a:tailEnd/>
          </a:ln>
          <a:effectLst/>
        </p:spPr>
        <p:txBody>
          <a:bodyPr/>
          <a:lstStyle/>
          <a:p>
            <a:r>
              <a:rPr lang="zh-CN" altLang="en-US" sz="675" dirty="0">
                <a:latin typeface="楷体" panose="02010609060101010101" pitchFamily="49" charset="-122"/>
                <a:ea typeface="楷体" panose="02010609060101010101" pitchFamily="49" charset="-122"/>
              </a:rPr>
              <a:t>下载标准图片</a:t>
            </a:r>
          </a:p>
        </p:txBody>
      </p:sp>
      <p:sp>
        <p:nvSpPr>
          <p:cNvPr id="8" name="矩形标注 7"/>
          <p:cNvSpPr/>
          <p:nvPr/>
        </p:nvSpPr>
        <p:spPr bwMode="auto">
          <a:xfrm>
            <a:off x="6308725" y="4964273"/>
            <a:ext cx="888590" cy="242882"/>
          </a:xfrm>
          <a:prstGeom prst="wedgeRectCallout">
            <a:avLst>
              <a:gd name="adj1" fmla="val -38256"/>
              <a:gd name="adj2" fmla="val -88725"/>
            </a:avLst>
          </a:prstGeom>
          <a:solidFill>
            <a:schemeClr val="bg1"/>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fontAlgn="base">
              <a:spcBef>
                <a:spcPct val="0"/>
              </a:spcBef>
              <a:spcAft>
                <a:spcPct val="0"/>
              </a:spcAft>
            </a:pPr>
            <a:r>
              <a:rPr lang="zh-CN" altLang="en-US" sz="675" dirty="0">
                <a:latin typeface="楷体" panose="02010609060101010101" pitchFamily="49" charset="-122"/>
                <a:ea typeface="楷体" panose="02010609060101010101" pitchFamily="49" charset="-122"/>
              </a:rPr>
              <a:t>可以直接将图片导入到</a:t>
            </a:r>
            <a:r>
              <a:rPr lang="en-US" altLang="zh-CN" sz="675" dirty="0">
                <a:latin typeface="楷体" panose="02010609060101010101" pitchFamily="49" charset="-122"/>
                <a:ea typeface="楷体" panose="02010609060101010101" pitchFamily="49" charset="-122"/>
              </a:rPr>
              <a:t>PPT</a:t>
            </a:r>
            <a:r>
              <a:rPr lang="zh-CN" altLang="en-US" sz="675" dirty="0">
                <a:latin typeface="楷体" panose="02010609060101010101" pitchFamily="49" charset="-122"/>
                <a:ea typeface="楷体" panose="02010609060101010101" pitchFamily="49" charset="-122"/>
              </a:rPr>
              <a:t>中</a:t>
            </a:r>
          </a:p>
        </p:txBody>
      </p:sp>
      <p:sp>
        <p:nvSpPr>
          <p:cNvPr id="9" name="矩形标注 8"/>
          <p:cNvSpPr/>
          <p:nvPr/>
        </p:nvSpPr>
        <p:spPr bwMode="auto">
          <a:xfrm>
            <a:off x="5324290" y="4994812"/>
            <a:ext cx="679176" cy="165581"/>
          </a:xfrm>
          <a:prstGeom prst="wedgeRectCallout">
            <a:avLst>
              <a:gd name="adj1" fmla="val -39971"/>
              <a:gd name="adj2" fmla="val -105730"/>
            </a:avLst>
          </a:prstGeom>
          <a:solidFill>
            <a:schemeClr val="bg1"/>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fontAlgn="base">
              <a:spcBef>
                <a:spcPct val="0"/>
              </a:spcBef>
              <a:spcAft>
                <a:spcPct val="0"/>
              </a:spcAft>
            </a:pPr>
            <a:r>
              <a:rPr lang="zh-CN" altLang="en-US" sz="675" dirty="0">
                <a:latin typeface="楷体" panose="02010609060101010101" pitchFamily="49" charset="-122"/>
                <a:ea typeface="楷体" panose="02010609060101010101" pitchFamily="49" charset="-122"/>
              </a:rPr>
              <a:t>下载高清图片</a:t>
            </a:r>
          </a:p>
        </p:txBody>
      </p:sp>
      <p:sp>
        <p:nvSpPr>
          <p:cNvPr id="15" name="Rectangle 2">
            <a:extLst>
              <a:ext uri="{FF2B5EF4-FFF2-40B4-BE49-F238E27FC236}">
                <a16:creationId xmlns:a16="http://schemas.microsoft.com/office/drawing/2014/main" id="{CD9C6AB3-9B96-4390-809F-481841281FAC}"/>
              </a:ext>
            </a:extLst>
          </p:cNvPr>
          <p:cNvSpPr txBox="1">
            <a:spLocks noChangeArrowheads="1"/>
          </p:cNvSpPr>
          <p:nvPr/>
        </p:nvSpPr>
        <p:spPr bwMode="auto">
          <a:xfrm>
            <a:off x="5114670" y="2084735"/>
            <a:ext cx="1410529" cy="217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ctr" anchorCtr="0" compatLnSpc="1"/>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zh-CN" altLang="en-US" sz="1350" b="1" dirty="0">
                <a:solidFill>
                  <a:srgbClr val="B70F20"/>
                </a:solidFill>
                <a:latin typeface="楷体" panose="02010609060101010101" pitchFamily="49" charset="-122"/>
                <a:ea typeface="楷体" panose="02010609060101010101" pitchFamily="49" charset="-122"/>
                <a:cs typeface="Arial"/>
              </a:rPr>
              <a:t>图片下载和导出</a:t>
            </a:r>
          </a:p>
        </p:txBody>
      </p:sp>
      <p:sp>
        <p:nvSpPr>
          <p:cNvPr id="10" name="Rectangle 2">
            <a:extLst>
              <a:ext uri="{FF2B5EF4-FFF2-40B4-BE49-F238E27FC236}">
                <a16:creationId xmlns:a16="http://schemas.microsoft.com/office/drawing/2014/main" id="{9829A481-3E67-4273-A123-67DDD6092C45}"/>
              </a:ext>
            </a:extLst>
          </p:cNvPr>
          <p:cNvSpPr>
            <a:spLocks noGrp="1" noChangeArrowheads="1"/>
          </p:cNvSpPr>
          <p:nvPr>
            <p:ph type="title"/>
          </p:nvPr>
        </p:nvSpPr>
        <p:spPr>
          <a:xfrm>
            <a:off x="2943225" y="1581687"/>
            <a:ext cx="6172200" cy="289775"/>
          </a:xfrm>
        </p:spPr>
        <p:txBody>
          <a:bodyPr>
            <a:noAutofit/>
          </a:bodyPr>
          <a:lstStyle/>
          <a:p>
            <a:pPr algn="l"/>
            <a:r>
              <a:rPr lang="zh-CN" altLang="en-US" sz="2000" b="1" dirty="0">
                <a:solidFill>
                  <a:srgbClr val="B70F20"/>
                </a:solidFill>
                <a:latin typeface="华文楷体" panose="02010600040101010101" pitchFamily="2" charset="-122"/>
                <a:ea typeface="华文楷体" panose="02010600040101010101" pitchFamily="2" charset="-122"/>
                <a:cs typeface="Arial"/>
              </a:rPr>
              <a:t>平台功能亮点</a:t>
            </a:r>
          </a:p>
        </p:txBody>
      </p:sp>
      <p:pic>
        <p:nvPicPr>
          <p:cNvPr id="11" name="Picture 3" descr="IOP-logo-RGB.jpg">
            <a:extLst>
              <a:ext uri="{FF2B5EF4-FFF2-40B4-BE49-F238E27FC236}">
                <a16:creationId xmlns:a16="http://schemas.microsoft.com/office/drawing/2014/main" id="{6B24F60F-6D94-4B46-9A30-03C463816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2300" y="336550"/>
            <a:ext cx="2639568" cy="216408"/>
          </a:xfrm>
          <a:prstGeom prst="rect">
            <a:avLst/>
          </a:prstGeom>
        </p:spPr>
      </p:pic>
    </p:spTree>
    <p:extLst>
      <p:ext uri="{BB962C8B-B14F-4D97-AF65-F5344CB8AC3E}">
        <p14:creationId xmlns:p14="http://schemas.microsoft.com/office/powerpoint/2010/main" val="120776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7"/>
                                        </p:tgtEl>
                                      </p:cBhvr>
                                    </p:animEffect>
                                    <p:set>
                                      <p:cBhvr>
                                        <p:cTn id="12" dur="1" fill="hold">
                                          <p:stCondLst>
                                            <p:cond delay="9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1000"/>
                                        <p:tgtEl>
                                          <p:spTgt spid="9"/>
                                        </p:tgtEl>
                                      </p:cBhvr>
                                    </p:animEffect>
                                    <p:set>
                                      <p:cBhvr>
                                        <p:cTn id="22" dur="1" fill="hold">
                                          <p:stCondLst>
                                            <p:cond delay="9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1000"/>
                                        <p:tgtEl>
                                          <p:spTgt spid="8"/>
                                        </p:tgtEl>
                                      </p:cBhvr>
                                    </p:animEffect>
                                    <p:set>
                                      <p:cBhvr>
                                        <p:cTn id="32"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9">
            <a:extLst>
              <a:ext uri="{FF2B5EF4-FFF2-40B4-BE49-F238E27FC236}">
                <a16:creationId xmlns:a16="http://schemas.microsoft.com/office/drawing/2014/main" id="{F977DF2F-A9B9-4740-B16C-9FBF97087B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783" y="2687253"/>
            <a:ext cx="2037017" cy="1931161"/>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9" name="TextBox 15">
            <a:extLst>
              <a:ext uri="{FF2B5EF4-FFF2-40B4-BE49-F238E27FC236}">
                <a16:creationId xmlns:a16="http://schemas.microsoft.com/office/drawing/2014/main" id="{78BC3618-9D47-44E4-B2FD-99B47C3D8869}"/>
              </a:ext>
            </a:extLst>
          </p:cNvPr>
          <p:cNvSpPr txBox="1"/>
          <p:nvPr/>
        </p:nvSpPr>
        <p:spPr>
          <a:xfrm>
            <a:off x="4584073" y="2235103"/>
            <a:ext cx="2523134" cy="300082"/>
          </a:xfrm>
          <a:prstGeom prst="rect">
            <a:avLst/>
          </a:prstGeom>
          <a:noFill/>
        </p:spPr>
        <p:txBody>
          <a:bodyPr wrap="square" rtlCol="0">
            <a:spAutoFit/>
          </a:bodyPr>
          <a:lstStyle/>
          <a:p>
            <a:pPr algn="ctr" defTabSz="231056" hangingPunct="0"/>
            <a:r>
              <a:rPr lang="zh-CN" altLang="en-US" sz="1350" b="1" dirty="0">
                <a:solidFill>
                  <a:srgbClr val="C00000"/>
                </a:solidFill>
                <a:latin typeface="Adobe 楷体 Std R" pitchFamily="18" charset="-122"/>
                <a:ea typeface="Adobe 楷体 Std R" pitchFamily="18" charset="-122"/>
                <a:cs typeface="Calibri" pitchFamily="34" charset="0"/>
              </a:rPr>
              <a:t>交互式图表</a:t>
            </a:r>
            <a:endParaRPr lang="en-GB" sz="1350" b="1" dirty="0">
              <a:solidFill>
                <a:srgbClr val="C00000"/>
              </a:solidFill>
              <a:latin typeface="Adobe 楷体 Std R" pitchFamily="18" charset="-122"/>
              <a:ea typeface="Adobe 楷体 Std R" pitchFamily="18" charset="-122"/>
              <a:cs typeface="Calibri" pitchFamily="34" charset="0"/>
            </a:endParaRPr>
          </a:p>
        </p:txBody>
      </p:sp>
      <p:pic>
        <p:nvPicPr>
          <p:cNvPr id="10" name="Picture 1">
            <a:extLst>
              <a:ext uri="{FF2B5EF4-FFF2-40B4-BE49-F238E27FC236}">
                <a16:creationId xmlns:a16="http://schemas.microsoft.com/office/drawing/2014/main" id="{3BCF8E44-2EBC-4292-A348-841DFFB044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3004" y="2687252"/>
            <a:ext cx="2114021" cy="193116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id="{DEEC7857-F543-433A-9BE0-002AD5FD5D11}"/>
              </a:ext>
            </a:extLst>
          </p:cNvPr>
          <p:cNvPicPr>
            <a:picLocks noChangeAspect="1"/>
          </p:cNvPicPr>
          <p:nvPr/>
        </p:nvPicPr>
        <p:blipFill>
          <a:blip r:embed="rId5"/>
          <a:stretch>
            <a:fillRect/>
          </a:stretch>
        </p:blipFill>
        <p:spPr>
          <a:xfrm>
            <a:off x="7352205" y="2671883"/>
            <a:ext cx="1985600" cy="1961899"/>
          </a:xfrm>
          <a:prstGeom prst="rect">
            <a:avLst/>
          </a:prstGeom>
        </p:spPr>
      </p:pic>
      <p:sp>
        <p:nvSpPr>
          <p:cNvPr id="11" name="矩形标注 7">
            <a:extLst>
              <a:ext uri="{FF2B5EF4-FFF2-40B4-BE49-F238E27FC236}">
                <a16:creationId xmlns:a16="http://schemas.microsoft.com/office/drawing/2014/main" id="{368D4F93-8B4C-492A-A96F-601B052C240C}"/>
              </a:ext>
            </a:extLst>
          </p:cNvPr>
          <p:cNvSpPr/>
          <p:nvPr/>
        </p:nvSpPr>
        <p:spPr bwMode="auto">
          <a:xfrm>
            <a:off x="5475203" y="4743648"/>
            <a:ext cx="1632005" cy="242882"/>
          </a:xfrm>
          <a:prstGeom prst="wedgeRectCallout">
            <a:avLst>
              <a:gd name="adj1" fmla="val -38256"/>
              <a:gd name="adj2" fmla="val -88725"/>
            </a:avLst>
          </a:prstGeom>
          <a:solidFill>
            <a:schemeClr val="bg1"/>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fontAlgn="base">
              <a:spcBef>
                <a:spcPct val="0"/>
              </a:spcBef>
              <a:spcAft>
                <a:spcPct val="0"/>
              </a:spcAft>
            </a:pPr>
            <a:r>
              <a:rPr lang="zh-CN" altLang="en-US" sz="675" dirty="0">
                <a:latin typeface="楷体" panose="02010609060101010101" pitchFamily="49" charset="-122"/>
                <a:ea typeface="楷体" panose="02010609060101010101" pitchFamily="49" charset="-122"/>
              </a:rPr>
              <a:t>点击图片下方“开始交互”按钮，即可对图片进行个性化操作</a:t>
            </a:r>
          </a:p>
        </p:txBody>
      </p:sp>
      <p:sp>
        <p:nvSpPr>
          <p:cNvPr id="8" name="Rectangle 2">
            <a:extLst>
              <a:ext uri="{FF2B5EF4-FFF2-40B4-BE49-F238E27FC236}">
                <a16:creationId xmlns:a16="http://schemas.microsoft.com/office/drawing/2014/main" id="{0E429333-4CDE-4BAC-B9CE-A8720988EC46}"/>
              </a:ext>
            </a:extLst>
          </p:cNvPr>
          <p:cNvSpPr>
            <a:spLocks noGrp="1" noChangeArrowheads="1"/>
          </p:cNvSpPr>
          <p:nvPr>
            <p:ph type="title"/>
          </p:nvPr>
        </p:nvSpPr>
        <p:spPr>
          <a:xfrm>
            <a:off x="2858164" y="1581687"/>
            <a:ext cx="6172200" cy="289775"/>
          </a:xfrm>
        </p:spPr>
        <p:txBody>
          <a:bodyPr>
            <a:noAutofit/>
          </a:bodyPr>
          <a:lstStyle/>
          <a:p>
            <a:pPr algn="l"/>
            <a:r>
              <a:rPr lang="zh-CN" altLang="en-US" sz="2000" b="1" dirty="0">
                <a:solidFill>
                  <a:srgbClr val="B70F20"/>
                </a:solidFill>
                <a:latin typeface="华文楷体" panose="02010600040101010101" pitchFamily="2" charset="-122"/>
                <a:ea typeface="华文楷体" panose="02010600040101010101" pitchFamily="2" charset="-122"/>
                <a:cs typeface="Arial"/>
              </a:rPr>
              <a:t>平台功能亮点</a:t>
            </a:r>
          </a:p>
        </p:txBody>
      </p:sp>
      <p:pic>
        <p:nvPicPr>
          <p:cNvPr id="12" name="Picture 3" descr="IOP-logo-RGB.jpg">
            <a:extLst>
              <a:ext uri="{FF2B5EF4-FFF2-40B4-BE49-F238E27FC236}">
                <a16:creationId xmlns:a16="http://schemas.microsoft.com/office/drawing/2014/main" id="{1D0F8CDF-F977-434B-8E3F-7CC5DB6690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2300" y="336550"/>
            <a:ext cx="2639568" cy="216408"/>
          </a:xfrm>
          <a:prstGeom prst="rect">
            <a:avLst/>
          </a:prstGeom>
        </p:spPr>
      </p:pic>
    </p:spTree>
    <p:extLst>
      <p:ext uri="{BB962C8B-B14F-4D97-AF65-F5344CB8AC3E}">
        <p14:creationId xmlns:p14="http://schemas.microsoft.com/office/powerpoint/2010/main" val="152379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11"/>
                                        </p:tgtEl>
                                      </p:cBhvr>
                                    </p:animEffect>
                                    <p:set>
                                      <p:cBhvr>
                                        <p:cTn id="12"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8470D1B-5A41-49AA-A7C5-292D069B66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9943" y="734686"/>
            <a:ext cx="5692115" cy="61233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IOP-logo-RGB.jpg">
            <a:extLst>
              <a:ext uri="{FF2B5EF4-FFF2-40B4-BE49-F238E27FC236}">
                <a16:creationId xmlns:a16="http://schemas.microsoft.com/office/drawing/2014/main" id="{033CDDD0-A4A4-481E-83B7-0972D1FC33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2300" y="336550"/>
            <a:ext cx="2639568" cy="216408"/>
          </a:xfrm>
          <a:prstGeom prst="rect">
            <a:avLst/>
          </a:prstGeom>
        </p:spPr>
      </p:pic>
    </p:spTree>
    <p:extLst>
      <p:ext uri="{BB962C8B-B14F-4D97-AF65-F5344CB8AC3E}">
        <p14:creationId xmlns:p14="http://schemas.microsoft.com/office/powerpoint/2010/main" val="2096625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交互式图标">
            <a:hlinkClick r:id="" action="ppaction://media"/>
            <a:extLst>
              <a:ext uri="{FF2B5EF4-FFF2-40B4-BE49-F238E27FC236}">
                <a16:creationId xmlns:a16="http://schemas.microsoft.com/office/drawing/2014/main" id="{6B21A53C-EF56-4C81-9F98-88B30A18202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93655" y="1049536"/>
            <a:ext cx="6944937" cy="5077776"/>
          </a:xfrm>
        </p:spPr>
      </p:pic>
      <p:pic>
        <p:nvPicPr>
          <p:cNvPr id="5" name="Picture 3" descr="IOP-logo-RGB.jpg">
            <a:extLst>
              <a:ext uri="{FF2B5EF4-FFF2-40B4-BE49-F238E27FC236}">
                <a16:creationId xmlns:a16="http://schemas.microsoft.com/office/drawing/2014/main" id="{5D9E8018-719D-4628-AA96-F2B2420B16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2300" y="336550"/>
            <a:ext cx="2639568" cy="216408"/>
          </a:xfrm>
          <a:prstGeom prst="rect">
            <a:avLst/>
          </a:prstGeom>
        </p:spPr>
      </p:pic>
    </p:spTree>
    <p:extLst>
      <p:ext uri="{BB962C8B-B14F-4D97-AF65-F5344CB8AC3E}">
        <p14:creationId xmlns:p14="http://schemas.microsoft.com/office/powerpoint/2010/main" val="99785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BEEA1D0F-4844-427B-BABD-DE71C1910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9835" y="2393839"/>
            <a:ext cx="5339310" cy="4127611"/>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8" name="Title 1">
            <a:extLst>
              <a:ext uri="{FF2B5EF4-FFF2-40B4-BE49-F238E27FC236}">
                <a16:creationId xmlns:a16="http://schemas.microsoft.com/office/drawing/2014/main" id="{2090DE6F-640B-44BB-85A1-6F79BA4FE25C}"/>
              </a:ext>
            </a:extLst>
          </p:cNvPr>
          <p:cNvSpPr txBox="1">
            <a:spLocks/>
          </p:cNvSpPr>
          <p:nvPr/>
        </p:nvSpPr>
        <p:spPr>
          <a:xfrm>
            <a:off x="5410506" y="2083285"/>
            <a:ext cx="1467998" cy="310555"/>
          </a:xfrm>
          <a:prstGeom prst="rect">
            <a:avLst/>
          </a:prstGeom>
        </p:spPr>
        <p:txBody>
          <a:bodyPr vert="horz" lIns="51435" tIns="25718" rIns="51435" bIns="2571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231056" hangingPunct="0">
              <a:lnSpc>
                <a:spcPct val="100000"/>
              </a:lnSpc>
              <a:spcBef>
                <a:spcPts val="0"/>
              </a:spcBef>
            </a:pPr>
            <a:r>
              <a:rPr lang="zh-CN" altLang="en-US" sz="1350" b="1" dirty="0">
                <a:solidFill>
                  <a:srgbClr val="C00000"/>
                </a:solidFill>
                <a:latin typeface="Adobe 楷体 Std R" pitchFamily="18" charset="-122"/>
                <a:ea typeface="Adobe 楷体 Std R" pitchFamily="18" charset="-122"/>
                <a:cs typeface="Calibri" pitchFamily="34" charset="0"/>
              </a:rPr>
              <a:t>交互问答 </a:t>
            </a:r>
            <a:r>
              <a:rPr lang="en-US" altLang="zh-CN" sz="1350" b="1" dirty="0">
                <a:solidFill>
                  <a:srgbClr val="C00000"/>
                </a:solidFill>
                <a:latin typeface="Adobe 楷体 Std R" pitchFamily="18" charset="-122"/>
                <a:ea typeface="Adobe 楷体 Std R" pitchFamily="18" charset="-122"/>
                <a:cs typeface="Calibri" pitchFamily="34" charset="0"/>
              </a:rPr>
              <a:t>- </a:t>
            </a:r>
            <a:r>
              <a:rPr lang="zh-CN" altLang="en-US" sz="1350" b="1" dirty="0">
                <a:solidFill>
                  <a:srgbClr val="C00000"/>
                </a:solidFill>
                <a:latin typeface="Adobe 楷体 Std R" pitchFamily="18" charset="-122"/>
                <a:ea typeface="Adobe 楷体 Std R" pitchFamily="18" charset="-122"/>
                <a:cs typeface="Calibri" pitchFamily="34" charset="0"/>
              </a:rPr>
              <a:t>习题</a:t>
            </a:r>
            <a:endParaRPr lang="en-US" sz="1350" b="1" dirty="0">
              <a:solidFill>
                <a:srgbClr val="C00000"/>
              </a:solidFill>
              <a:latin typeface="Calibri" charset="0"/>
              <a:cs typeface="Calibri" charset="0"/>
            </a:endParaRPr>
          </a:p>
        </p:txBody>
      </p:sp>
      <p:sp>
        <p:nvSpPr>
          <p:cNvPr id="9" name="矩形标注 7">
            <a:extLst>
              <a:ext uri="{FF2B5EF4-FFF2-40B4-BE49-F238E27FC236}">
                <a16:creationId xmlns:a16="http://schemas.microsoft.com/office/drawing/2014/main" id="{7FB029FB-DEDB-40EA-9748-73D6A4F4AE86}"/>
              </a:ext>
            </a:extLst>
          </p:cNvPr>
          <p:cNvSpPr/>
          <p:nvPr/>
        </p:nvSpPr>
        <p:spPr bwMode="auto">
          <a:xfrm>
            <a:off x="6245179" y="4727970"/>
            <a:ext cx="1632005" cy="242882"/>
          </a:xfrm>
          <a:prstGeom prst="wedgeRectCallout">
            <a:avLst>
              <a:gd name="adj1" fmla="val -38256"/>
              <a:gd name="adj2" fmla="val -88725"/>
            </a:avLst>
          </a:prstGeom>
          <a:solidFill>
            <a:schemeClr val="bg1"/>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fontAlgn="base">
              <a:spcBef>
                <a:spcPct val="0"/>
              </a:spcBef>
              <a:spcAft>
                <a:spcPct val="0"/>
              </a:spcAft>
            </a:pPr>
            <a:r>
              <a:rPr lang="zh-CN" altLang="en-US" sz="675" dirty="0">
                <a:latin typeface="楷体" panose="02010609060101010101" pitchFamily="49" charset="-122"/>
                <a:ea typeface="楷体" panose="02010609060101010101" pitchFamily="49" charset="-122"/>
              </a:rPr>
              <a:t>点击图片中的“</a:t>
            </a:r>
            <a:r>
              <a:rPr lang="en-US" altLang="zh-CN" sz="675" dirty="0">
                <a:ea typeface="楷体" panose="02010609060101010101" pitchFamily="49" charset="-122"/>
              </a:rPr>
              <a:t>Solution</a:t>
            </a:r>
            <a:r>
              <a:rPr lang="zh-CN" altLang="en-US" sz="675" dirty="0">
                <a:latin typeface="楷体" panose="02010609060101010101" pitchFamily="49" charset="-122"/>
                <a:ea typeface="楷体" panose="02010609060101010101" pitchFamily="49" charset="-122"/>
              </a:rPr>
              <a:t>”按钮查看答案</a:t>
            </a:r>
          </a:p>
        </p:txBody>
      </p:sp>
      <p:sp>
        <p:nvSpPr>
          <p:cNvPr id="7" name="Rectangle 2">
            <a:extLst>
              <a:ext uri="{FF2B5EF4-FFF2-40B4-BE49-F238E27FC236}">
                <a16:creationId xmlns:a16="http://schemas.microsoft.com/office/drawing/2014/main" id="{5AAA14EB-371C-4A49-B60B-A89EE9F9AD19}"/>
              </a:ext>
            </a:extLst>
          </p:cNvPr>
          <p:cNvSpPr>
            <a:spLocks noGrp="1" noChangeArrowheads="1"/>
          </p:cNvSpPr>
          <p:nvPr>
            <p:ph type="title"/>
          </p:nvPr>
        </p:nvSpPr>
        <p:spPr>
          <a:xfrm>
            <a:off x="2645513" y="1302179"/>
            <a:ext cx="6172200" cy="289775"/>
          </a:xfrm>
        </p:spPr>
        <p:txBody>
          <a:bodyPr>
            <a:noAutofit/>
          </a:bodyPr>
          <a:lstStyle/>
          <a:p>
            <a:pPr algn="l"/>
            <a:r>
              <a:rPr lang="zh-CN" altLang="en-US" sz="2000" b="1" dirty="0">
                <a:solidFill>
                  <a:srgbClr val="B70F20"/>
                </a:solidFill>
                <a:latin typeface="华文楷体" panose="02010600040101010101" pitchFamily="2" charset="-122"/>
                <a:ea typeface="华文楷体" panose="02010600040101010101" pitchFamily="2" charset="-122"/>
                <a:cs typeface="Arial"/>
              </a:rPr>
              <a:t>平台功能亮点</a:t>
            </a:r>
          </a:p>
        </p:txBody>
      </p:sp>
      <p:pic>
        <p:nvPicPr>
          <p:cNvPr id="10" name="Picture 3" descr="IOP-logo-RGB.jpg">
            <a:extLst>
              <a:ext uri="{FF2B5EF4-FFF2-40B4-BE49-F238E27FC236}">
                <a16:creationId xmlns:a16="http://schemas.microsoft.com/office/drawing/2014/main" id="{704F6152-FD0D-4F7C-B60E-5E68A414F2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2300" y="336550"/>
            <a:ext cx="2639568" cy="216408"/>
          </a:xfrm>
          <a:prstGeom prst="rect">
            <a:avLst/>
          </a:prstGeom>
        </p:spPr>
      </p:pic>
    </p:spTree>
    <p:extLst>
      <p:ext uri="{BB962C8B-B14F-4D97-AF65-F5344CB8AC3E}">
        <p14:creationId xmlns:p14="http://schemas.microsoft.com/office/powerpoint/2010/main" val="233552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9"/>
                                        </p:tgtEl>
                                      </p:cBhvr>
                                    </p:animEffect>
                                    <p:set>
                                      <p:cBhvr>
                                        <p:cTn id="12"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6248650-F093-4855-A3CF-76C4A63672DF}"/>
              </a:ext>
            </a:extLst>
          </p:cNvPr>
          <p:cNvPicPr>
            <a:picLocks noChangeAspect="1"/>
          </p:cNvPicPr>
          <p:nvPr/>
        </p:nvPicPr>
        <p:blipFill>
          <a:blip r:embed="rId3"/>
          <a:stretch>
            <a:fillRect/>
          </a:stretch>
        </p:blipFill>
        <p:spPr>
          <a:xfrm>
            <a:off x="3122319" y="2292476"/>
            <a:ext cx="5455932" cy="2056755"/>
          </a:xfrm>
          <a:prstGeom prst="rect">
            <a:avLst/>
          </a:prstGeom>
        </p:spPr>
      </p:pic>
      <p:pic>
        <p:nvPicPr>
          <p:cNvPr id="8" name="内容占位符 7">
            <a:extLst>
              <a:ext uri="{FF2B5EF4-FFF2-40B4-BE49-F238E27FC236}">
                <a16:creationId xmlns:a16="http://schemas.microsoft.com/office/drawing/2014/main" id="{4ED1C3E5-6397-4BAA-ACF8-3CB7D8D0B937}"/>
              </a:ext>
            </a:extLst>
          </p:cNvPr>
          <p:cNvPicPr>
            <a:picLocks noGrp="1" noChangeAspect="1"/>
          </p:cNvPicPr>
          <p:nvPr>
            <p:ph idx="1"/>
          </p:nvPr>
        </p:nvPicPr>
        <p:blipFill>
          <a:blip r:embed="rId4"/>
          <a:stretch>
            <a:fillRect/>
          </a:stretch>
        </p:blipFill>
        <p:spPr>
          <a:xfrm>
            <a:off x="3024648" y="4444366"/>
            <a:ext cx="5651275" cy="2077085"/>
          </a:xfrm>
          <a:prstGeom prst="rect">
            <a:avLst/>
          </a:prstGeom>
        </p:spPr>
      </p:pic>
      <p:sp>
        <p:nvSpPr>
          <p:cNvPr id="9" name="Title 1">
            <a:extLst>
              <a:ext uri="{FF2B5EF4-FFF2-40B4-BE49-F238E27FC236}">
                <a16:creationId xmlns:a16="http://schemas.microsoft.com/office/drawing/2014/main" id="{54676466-63C6-4A49-B7A3-8F18768A7BBD}"/>
              </a:ext>
            </a:extLst>
          </p:cNvPr>
          <p:cNvSpPr txBox="1">
            <a:spLocks/>
          </p:cNvSpPr>
          <p:nvPr/>
        </p:nvSpPr>
        <p:spPr>
          <a:xfrm>
            <a:off x="5406982" y="1968858"/>
            <a:ext cx="1467998" cy="310555"/>
          </a:xfrm>
          <a:prstGeom prst="rect">
            <a:avLst/>
          </a:prstGeom>
        </p:spPr>
        <p:txBody>
          <a:bodyPr vert="horz" lIns="51435" tIns="25718" rIns="51435" bIns="2571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231056" hangingPunct="0">
              <a:lnSpc>
                <a:spcPct val="100000"/>
              </a:lnSpc>
              <a:spcBef>
                <a:spcPts val="0"/>
              </a:spcBef>
            </a:pPr>
            <a:r>
              <a:rPr lang="zh-CN" altLang="en-US" sz="1350" b="1" dirty="0">
                <a:solidFill>
                  <a:srgbClr val="C00000"/>
                </a:solidFill>
                <a:latin typeface="Adobe 楷体 Std R" pitchFamily="18" charset="-122"/>
                <a:ea typeface="Adobe 楷体 Std R" pitchFamily="18" charset="-122"/>
                <a:cs typeface="Calibri" pitchFamily="34" charset="0"/>
              </a:rPr>
              <a:t>导出公式</a:t>
            </a:r>
            <a:endParaRPr lang="en-US" sz="1350" b="1" dirty="0">
              <a:solidFill>
                <a:srgbClr val="C00000"/>
              </a:solidFill>
              <a:latin typeface="Calibri" charset="0"/>
              <a:cs typeface="Calibri" charset="0"/>
            </a:endParaRPr>
          </a:p>
        </p:txBody>
      </p:sp>
      <p:sp>
        <p:nvSpPr>
          <p:cNvPr id="10" name="矩形标注 7">
            <a:extLst>
              <a:ext uri="{FF2B5EF4-FFF2-40B4-BE49-F238E27FC236}">
                <a16:creationId xmlns:a16="http://schemas.microsoft.com/office/drawing/2014/main" id="{22CB409B-1398-4FFE-9EF1-7BC9F6CD2D06}"/>
              </a:ext>
            </a:extLst>
          </p:cNvPr>
          <p:cNvSpPr/>
          <p:nvPr/>
        </p:nvSpPr>
        <p:spPr bwMode="auto">
          <a:xfrm>
            <a:off x="6946247" y="4008293"/>
            <a:ext cx="1632005" cy="242882"/>
          </a:xfrm>
          <a:prstGeom prst="wedgeRectCallout">
            <a:avLst>
              <a:gd name="adj1" fmla="val -38256"/>
              <a:gd name="adj2" fmla="val -88725"/>
            </a:avLst>
          </a:prstGeom>
          <a:solidFill>
            <a:schemeClr val="bg1"/>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fontAlgn="base">
              <a:spcBef>
                <a:spcPct val="0"/>
              </a:spcBef>
              <a:spcAft>
                <a:spcPct val="0"/>
              </a:spcAft>
            </a:pPr>
            <a:r>
              <a:rPr lang="zh-CN" altLang="en-US" sz="675" dirty="0">
                <a:latin typeface="楷体" panose="02010609060101010101" pitchFamily="49" charset="-122"/>
                <a:ea typeface="楷体" panose="02010609060101010101" pitchFamily="49" charset="-122"/>
              </a:rPr>
              <a:t>点击“</a:t>
            </a:r>
            <a:r>
              <a:rPr lang="en-US" altLang="zh-CN" sz="675" dirty="0">
                <a:ea typeface="楷体" panose="02010609060101010101" pitchFamily="49" charset="-122"/>
              </a:rPr>
              <a:t>Turn on </a:t>
            </a:r>
            <a:r>
              <a:rPr lang="en-US" altLang="zh-CN" sz="675" dirty="0" err="1">
                <a:ea typeface="楷体" panose="02010609060101010101" pitchFamily="49" charset="-122"/>
              </a:rPr>
              <a:t>MathJax</a:t>
            </a:r>
            <a:r>
              <a:rPr lang="zh-CN" altLang="en-US" sz="675" dirty="0">
                <a:ea typeface="楷体" panose="02010609060101010101" pitchFamily="49" charset="-122"/>
              </a:rPr>
              <a:t>”</a:t>
            </a:r>
            <a:r>
              <a:rPr lang="zh-CN" altLang="en-US" sz="675" dirty="0">
                <a:latin typeface="楷体" panose="02010609060101010101" pitchFamily="49" charset="-122"/>
                <a:ea typeface="楷体" panose="02010609060101010101" pitchFamily="49" charset="-122"/>
              </a:rPr>
              <a:t>开启</a:t>
            </a:r>
            <a:r>
              <a:rPr lang="en-US" altLang="zh-CN" sz="675" dirty="0" err="1">
                <a:ea typeface="楷体" panose="02010609060101010101" pitchFamily="49" charset="-122"/>
              </a:rPr>
              <a:t>MathJax</a:t>
            </a:r>
            <a:r>
              <a:rPr lang="zh-CN" altLang="en-US" sz="675" dirty="0">
                <a:latin typeface="楷体" panose="02010609060101010101" pitchFamily="49" charset="-122"/>
                <a:ea typeface="楷体" panose="02010609060101010101" pitchFamily="49" charset="-122"/>
              </a:rPr>
              <a:t>功能</a:t>
            </a:r>
          </a:p>
        </p:txBody>
      </p:sp>
      <p:sp>
        <p:nvSpPr>
          <p:cNvPr id="11" name="矩形标注 7">
            <a:extLst>
              <a:ext uri="{FF2B5EF4-FFF2-40B4-BE49-F238E27FC236}">
                <a16:creationId xmlns:a16="http://schemas.microsoft.com/office/drawing/2014/main" id="{6041E67D-0C89-4666-B645-ECAE286FE3CC}"/>
              </a:ext>
            </a:extLst>
          </p:cNvPr>
          <p:cNvSpPr/>
          <p:nvPr/>
        </p:nvSpPr>
        <p:spPr bwMode="auto">
          <a:xfrm>
            <a:off x="6663685" y="5549077"/>
            <a:ext cx="1914567" cy="242882"/>
          </a:xfrm>
          <a:prstGeom prst="wedgeRectCallout">
            <a:avLst>
              <a:gd name="adj1" fmla="val -51312"/>
              <a:gd name="adj2" fmla="val -10653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fontAlgn="base">
              <a:spcBef>
                <a:spcPct val="0"/>
              </a:spcBef>
              <a:spcAft>
                <a:spcPct val="0"/>
              </a:spcAft>
            </a:pPr>
            <a:r>
              <a:rPr lang="zh-CN" altLang="en-US" sz="675" dirty="0">
                <a:latin typeface="楷体" panose="02010609060101010101" pitchFamily="49" charset="-122"/>
                <a:ea typeface="楷体" panose="02010609060101010101" pitchFamily="49" charset="-122"/>
              </a:rPr>
              <a:t>鼠标右键点击公式，选择</a:t>
            </a:r>
            <a:r>
              <a:rPr lang="zh-CN" altLang="en-US" sz="675" dirty="0">
                <a:ea typeface="楷体" panose="02010609060101010101" pitchFamily="49" charset="-122"/>
              </a:rPr>
              <a:t>“</a:t>
            </a:r>
            <a:r>
              <a:rPr lang="en-US" altLang="zh-CN" sz="675" dirty="0">
                <a:ea typeface="楷体" panose="02010609060101010101" pitchFamily="49" charset="-122"/>
              </a:rPr>
              <a:t>Show Math As</a:t>
            </a:r>
            <a:r>
              <a:rPr lang="zh-CN" altLang="en-US" sz="675" dirty="0">
                <a:ea typeface="楷体" panose="02010609060101010101" pitchFamily="49" charset="-122"/>
              </a:rPr>
              <a:t>”</a:t>
            </a:r>
          </a:p>
        </p:txBody>
      </p:sp>
      <p:sp>
        <p:nvSpPr>
          <p:cNvPr id="12" name="Rectangle 2">
            <a:extLst>
              <a:ext uri="{FF2B5EF4-FFF2-40B4-BE49-F238E27FC236}">
                <a16:creationId xmlns:a16="http://schemas.microsoft.com/office/drawing/2014/main" id="{5CAEA85D-6F08-42A3-B204-77D42C03BF3B}"/>
              </a:ext>
            </a:extLst>
          </p:cNvPr>
          <p:cNvSpPr>
            <a:spLocks noGrp="1" noChangeArrowheads="1"/>
          </p:cNvSpPr>
          <p:nvPr>
            <p:ph type="title"/>
          </p:nvPr>
        </p:nvSpPr>
        <p:spPr>
          <a:xfrm>
            <a:off x="2645513" y="1302179"/>
            <a:ext cx="6172200" cy="289775"/>
          </a:xfrm>
        </p:spPr>
        <p:txBody>
          <a:bodyPr>
            <a:noAutofit/>
          </a:bodyPr>
          <a:lstStyle/>
          <a:p>
            <a:pPr algn="l"/>
            <a:r>
              <a:rPr lang="zh-CN" altLang="en-US" sz="2000" b="1" dirty="0">
                <a:solidFill>
                  <a:srgbClr val="B70F20"/>
                </a:solidFill>
                <a:latin typeface="华文楷体" panose="02010600040101010101" pitchFamily="2" charset="-122"/>
                <a:ea typeface="华文楷体" panose="02010600040101010101" pitchFamily="2" charset="-122"/>
                <a:cs typeface="Arial"/>
              </a:rPr>
              <a:t>平台功能亮点</a:t>
            </a:r>
          </a:p>
        </p:txBody>
      </p:sp>
      <p:pic>
        <p:nvPicPr>
          <p:cNvPr id="13" name="Picture 3" descr="IOP-logo-RGB.jpg">
            <a:extLst>
              <a:ext uri="{FF2B5EF4-FFF2-40B4-BE49-F238E27FC236}">
                <a16:creationId xmlns:a16="http://schemas.microsoft.com/office/drawing/2014/main" id="{14CF8DBE-BADC-40B3-ACBF-1057A4E376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300" y="336550"/>
            <a:ext cx="2639568" cy="216408"/>
          </a:xfrm>
          <a:prstGeom prst="rect">
            <a:avLst/>
          </a:prstGeom>
        </p:spPr>
      </p:pic>
    </p:spTree>
    <p:extLst>
      <p:ext uri="{BB962C8B-B14F-4D97-AF65-F5344CB8AC3E}">
        <p14:creationId xmlns:p14="http://schemas.microsoft.com/office/powerpoint/2010/main" val="56914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10"/>
                                        </p:tgtEl>
                                      </p:cBhvr>
                                    </p:animEffect>
                                    <p:set>
                                      <p:cBhvr>
                                        <p:cTn id="12" dur="1" fill="hold">
                                          <p:stCondLst>
                                            <p:cond delay="9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1000"/>
                                        <p:tgtEl>
                                          <p:spTgt spid="11"/>
                                        </p:tgtEl>
                                      </p:cBhvr>
                                    </p:animEffect>
                                    <p:set>
                                      <p:cBhvr>
                                        <p:cTn id="22"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44DBCD6-645E-466A-AB27-066F3C868A8B}"/>
              </a:ext>
            </a:extLst>
          </p:cNvPr>
          <p:cNvPicPr>
            <a:picLocks noChangeAspect="1"/>
          </p:cNvPicPr>
          <p:nvPr/>
        </p:nvPicPr>
        <p:blipFill>
          <a:blip r:embed="rId3"/>
          <a:stretch>
            <a:fillRect/>
          </a:stretch>
        </p:blipFill>
        <p:spPr>
          <a:xfrm>
            <a:off x="3382803" y="3522589"/>
            <a:ext cx="6211728" cy="1676732"/>
          </a:xfrm>
          <a:prstGeom prst="rect">
            <a:avLst/>
          </a:prstGeom>
        </p:spPr>
      </p:pic>
      <p:graphicFrame>
        <p:nvGraphicFramePr>
          <p:cNvPr id="9" name="表格 8">
            <a:extLst>
              <a:ext uri="{FF2B5EF4-FFF2-40B4-BE49-F238E27FC236}">
                <a16:creationId xmlns:a16="http://schemas.microsoft.com/office/drawing/2014/main" id="{328995C8-C3BC-47B1-A3E1-B7C2735FF8C3}"/>
              </a:ext>
            </a:extLst>
          </p:cNvPr>
          <p:cNvGraphicFramePr>
            <a:graphicFrameLocks noGrp="1"/>
          </p:cNvGraphicFramePr>
          <p:nvPr/>
        </p:nvGraphicFramePr>
        <p:xfrm>
          <a:off x="3416657" y="1996003"/>
          <a:ext cx="4814207" cy="1697356"/>
        </p:xfrm>
        <a:graphic>
          <a:graphicData uri="http://schemas.openxmlformats.org/drawingml/2006/table">
            <a:tbl>
              <a:tblPr/>
              <a:tblGrid>
                <a:gridCol w="4814207">
                  <a:extLst>
                    <a:ext uri="{9D8B030D-6E8A-4147-A177-3AD203B41FA5}">
                      <a16:colId xmlns:a16="http://schemas.microsoft.com/office/drawing/2014/main" val="3645885678"/>
                    </a:ext>
                  </a:extLst>
                </a:gridCol>
              </a:tblGrid>
              <a:tr h="1580375">
                <a:tc>
                  <a:txBody>
                    <a:bodyPr/>
                    <a:lstStyle/>
                    <a:p>
                      <a:r>
                        <a:rPr lang="en-US" sz="900" dirty="0"/>
                        <a:t>&lt;math </a:t>
                      </a:r>
                      <a:r>
                        <a:rPr lang="en-US" sz="900" dirty="0" err="1"/>
                        <a:t>xmlns</a:t>
                      </a:r>
                      <a:r>
                        <a:rPr lang="en-US" sz="900" dirty="0"/>
                        <a:t>="http://www.w3.org/1998/Math/MathML"&gt; &lt;</a:t>
                      </a:r>
                      <a:r>
                        <a:rPr lang="en-US" sz="900" dirty="0" err="1"/>
                        <a:t>mrow</a:t>
                      </a:r>
                      <a:r>
                        <a:rPr lang="en-US" sz="900" dirty="0"/>
                        <a:t> class="MJX-</a:t>
                      </a:r>
                      <a:r>
                        <a:rPr lang="en-US" sz="900" dirty="0" err="1"/>
                        <a:t>TeXAtom</a:t>
                      </a:r>
                      <a:r>
                        <a:rPr lang="en-US" sz="900" dirty="0"/>
                        <a:t>-ORD"&gt; &lt;mover&gt; &lt;mi&gt;a&lt;/mi&gt; &lt;</a:t>
                      </a:r>
                      <a:r>
                        <a:rPr lang="en-US" sz="900" dirty="0" err="1"/>
                        <a:t>mo</a:t>
                      </a:r>
                      <a:r>
                        <a:rPr lang="en-US" sz="900" dirty="0"/>
                        <a:t> stretchy="false"&gt;&amp;#x2192;&lt;!-- → --&gt;&lt;/</a:t>
                      </a:r>
                      <a:r>
                        <a:rPr lang="en-US" sz="900" dirty="0" err="1"/>
                        <a:t>mo</a:t>
                      </a:r>
                      <a:r>
                        <a:rPr lang="en-US" sz="900" dirty="0"/>
                        <a:t>&gt; &lt;/mover&gt; &lt;/</a:t>
                      </a:r>
                      <a:r>
                        <a:rPr lang="en-US" sz="900" dirty="0" err="1"/>
                        <a:t>mrow</a:t>
                      </a:r>
                      <a:r>
                        <a:rPr lang="en-US" sz="900" dirty="0"/>
                        <a:t>&gt; &lt;</a:t>
                      </a:r>
                      <a:r>
                        <a:rPr lang="en-US" sz="900" dirty="0" err="1"/>
                        <a:t>mo</a:t>
                      </a:r>
                      <a:r>
                        <a:rPr lang="en-US" sz="900" dirty="0"/>
                        <a:t>&gt;=&lt;/</a:t>
                      </a:r>
                      <a:r>
                        <a:rPr lang="en-US" sz="900" dirty="0" err="1"/>
                        <a:t>mo</a:t>
                      </a:r>
                      <a:r>
                        <a:rPr lang="en-US" sz="900" dirty="0"/>
                        <a:t>&gt; &lt;</a:t>
                      </a:r>
                      <a:r>
                        <a:rPr lang="en-US" sz="900" dirty="0" err="1"/>
                        <a:t>mo</a:t>
                      </a:r>
                      <a:r>
                        <a:rPr lang="en-US" sz="900" dirty="0"/>
                        <a:t>&gt;&amp;#x2212;&lt;!-- − --&gt;&lt;/</a:t>
                      </a:r>
                      <a:r>
                        <a:rPr lang="en-US" sz="900" dirty="0" err="1"/>
                        <a:t>mo</a:t>
                      </a:r>
                      <a:r>
                        <a:rPr lang="en-US" sz="900" dirty="0"/>
                        <a:t>&gt; &lt;</a:t>
                      </a:r>
                      <a:r>
                        <a:rPr lang="en-US" sz="900" dirty="0" err="1"/>
                        <a:t>mrow</a:t>
                      </a:r>
                      <a:r>
                        <a:rPr lang="en-US" sz="900" dirty="0"/>
                        <a:t> class="MJX-</a:t>
                      </a:r>
                      <a:r>
                        <a:rPr lang="en-US" sz="900" dirty="0" err="1"/>
                        <a:t>TeXAtom</a:t>
                      </a:r>
                      <a:r>
                        <a:rPr lang="en-US" sz="900" dirty="0"/>
                        <a:t>-ORD"&gt; &lt;mover&gt; &lt;mi&gt;r&lt;/mi&gt; &lt;</a:t>
                      </a:r>
                      <a:r>
                        <a:rPr lang="en-US" sz="900" dirty="0" err="1"/>
                        <a:t>mo</a:t>
                      </a:r>
                      <a:r>
                        <a:rPr lang="en-US" sz="900" dirty="0"/>
                        <a:t> stretchy="false"&gt;&amp;#x005E;&lt;!-- ^ --&gt;&lt;/</a:t>
                      </a:r>
                      <a:r>
                        <a:rPr lang="en-US" sz="900" dirty="0" err="1"/>
                        <a:t>mo</a:t>
                      </a:r>
                      <a:r>
                        <a:rPr lang="en-US" sz="900" dirty="0"/>
                        <a:t>&gt; &lt;/mover&gt; &lt;/</a:t>
                      </a:r>
                      <a:r>
                        <a:rPr lang="en-US" sz="900" dirty="0" err="1"/>
                        <a:t>mrow</a:t>
                      </a:r>
                      <a:r>
                        <a:rPr lang="en-US" sz="900" dirty="0"/>
                        <a:t>&gt; &lt;</a:t>
                      </a:r>
                      <a:r>
                        <a:rPr lang="en-US" sz="900" dirty="0" err="1"/>
                        <a:t>mrow</a:t>
                      </a:r>
                      <a:r>
                        <a:rPr lang="en-US" sz="900" dirty="0"/>
                        <a:t> class="MJX-</a:t>
                      </a:r>
                      <a:r>
                        <a:rPr lang="en-US" sz="900" dirty="0" err="1"/>
                        <a:t>TeXAtom</a:t>
                      </a:r>
                      <a:r>
                        <a:rPr lang="en-US" sz="900" dirty="0"/>
                        <a:t>-ORD"&gt; &lt;mi&gt;G&lt;/mi&gt; &lt;mi&gt;M&lt;/mi&gt; &lt;/</a:t>
                      </a:r>
                      <a:r>
                        <a:rPr lang="en-US" sz="900" dirty="0" err="1"/>
                        <a:t>mrow</a:t>
                      </a:r>
                      <a:r>
                        <a:rPr lang="en-US" sz="900" dirty="0"/>
                        <a:t>&gt; &lt;</a:t>
                      </a:r>
                      <a:r>
                        <a:rPr lang="en-US" sz="900" dirty="0" err="1"/>
                        <a:t>mrow</a:t>
                      </a:r>
                      <a:r>
                        <a:rPr lang="en-US" sz="900" dirty="0"/>
                        <a:t> class="MJX-</a:t>
                      </a:r>
                      <a:r>
                        <a:rPr lang="en-US" sz="900" dirty="0" err="1"/>
                        <a:t>TeXAtom</a:t>
                      </a:r>
                      <a:r>
                        <a:rPr lang="en-US" sz="900" dirty="0"/>
                        <a:t>-ORD"&gt; &lt;</a:t>
                      </a:r>
                      <a:r>
                        <a:rPr lang="en-US" sz="900" dirty="0" err="1"/>
                        <a:t>mo</a:t>
                      </a:r>
                      <a:r>
                        <a:rPr lang="en-US" sz="900" dirty="0"/>
                        <a:t>&gt;/&lt;/</a:t>
                      </a:r>
                      <a:r>
                        <a:rPr lang="en-US" sz="900" dirty="0" err="1"/>
                        <a:t>mo</a:t>
                      </a:r>
                      <a:r>
                        <a:rPr lang="en-US" sz="900" dirty="0"/>
                        <a:t>&gt; &lt;/</a:t>
                      </a:r>
                      <a:r>
                        <a:rPr lang="en-US" sz="900" dirty="0" err="1"/>
                        <a:t>mrow</a:t>
                      </a:r>
                      <a:r>
                        <a:rPr lang="en-US" sz="900" dirty="0"/>
                        <a:t>&gt; &lt;</a:t>
                      </a:r>
                      <a:r>
                        <a:rPr lang="en-US" sz="900" dirty="0" err="1"/>
                        <a:t>msup</a:t>
                      </a:r>
                      <a:r>
                        <a:rPr lang="en-US" sz="900" dirty="0"/>
                        <a:t>&gt; &lt;</a:t>
                      </a:r>
                      <a:r>
                        <a:rPr lang="en-US" sz="900" dirty="0" err="1"/>
                        <a:t>mrow</a:t>
                      </a:r>
                      <a:r>
                        <a:rPr lang="en-US" sz="900" dirty="0"/>
                        <a:t> class="MJX-</a:t>
                      </a:r>
                      <a:r>
                        <a:rPr lang="en-US" sz="900" dirty="0" err="1"/>
                        <a:t>TeXAtom</a:t>
                      </a:r>
                      <a:r>
                        <a:rPr lang="en-US" sz="900" dirty="0"/>
                        <a:t>-ORD"&gt; &lt;mi&gt;r&lt;/mi&gt; &lt;/</a:t>
                      </a:r>
                      <a:r>
                        <a:rPr lang="en-US" sz="900" dirty="0" err="1"/>
                        <a:t>mrow</a:t>
                      </a:r>
                      <a:r>
                        <a:rPr lang="en-US" sz="900" dirty="0"/>
                        <a:t>&gt; &lt;</a:t>
                      </a:r>
                      <a:r>
                        <a:rPr lang="en-US" sz="900" dirty="0" err="1"/>
                        <a:t>mrow</a:t>
                      </a:r>
                      <a:r>
                        <a:rPr lang="en-US" sz="900" dirty="0"/>
                        <a:t> class="MJX-</a:t>
                      </a:r>
                      <a:r>
                        <a:rPr lang="en-US" sz="900" dirty="0" err="1"/>
                        <a:t>TeXAtom</a:t>
                      </a:r>
                      <a:r>
                        <a:rPr lang="en-US" sz="900" dirty="0"/>
                        <a:t>-ORD"&gt; &lt;</a:t>
                      </a:r>
                      <a:r>
                        <a:rPr lang="en-US" sz="900" dirty="0" err="1"/>
                        <a:t>mn</a:t>
                      </a:r>
                      <a:r>
                        <a:rPr lang="en-US" sz="900" dirty="0"/>
                        <a:t>&gt;2&lt;/</a:t>
                      </a:r>
                      <a:r>
                        <a:rPr lang="en-US" sz="900" dirty="0" err="1"/>
                        <a:t>mn</a:t>
                      </a:r>
                      <a:r>
                        <a:rPr lang="en-US" sz="900" dirty="0"/>
                        <a:t>&gt; &lt;/</a:t>
                      </a:r>
                      <a:r>
                        <a:rPr lang="en-US" sz="900" dirty="0" err="1"/>
                        <a:t>mrow</a:t>
                      </a:r>
                      <a:r>
                        <a:rPr lang="en-US" sz="900" dirty="0"/>
                        <a:t>&gt; &lt;/</a:t>
                      </a:r>
                      <a:r>
                        <a:rPr lang="en-US" sz="900" dirty="0" err="1"/>
                        <a:t>msup</a:t>
                      </a:r>
                      <a:r>
                        <a:rPr lang="en-US" sz="900" dirty="0"/>
                        <a:t>&gt; &lt;</a:t>
                      </a:r>
                      <a:r>
                        <a:rPr lang="en-US" sz="900" dirty="0" err="1"/>
                        <a:t>mo</a:t>
                      </a:r>
                      <a:r>
                        <a:rPr lang="en-US" sz="900" dirty="0"/>
                        <a:t>&gt;=&lt;/</a:t>
                      </a:r>
                      <a:r>
                        <a:rPr lang="en-US" sz="900" dirty="0" err="1"/>
                        <a:t>mo</a:t>
                      </a:r>
                      <a:r>
                        <a:rPr lang="en-US" sz="900" dirty="0"/>
                        <a:t>&gt; &lt;</a:t>
                      </a:r>
                      <a:r>
                        <a:rPr lang="en-US" sz="900" dirty="0" err="1"/>
                        <a:t>mo</a:t>
                      </a:r>
                      <a:r>
                        <a:rPr lang="en-US" sz="900" dirty="0"/>
                        <a:t>&gt;&amp;#x2212;&lt;!-- − --&gt;&lt;/</a:t>
                      </a:r>
                      <a:r>
                        <a:rPr lang="en-US" sz="900" dirty="0" err="1"/>
                        <a:t>mo</a:t>
                      </a:r>
                      <a:r>
                        <a:rPr lang="en-US" sz="900" dirty="0"/>
                        <a:t>&gt; &lt;</a:t>
                      </a:r>
                      <a:r>
                        <a:rPr lang="en-US" sz="900" dirty="0" err="1"/>
                        <a:t>mrow</a:t>
                      </a:r>
                      <a:r>
                        <a:rPr lang="en-US" sz="900" dirty="0"/>
                        <a:t> class="MJX-</a:t>
                      </a:r>
                      <a:r>
                        <a:rPr lang="en-US" sz="900" dirty="0" err="1"/>
                        <a:t>TeXAtom</a:t>
                      </a:r>
                      <a:r>
                        <a:rPr lang="en-US" sz="900" dirty="0"/>
                        <a:t>-ORD"&gt; &lt;mover&gt; &lt;</a:t>
                      </a:r>
                      <a:r>
                        <a:rPr lang="en-US" sz="900" dirty="0" err="1"/>
                        <a:t>mrow</a:t>
                      </a:r>
                      <a:r>
                        <a:rPr lang="en-US" sz="900" dirty="0"/>
                        <a:t> class="MJX-</a:t>
                      </a:r>
                      <a:r>
                        <a:rPr lang="en-US" sz="900" dirty="0" err="1"/>
                        <a:t>TeXAtom</a:t>
                      </a:r>
                      <a:r>
                        <a:rPr lang="en-US" sz="900" dirty="0"/>
                        <a:t>-ORD"&gt; &lt;</a:t>
                      </a:r>
                      <a:r>
                        <a:rPr lang="en-US" sz="900" dirty="0" err="1"/>
                        <a:t>mrow</a:t>
                      </a:r>
                      <a:r>
                        <a:rPr lang="en-US" sz="900" dirty="0"/>
                        <a:t> class="MJX-</a:t>
                      </a:r>
                      <a:r>
                        <a:rPr lang="en-US" sz="900" dirty="0" err="1"/>
                        <a:t>TeXAtom</a:t>
                      </a:r>
                      <a:r>
                        <a:rPr lang="en-US" sz="900" dirty="0"/>
                        <a:t>-ORD"&gt; &lt;mi </a:t>
                      </a:r>
                      <a:r>
                        <a:rPr lang="en-US" sz="900" dirty="0" err="1"/>
                        <a:t>mathvariant</a:t>
                      </a:r>
                      <a:r>
                        <a:rPr lang="en-US" sz="900" dirty="0"/>
                        <a:t>="normal"&gt;&amp;#x2207;&lt;!-- ∇ --&gt;&lt;/mi&gt; &lt;/</a:t>
                      </a:r>
                      <a:r>
                        <a:rPr lang="en-US" sz="900" dirty="0" err="1"/>
                        <a:t>mrow</a:t>
                      </a:r>
                      <a:r>
                        <a:rPr lang="en-US" sz="900" dirty="0"/>
                        <a:t>&gt; &lt;/</a:t>
                      </a:r>
                      <a:r>
                        <a:rPr lang="en-US" sz="900" dirty="0" err="1"/>
                        <a:t>mrow</a:t>
                      </a:r>
                      <a:r>
                        <a:rPr lang="en-US" sz="900" dirty="0"/>
                        <a:t>&gt; &lt;</a:t>
                      </a:r>
                      <a:r>
                        <a:rPr lang="en-US" sz="900" dirty="0" err="1"/>
                        <a:t>mo</a:t>
                      </a:r>
                      <a:r>
                        <a:rPr lang="en-US" sz="900" dirty="0"/>
                        <a:t> stretchy="false"&gt;&amp;#x2192;&lt;!-- → --&gt;&lt;/</a:t>
                      </a:r>
                      <a:r>
                        <a:rPr lang="en-US" sz="900" dirty="0" err="1"/>
                        <a:t>mo</a:t>
                      </a:r>
                      <a:r>
                        <a:rPr lang="en-US" sz="900" dirty="0"/>
                        <a:t>&gt; &lt;/mover&gt; &lt;/</a:t>
                      </a:r>
                      <a:r>
                        <a:rPr lang="en-US" sz="900" dirty="0" err="1"/>
                        <a:t>mrow</a:t>
                      </a:r>
                      <a:r>
                        <a:rPr lang="en-US" sz="900" dirty="0"/>
                        <a:t>&gt; &lt;</a:t>
                      </a:r>
                      <a:r>
                        <a:rPr lang="en-US" sz="900" dirty="0" err="1"/>
                        <a:t>mrow</a:t>
                      </a:r>
                      <a:r>
                        <a:rPr lang="en-US" sz="900" dirty="0"/>
                        <a:t> class="MJX-</a:t>
                      </a:r>
                      <a:r>
                        <a:rPr lang="en-US" sz="900" dirty="0" err="1"/>
                        <a:t>TeXAtom</a:t>
                      </a:r>
                      <a:r>
                        <a:rPr lang="en-US" sz="900" dirty="0"/>
                        <a:t>-ORD"&gt; &lt;</a:t>
                      </a:r>
                      <a:r>
                        <a:rPr lang="en-US" sz="900" dirty="0" err="1"/>
                        <a:t>mrow</a:t>
                      </a:r>
                      <a:r>
                        <a:rPr lang="en-US" sz="900" dirty="0"/>
                        <a:t> class="MJX-</a:t>
                      </a:r>
                      <a:r>
                        <a:rPr lang="en-US" sz="900" dirty="0" err="1"/>
                        <a:t>TeXAtom</a:t>
                      </a:r>
                      <a:r>
                        <a:rPr lang="en-US" sz="900" dirty="0"/>
                        <a:t>-ORD"&gt; &lt;mi </a:t>
                      </a:r>
                      <a:r>
                        <a:rPr lang="en-US" sz="900" dirty="0" err="1"/>
                        <a:t>mathvariant</a:t>
                      </a:r>
                      <a:r>
                        <a:rPr lang="en-US" sz="900" dirty="0"/>
                        <a:t>="normal"&gt;&amp;#x03A6;&lt;!-- </a:t>
                      </a:r>
                      <a:r>
                        <a:rPr lang="el-GR" sz="900" dirty="0"/>
                        <a:t>Φ --&gt;&lt;/</a:t>
                      </a:r>
                      <a:r>
                        <a:rPr lang="en-US" sz="900" dirty="0"/>
                        <a:t>mi&gt; &lt;/</a:t>
                      </a:r>
                      <a:r>
                        <a:rPr lang="en-US" sz="900" dirty="0" err="1"/>
                        <a:t>mrow</a:t>
                      </a:r>
                      <a:r>
                        <a:rPr lang="en-US" sz="900" dirty="0"/>
                        <a:t>&gt; &lt;/</a:t>
                      </a:r>
                      <a:r>
                        <a:rPr lang="en-US" sz="900" dirty="0" err="1"/>
                        <a:t>mrow</a:t>
                      </a:r>
                      <a:r>
                        <a:rPr lang="en-US" sz="900" dirty="0"/>
                        <a:t>&gt; &lt;/math&gt;</a:t>
                      </a:r>
                    </a:p>
                  </a:txBody>
                  <a:tcPr marL="51435" marR="51435" marT="25718" marB="25718" anchor="ctr">
                    <a:lnL>
                      <a:noFill/>
                    </a:lnL>
                    <a:lnR>
                      <a:noFill/>
                    </a:lnR>
                    <a:lnT>
                      <a:noFill/>
                    </a:lnT>
                    <a:lnB>
                      <a:noFill/>
                    </a:lnB>
                  </a:tcPr>
                </a:tc>
                <a:extLst>
                  <a:ext uri="{0D108BD9-81ED-4DB2-BD59-A6C34878D82A}">
                    <a16:rowId xmlns:a16="http://schemas.microsoft.com/office/drawing/2014/main" val="950156218"/>
                  </a:ext>
                </a:extLst>
              </a:tr>
            </a:tbl>
          </a:graphicData>
        </a:graphic>
      </p:graphicFrame>
      <p:sp>
        <p:nvSpPr>
          <p:cNvPr id="10" name="矩形标注 7">
            <a:extLst>
              <a:ext uri="{FF2B5EF4-FFF2-40B4-BE49-F238E27FC236}">
                <a16:creationId xmlns:a16="http://schemas.microsoft.com/office/drawing/2014/main" id="{3767E670-68D1-4719-951C-9C1F19F06ECC}"/>
              </a:ext>
            </a:extLst>
          </p:cNvPr>
          <p:cNvSpPr/>
          <p:nvPr/>
        </p:nvSpPr>
        <p:spPr bwMode="auto">
          <a:xfrm>
            <a:off x="7266404" y="4760749"/>
            <a:ext cx="1383523" cy="459196"/>
          </a:xfrm>
          <a:prstGeom prst="wedgeRectCallout">
            <a:avLst>
              <a:gd name="adj1" fmla="val -75025"/>
              <a:gd name="adj2" fmla="val -3299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fontAlgn="base">
              <a:spcBef>
                <a:spcPct val="0"/>
              </a:spcBef>
              <a:spcAft>
                <a:spcPct val="0"/>
              </a:spcAft>
            </a:pPr>
            <a:r>
              <a:rPr lang="zh-CN" altLang="en-US" sz="675" dirty="0">
                <a:latin typeface="楷体" panose="02010609060101010101" pitchFamily="49" charset="-122"/>
                <a:ea typeface="楷体" panose="02010609060101010101" pitchFamily="49" charset="-122"/>
              </a:rPr>
              <a:t>复制弹窗中的全部代码，以粘贴文字的形式粘贴到您的</a:t>
            </a:r>
            <a:r>
              <a:rPr lang="en-US" altLang="zh-CN" sz="675" dirty="0">
                <a:ea typeface="楷体" panose="02010609060101010101" pitchFamily="49" charset="-122"/>
              </a:rPr>
              <a:t>Word</a:t>
            </a:r>
            <a:r>
              <a:rPr lang="zh-CN" altLang="en-US" sz="675" dirty="0">
                <a:latin typeface="楷体" panose="02010609060101010101" pitchFamily="49" charset="-122"/>
                <a:ea typeface="楷体" panose="02010609060101010101" pitchFamily="49" charset="-122"/>
              </a:rPr>
              <a:t>或</a:t>
            </a:r>
            <a:r>
              <a:rPr lang="en-US" altLang="zh-CN" sz="675" dirty="0" err="1">
                <a:ea typeface="楷体" panose="02010609060101010101" pitchFamily="49" charset="-122"/>
              </a:rPr>
              <a:t>LaTex</a:t>
            </a:r>
            <a:r>
              <a:rPr lang="zh-CN" altLang="en-US" sz="675" dirty="0">
                <a:latin typeface="楷体" panose="02010609060101010101" pitchFamily="49" charset="-122"/>
                <a:ea typeface="楷体" panose="02010609060101010101" pitchFamily="49" charset="-122"/>
              </a:rPr>
              <a:t>文档中</a:t>
            </a:r>
          </a:p>
        </p:txBody>
      </p:sp>
      <p:sp>
        <p:nvSpPr>
          <p:cNvPr id="7" name="Rectangle 2">
            <a:extLst>
              <a:ext uri="{FF2B5EF4-FFF2-40B4-BE49-F238E27FC236}">
                <a16:creationId xmlns:a16="http://schemas.microsoft.com/office/drawing/2014/main" id="{0CF1C3C1-2FCA-4875-936C-D593F5965D1A}"/>
              </a:ext>
            </a:extLst>
          </p:cNvPr>
          <p:cNvSpPr>
            <a:spLocks noGrp="1" noChangeArrowheads="1"/>
          </p:cNvSpPr>
          <p:nvPr>
            <p:ph type="title"/>
          </p:nvPr>
        </p:nvSpPr>
        <p:spPr>
          <a:xfrm>
            <a:off x="2645513" y="1302179"/>
            <a:ext cx="6172200" cy="289775"/>
          </a:xfrm>
        </p:spPr>
        <p:txBody>
          <a:bodyPr>
            <a:noAutofit/>
          </a:bodyPr>
          <a:lstStyle/>
          <a:p>
            <a:pPr algn="l"/>
            <a:r>
              <a:rPr lang="zh-CN" altLang="en-US" sz="2000" b="1" dirty="0">
                <a:solidFill>
                  <a:srgbClr val="B70F20"/>
                </a:solidFill>
                <a:latin typeface="华文楷体" panose="02010600040101010101" pitchFamily="2" charset="-122"/>
                <a:ea typeface="华文楷体" panose="02010600040101010101" pitchFamily="2" charset="-122"/>
                <a:cs typeface="Arial"/>
              </a:rPr>
              <a:t>平台功能亮点</a:t>
            </a:r>
          </a:p>
        </p:txBody>
      </p:sp>
      <p:pic>
        <p:nvPicPr>
          <p:cNvPr id="11" name="Picture 3" descr="IOP-logo-RGB.jpg">
            <a:extLst>
              <a:ext uri="{FF2B5EF4-FFF2-40B4-BE49-F238E27FC236}">
                <a16:creationId xmlns:a16="http://schemas.microsoft.com/office/drawing/2014/main" id="{0103A241-544B-4CBB-AACC-EF939FD111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2300" y="336550"/>
            <a:ext cx="2639568" cy="216408"/>
          </a:xfrm>
          <a:prstGeom prst="rect">
            <a:avLst/>
          </a:prstGeom>
        </p:spPr>
      </p:pic>
    </p:spTree>
    <p:extLst>
      <p:ext uri="{BB962C8B-B14F-4D97-AF65-F5344CB8AC3E}">
        <p14:creationId xmlns:p14="http://schemas.microsoft.com/office/powerpoint/2010/main" val="269642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10"/>
                                        </p:tgtEl>
                                      </p:cBhvr>
                                    </p:animEffect>
                                    <p:set>
                                      <p:cBhvr>
                                        <p:cTn id="12"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a:extLst>
              <a:ext uri="{FF2B5EF4-FFF2-40B4-BE49-F238E27FC236}">
                <a16:creationId xmlns:a16="http://schemas.microsoft.com/office/drawing/2014/main" id="{A7345425-0329-4FDE-8139-1AEF4C7A0020}"/>
              </a:ext>
            </a:extLst>
          </p:cNvPr>
          <p:cNvSpPr txBox="1"/>
          <p:nvPr/>
        </p:nvSpPr>
        <p:spPr>
          <a:xfrm>
            <a:off x="4855810" y="1971810"/>
            <a:ext cx="2066848" cy="300082"/>
          </a:xfrm>
          <a:prstGeom prst="rect">
            <a:avLst/>
          </a:prstGeom>
          <a:noFill/>
        </p:spPr>
        <p:txBody>
          <a:bodyPr wrap="none" rtlCol="0">
            <a:spAutoFit/>
          </a:bodyPr>
          <a:lstStyle/>
          <a:p>
            <a:r>
              <a:rPr lang="zh-CN" altLang="en-US" sz="1350" b="1" dirty="0">
                <a:solidFill>
                  <a:srgbClr val="D70011"/>
                </a:solidFill>
                <a:latin typeface="楷体" panose="02010609060101010101" pitchFamily="49" charset="-122"/>
                <a:ea typeface="楷体" panose="02010609060101010101" pitchFamily="49" charset="-122"/>
                <a:cs typeface="+mj-cs"/>
              </a:rPr>
              <a:t>作者直播 </a:t>
            </a:r>
            <a:r>
              <a:rPr lang="en-US" altLang="zh-CN" sz="1350" b="1" dirty="0">
                <a:solidFill>
                  <a:srgbClr val="D70011"/>
                </a:solidFill>
                <a:ea typeface="+mj-ea"/>
                <a:cs typeface="+mj-cs"/>
              </a:rPr>
              <a:t>Online webinar</a:t>
            </a:r>
            <a:endParaRPr lang="zh-CN" altLang="en-US" sz="1350" b="1" dirty="0">
              <a:solidFill>
                <a:srgbClr val="D70011"/>
              </a:solidFill>
              <a:ea typeface="+mj-ea"/>
              <a:cs typeface="+mj-cs"/>
            </a:endParaRPr>
          </a:p>
        </p:txBody>
      </p:sp>
      <p:pic>
        <p:nvPicPr>
          <p:cNvPr id="2" name="图片 1">
            <a:hlinkClick r:id="rId3"/>
            <a:extLst>
              <a:ext uri="{FF2B5EF4-FFF2-40B4-BE49-F238E27FC236}">
                <a16:creationId xmlns:a16="http://schemas.microsoft.com/office/drawing/2014/main" id="{B7ED0822-B1BA-4F88-9E60-E24573BC4D70}"/>
              </a:ext>
            </a:extLst>
          </p:cNvPr>
          <p:cNvPicPr>
            <a:picLocks noChangeAspect="1"/>
          </p:cNvPicPr>
          <p:nvPr/>
        </p:nvPicPr>
        <p:blipFill>
          <a:blip r:embed="rId4"/>
          <a:stretch>
            <a:fillRect/>
          </a:stretch>
        </p:blipFill>
        <p:spPr>
          <a:xfrm>
            <a:off x="3156377" y="2384897"/>
            <a:ext cx="6210315" cy="4024052"/>
          </a:xfrm>
          <a:prstGeom prst="rect">
            <a:avLst/>
          </a:prstGeom>
        </p:spPr>
      </p:pic>
      <p:sp>
        <p:nvSpPr>
          <p:cNvPr id="5" name="Rectangle 2">
            <a:extLst>
              <a:ext uri="{FF2B5EF4-FFF2-40B4-BE49-F238E27FC236}">
                <a16:creationId xmlns:a16="http://schemas.microsoft.com/office/drawing/2014/main" id="{D967291F-5C21-4DF5-A9A9-F936E452EBFD}"/>
              </a:ext>
            </a:extLst>
          </p:cNvPr>
          <p:cNvSpPr>
            <a:spLocks noGrp="1" noChangeArrowheads="1"/>
          </p:cNvSpPr>
          <p:nvPr>
            <p:ph type="title"/>
          </p:nvPr>
        </p:nvSpPr>
        <p:spPr>
          <a:xfrm>
            <a:off x="2434328" y="1324040"/>
            <a:ext cx="6172200" cy="289775"/>
          </a:xfrm>
        </p:spPr>
        <p:txBody>
          <a:bodyPr>
            <a:noAutofit/>
          </a:bodyPr>
          <a:lstStyle/>
          <a:p>
            <a:pPr algn="l"/>
            <a:r>
              <a:rPr lang="zh-CN" altLang="en-US" sz="2000" b="1" dirty="0">
                <a:solidFill>
                  <a:srgbClr val="B70F20"/>
                </a:solidFill>
                <a:latin typeface="华文楷体" panose="02010600040101010101" pitchFamily="2" charset="-122"/>
                <a:ea typeface="华文楷体" panose="02010600040101010101" pitchFamily="2" charset="-122"/>
                <a:cs typeface="Arial"/>
              </a:rPr>
              <a:t>平台功能亮点</a:t>
            </a:r>
          </a:p>
        </p:txBody>
      </p:sp>
      <p:pic>
        <p:nvPicPr>
          <p:cNvPr id="6" name="Picture 3" descr="IOP-logo-RGB.jpg">
            <a:extLst>
              <a:ext uri="{FF2B5EF4-FFF2-40B4-BE49-F238E27FC236}">
                <a16:creationId xmlns:a16="http://schemas.microsoft.com/office/drawing/2014/main" id="{2C9FE8BC-CB1F-4D93-AC6B-B61CD644E0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300" y="336550"/>
            <a:ext cx="2639568" cy="216408"/>
          </a:xfrm>
          <a:prstGeom prst="rect">
            <a:avLst/>
          </a:prstGeom>
        </p:spPr>
      </p:pic>
    </p:spTree>
    <p:extLst>
      <p:ext uri="{BB962C8B-B14F-4D97-AF65-F5344CB8AC3E}">
        <p14:creationId xmlns:p14="http://schemas.microsoft.com/office/powerpoint/2010/main" val="786195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2208511" y="1620727"/>
            <a:ext cx="6172200" cy="289775"/>
          </a:xfrm>
        </p:spPr>
        <p:txBody>
          <a:bodyPr>
            <a:noAutofit/>
          </a:bodyPr>
          <a:lstStyle/>
          <a:p>
            <a:pPr algn="l"/>
            <a:r>
              <a:rPr lang="en-US" altLang="zh-CN" sz="2000" b="1" dirty="0">
                <a:solidFill>
                  <a:srgbClr val="B70F20"/>
                </a:solidFill>
                <a:latin typeface="+mn-lt"/>
                <a:ea typeface="楷体" panose="02010609060101010101" pitchFamily="49" charset="-122"/>
                <a:cs typeface="Arial"/>
              </a:rPr>
              <a:t>IOP</a:t>
            </a:r>
            <a:r>
              <a:rPr lang="zh-CN" altLang="en-US" sz="2000" b="1" dirty="0">
                <a:solidFill>
                  <a:srgbClr val="B70F20"/>
                </a:solidFill>
                <a:latin typeface="+mn-lt"/>
                <a:ea typeface="楷体" panose="02010609060101010101" pitchFamily="49" charset="-122"/>
                <a:cs typeface="Arial"/>
              </a:rPr>
              <a:t>的综合内容平台</a:t>
            </a:r>
            <a:r>
              <a:rPr lang="en-US" altLang="zh-CN" sz="2000" b="1" dirty="0">
                <a:solidFill>
                  <a:srgbClr val="B70F20"/>
                </a:solidFill>
                <a:latin typeface="+mn-lt"/>
                <a:ea typeface="楷体" panose="02010609060101010101" pitchFamily="49" charset="-122"/>
                <a:cs typeface="Arial"/>
              </a:rPr>
              <a:t>—</a:t>
            </a:r>
            <a:r>
              <a:rPr lang="en-US" altLang="zh-CN" sz="2000" b="1" dirty="0" err="1">
                <a:solidFill>
                  <a:srgbClr val="B70F20"/>
                </a:solidFill>
                <a:latin typeface="+mn-lt"/>
                <a:ea typeface="楷体" panose="02010609060101010101" pitchFamily="49" charset="-122"/>
                <a:cs typeface="Arial"/>
              </a:rPr>
              <a:t>IOPscience</a:t>
            </a:r>
            <a:endParaRPr lang="zh-CN" altLang="en-US" sz="2000" b="1" dirty="0">
              <a:solidFill>
                <a:srgbClr val="B70F20"/>
              </a:solidFill>
              <a:latin typeface="+mn-lt"/>
              <a:ea typeface="楷体" panose="02010609060101010101" pitchFamily="49" charset="-122"/>
              <a:cs typeface="Arial"/>
            </a:endParaRPr>
          </a:p>
        </p:txBody>
      </p:sp>
      <p:sp>
        <p:nvSpPr>
          <p:cNvPr id="273411" name="Rectangle 3"/>
          <p:cNvSpPr>
            <a:spLocks noGrp="1" noChangeArrowheads="1"/>
          </p:cNvSpPr>
          <p:nvPr>
            <p:ph idx="1"/>
          </p:nvPr>
        </p:nvSpPr>
        <p:spPr>
          <a:xfrm>
            <a:off x="2516858" y="2163108"/>
            <a:ext cx="3765211" cy="3300298"/>
          </a:xfrm>
        </p:spPr>
        <p:txBody>
          <a:bodyPr>
            <a:normAutofit lnSpcReduction="10000"/>
          </a:bodyPr>
          <a:lstStyle/>
          <a:p>
            <a:r>
              <a:rPr lang="zh-CN" altLang="en-US" sz="1800" dirty="0">
                <a:ea typeface="楷体" panose="02010609060101010101" pitchFamily="49" charset="-122"/>
                <a:cs typeface="Arial" panose="020B0604020202020204" pitchFamily="34" charset="0"/>
              </a:rPr>
              <a:t>加快研究速度：强化的搜索过滤系统帮助您更快地找到相关资料</a:t>
            </a:r>
          </a:p>
          <a:p>
            <a:r>
              <a:rPr lang="zh-CN" altLang="en-US" sz="1800" dirty="0">
                <a:ea typeface="楷体" panose="02010609060101010101" pitchFamily="49" charset="-122"/>
                <a:cs typeface="Arial" panose="020B0604020202020204" pitchFamily="34" charset="0"/>
              </a:rPr>
              <a:t>与时俱进：在新内容发表后，收取</a:t>
            </a:r>
            <a:r>
              <a:rPr lang="en-US" altLang="zh-CN" sz="1800" dirty="0">
                <a:ea typeface="楷体" panose="02010609060101010101" pitchFamily="49" charset="-122"/>
                <a:cs typeface="Arial" panose="020B0604020202020204" pitchFamily="34" charset="0"/>
              </a:rPr>
              <a:t>RSS</a:t>
            </a:r>
            <a:r>
              <a:rPr lang="zh-CN" altLang="en-US" sz="1800" dirty="0">
                <a:ea typeface="楷体" panose="02010609060101010101" pitchFamily="49" charset="-122"/>
                <a:cs typeface="Arial" panose="020B0604020202020204" pitchFamily="34" charset="0"/>
              </a:rPr>
              <a:t>即时信息和电邮提醒</a:t>
            </a:r>
          </a:p>
          <a:p>
            <a:r>
              <a:rPr lang="zh-CN" altLang="en-US" sz="1800" dirty="0">
                <a:ea typeface="楷体" panose="02010609060101010101" pitchFamily="49" charset="-122"/>
                <a:cs typeface="Arial" panose="020B0604020202020204" pitchFamily="34" charset="0"/>
              </a:rPr>
              <a:t>互动与分享：可做社交书签以分享文章</a:t>
            </a:r>
          </a:p>
          <a:p>
            <a:r>
              <a:rPr lang="zh-CN" altLang="en-US" sz="1800" dirty="0">
                <a:ea typeface="楷体" panose="02010609060101010101" pitchFamily="49" charset="-122"/>
                <a:cs typeface="Arial" panose="020B0604020202020204" pitchFamily="34" charset="0"/>
              </a:rPr>
              <a:t>个性化：为信息提醒设置个人化方式，保存感兴趣的文章，并可阅读专业领域新发表的论文／文章</a:t>
            </a:r>
          </a:p>
          <a:p>
            <a:r>
              <a:rPr lang="en-GB" altLang="zh-CN" sz="1800" u="sng" dirty="0">
                <a:ea typeface="楷体" panose="02010609060101010101" pitchFamily="49" charset="-122"/>
                <a:cs typeface="Arial" panose="020B0604020202020204" pitchFamily="34" charset="0"/>
                <a:hlinkClick r:id="rId4"/>
              </a:rPr>
              <a:t>http</a:t>
            </a:r>
            <a:r>
              <a:rPr lang="en-US" altLang="zh-CN" sz="1800" u="sng" dirty="0">
                <a:ea typeface="楷体" panose="02010609060101010101" pitchFamily="49" charset="-122"/>
                <a:cs typeface="Arial" panose="020B0604020202020204" pitchFamily="34" charset="0"/>
                <a:hlinkClick r:id="rId4"/>
              </a:rPr>
              <a:t>s</a:t>
            </a:r>
            <a:r>
              <a:rPr lang="en-GB" altLang="zh-CN" sz="1800" u="sng" dirty="0">
                <a:ea typeface="楷体" panose="02010609060101010101" pitchFamily="49" charset="-122"/>
                <a:cs typeface="Arial" panose="020B0604020202020204" pitchFamily="34" charset="0"/>
                <a:hlinkClick r:id="rId4"/>
              </a:rPr>
              <a:t>://iopscience.org</a:t>
            </a:r>
            <a:endParaRPr lang="zh-CN" altLang="en-US" sz="2000" u="sng" dirty="0">
              <a:ea typeface="楷体" panose="02010609060101010101" pitchFamily="49" charset="-122"/>
              <a:cs typeface="Arial" panose="020B0604020202020204" pitchFamily="34" charset="0"/>
            </a:endParaRPr>
          </a:p>
        </p:txBody>
      </p:sp>
      <p:pic>
        <p:nvPicPr>
          <p:cNvPr id="4" name="Picture 3" descr="IOP-logo-RGB.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8946" y="578035"/>
            <a:ext cx="1979676" cy="162306"/>
          </a:xfrm>
          <a:prstGeom prst="rect">
            <a:avLst/>
          </a:prstGeom>
        </p:spPr>
      </p:pic>
      <p:pic>
        <p:nvPicPr>
          <p:cNvPr id="5" name="Picture 5"/>
          <p:cNvPicPr>
            <a:picLocks noChangeAspect="1" noChangeArrowheads="1"/>
          </p:cNvPicPr>
          <p:nvPr/>
        </p:nvPicPr>
        <p:blipFill>
          <a:blip r:embed="rId6"/>
          <a:srcRect/>
          <a:stretch>
            <a:fillRect/>
          </a:stretch>
        </p:blipFill>
        <p:spPr bwMode="auto">
          <a:xfrm>
            <a:off x="6719236" y="2169951"/>
            <a:ext cx="814084" cy="1560904"/>
          </a:xfrm>
          <a:prstGeom prst="rect">
            <a:avLst/>
          </a:prstGeom>
          <a:noFill/>
          <a:ln>
            <a:noFill/>
          </a:ln>
          <a:effectLst>
            <a:outerShdw dist="35921" dir="2700000" algn="ctr" rotWithShape="0">
              <a:schemeClr val="bg2"/>
            </a:outerShdw>
          </a:effectLst>
        </p:spPr>
      </p:pic>
      <p:pic>
        <p:nvPicPr>
          <p:cNvPr id="6" name="Picture 4"/>
          <p:cNvPicPr>
            <a:picLocks noChangeAspect="1" noChangeArrowheads="1"/>
          </p:cNvPicPr>
          <p:nvPr/>
        </p:nvPicPr>
        <p:blipFill>
          <a:blip r:embed="rId7">
            <a:extLst>
              <a:ext uri="{28A0092B-C50C-407E-A947-70E740481C1C}">
                <a14:useLocalDpi xmlns:a14="http://schemas.microsoft.com/office/drawing/2010/main" val="0"/>
              </a:ext>
            </a:extLst>
          </a:blip>
          <a:srcRect r="51746"/>
          <a:stretch>
            <a:fillRect/>
          </a:stretch>
        </p:blipFill>
        <p:spPr bwMode="auto">
          <a:xfrm>
            <a:off x="8103129" y="2174116"/>
            <a:ext cx="1844278" cy="1401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8">
            <a:extLst>
              <a:ext uri="{28A0092B-C50C-407E-A947-70E740481C1C}">
                <a14:useLocalDpi xmlns:a14="http://schemas.microsoft.com/office/drawing/2010/main" val="0"/>
              </a:ext>
            </a:extLst>
          </a:blip>
          <a:srcRect t="31410" b="29137"/>
          <a:stretch>
            <a:fillRect/>
          </a:stretch>
        </p:blipFill>
        <p:spPr bwMode="auto">
          <a:xfrm>
            <a:off x="6568582" y="3990307"/>
            <a:ext cx="3163751" cy="704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8"/>
          <p:cNvSpPr txBox="1">
            <a:spLocks noChangeArrowheads="1"/>
          </p:cNvSpPr>
          <p:nvPr/>
        </p:nvSpPr>
        <p:spPr bwMode="auto">
          <a:xfrm>
            <a:off x="6568581" y="5001742"/>
            <a:ext cx="32381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a:solidFill>
                  <a:schemeClr val="tx1"/>
                </a:solidFill>
                <a:latin typeface="Arial" pitchFamily="34" charset="0"/>
                <a:ea typeface="ＭＳ Ｐゴシック" pitchFamily="34" charset="-128"/>
              </a:defRPr>
            </a:lvl1pPr>
            <a:lvl2pPr marL="742950" indent="-285750" eaLnBrk="0" hangingPunct="0">
              <a:defRPr sz="3200" i="1">
                <a:solidFill>
                  <a:schemeClr val="tx1"/>
                </a:solidFill>
                <a:latin typeface="Arial" pitchFamily="34" charset="0"/>
                <a:ea typeface="ＭＳ Ｐゴシック" pitchFamily="34" charset="-128"/>
              </a:defRPr>
            </a:lvl2pPr>
            <a:lvl3pPr marL="1143000" indent="-228600" eaLnBrk="0" hangingPunct="0">
              <a:defRPr sz="3200" i="1">
                <a:solidFill>
                  <a:schemeClr val="tx1"/>
                </a:solidFill>
                <a:latin typeface="Arial" pitchFamily="34" charset="0"/>
                <a:ea typeface="ＭＳ Ｐゴシック" pitchFamily="34" charset="-128"/>
              </a:defRPr>
            </a:lvl3pPr>
            <a:lvl4pPr marL="1600200" indent="-228600" eaLnBrk="0" hangingPunct="0">
              <a:defRPr sz="3200" i="1">
                <a:solidFill>
                  <a:schemeClr val="tx1"/>
                </a:solidFill>
                <a:latin typeface="Arial" pitchFamily="34" charset="0"/>
                <a:ea typeface="ＭＳ Ｐゴシック" pitchFamily="34" charset="-128"/>
              </a:defRPr>
            </a:lvl4pPr>
            <a:lvl5pPr marL="2057400" indent="-228600" eaLnBrk="0" hangingPunct="0">
              <a:defRPr sz="3200" i="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i="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i="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i="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i="1">
                <a:solidFill>
                  <a:schemeClr val="tx1"/>
                </a:solidFill>
                <a:latin typeface="Arial" pitchFamily="34" charset="0"/>
                <a:ea typeface="ＭＳ Ｐゴシック" pitchFamily="34" charset="-128"/>
              </a:defRPr>
            </a:lvl9pPr>
          </a:lstStyle>
          <a:p>
            <a:pPr algn="ctr"/>
            <a:r>
              <a:rPr lang="en-GB" altLang="zh-CN" sz="1200" b="1" dirty="0">
                <a:solidFill>
                  <a:srgbClr val="626990"/>
                </a:solidFill>
              </a:rPr>
              <a:t>http</a:t>
            </a:r>
            <a:r>
              <a:rPr lang="en-US" altLang="zh-CN" sz="1200" b="1" dirty="0">
                <a:solidFill>
                  <a:srgbClr val="626990"/>
                </a:solidFill>
              </a:rPr>
              <a:t>s</a:t>
            </a:r>
            <a:r>
              <a:rPr lang="en-GB" altLang="zh-CN" sz="1200" b="1" dirty="0">
                <a:solidFill>
                  <a:srgbClr val="626990"/>
                </a:solidFill>
              </a:rPr>
              <a:t>://iopscience.org</a:t>
            </a:r>
          </a:p>
        </p:txBody>
      </p:sp>
    </p:spTree>
    <p:custDataLst>
      <p:tags r:id="rId1"/>
    </p:custDataLst>
    <p:extLst>
      <p:ext uri="{BB962C8B-B14F-4D97-AF65-F5344CB8AC3E}">
        <p14:creationId xmlns:p14="http://schemas.microsoft.com/office/powerpoint/2010/main" val="2472843359"/>
      </p:ext>
    </p:extLst>
  </p:cSld>
  <p:clrMapOvr>
    <a:masterClrMapping/>
  </p:clrMapOvr>
  <mc:AlternateContent xmlns:mc="http://schemas.openxmlformats.org/markup-compatibility/2006" xmlns:p14="http://schemas.microsoft.com/office/powerpoint/2010/main">
    <mc:Choice Requires="p14">
      <p:transition spd="slow" p14:dur="2000" advTm="6365"/>
    </mc:Choice>
    <mc:Fallback xmlns="">
      <p:transition spd="slow" advTm="63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3411">
                                            <p:txEl>
                                              <p:pRg st="0" end="0"/>
                                            </p:txEl>
                                          </p:spTgt>
                                        </p:tgtEl>
                                        <p:attrNameLst>
                                          <p:attrName>style.visibility</p:attrName>
                                        </p:attrNameLst>
                                      </p:cBhvr>
                                      <p:to>
                                        <p:strVal val="visible"/>
                                      </p:to>
                                    </p:set>
                                    <p:animEffect transition="in" filter="blinds(horizontal)">
                                      <p:cBhvr>
                                        <p:cTn id="7" dur="500"/>
                                        <p:tgtEl>
                                          <p:spTgt spid="273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3411">
                                            <p:txEl>
                                              <p:pRg st="1" end="1"/>
                                            </p:txEl>
                                          </p:spTgt>
                                        </p:tgtEl>
                                        <p:attrNameLst>
                                          <p:attrName>style.visibility</p:attrName>
                                        </p:attrNameLst>
                                      </p:cBhvr>
                                      <p:to>
                                        <p:strVal val="visible"/>
                                      </p:to>
                                    </p:set>
                                    <p:animEffect transition="in" filter="blinds(horizontal)">
                                      <p:cBhvr>
                                        <p:cTn id="12" dur="500"/>
                                        <p:tgtEl>
                                          <p:spTgt spid="2734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73411">
                                            <p:txEl>
                                              <p:pRg st="2" end="2"/>
                                            </p:txEl>
                                          </p:spTgt>
                                        </p:tgtEl>
                                        <p:attrNameLst>
                                          <p:attrName>style.visibility</p:attrName>
                                        </p:attrNameLst>
                                      </p:cBhvr>
                                      <p:to>
                                        <p:strVal val="visible"/>
                                      </p:to>
                                    </p:set>
                                    <p:animEffect transition="in" filter="blinds(horizontal)">
                                      <p:cBhvr>
                                        <p:cTn id="17" dur="500"/>
                                        <p:tgtEl>
                                          <p:spTgt spid="2734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73411">
                                            <p:txEl>
                                              <p:pRg st="3" end="3"/>
                                            </p:txEl>
                                          </p:spTgt>
                                        </p:tgtEl>
                                        <p:attrNameLst>
                                          <p:attrName>style.visibility</p:attrName>
                                        </p:attrNameLst>
                                      </p:cBhvr>
                                      <p:to>
                                        <p:strVal val="visible"/>
                                      </p:to>
                                    </p:set>
                                    <p:animEffect transition="in" filter="blinds(horizontal)">
                                      <p:cBhvr>
                                        <p:cTn id="22" dur="500"/>
                                        <p:tgtEl>
                                          <p:spTgt spid="2734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73411">
                                            <p:txEl>
                                              <p:pRg st="4" end="4"/>
                                            </p:txEl>
                                          </p:spTgt>
                                        </p:tgtEl>
                                        <p:attrNameLst>
                                          <p:attrName>style.visibility</p:attrName>
                                        </p:attrNameLst>
                                      </p:cBhvr>
                                      <p:to>
                                        <p:strVal val="visible"/>
                                      </p:to>
                                    </p:set>
                                    <p:animEffect transition="in" filter="blinds(horizontal)">
                                      <p:cBhvr>
                                        <p:cTn id="27" dur="500"/>
                                        <p:tgtEl>
                                          <p:spTgt spid="2734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a:extLst>
              <a:ext uri="{FF2B5EF4-FFF2-40B4-BE49-F238E27FC236}">
                <a16:creationId xmlns:a16="http://schemas.microsoft.com/office/drawing/2014/main" id="{A7345425-0329-4FDE-8139-1AEF4C7A0020}"/>
              </a:ext>
            </a:extLst>
          </p:cNvPr>
          <p:cNvSpPr txBox="1"/>
          <p:nvPr/>
        </p:nvSpPr>
        <p:spPr>
          <a:xfrm>
            <a:off x="5022445" y="2108511"/>
            <a:ext cx="1287788" cy="300082"/>
          </a:xfrm>
          <a:prstGeom prst="rect">
            <a:avLst/>
          </a:prstGeom>
          <a:noFill/>
        </p:spPr>
        <p:txBody>
          <a:bodyPr wrap="none" rtlCol="0">
            <a:spAutoFit/>
          </a:bodyPr>
          <a:lstStyle/>
          <a:p>
            <a:r>
              <a:rPr lang="en-US" altLang="zh-CN" sz="1350" b="1" dirty="0">
                <a:solidFill>
                  <a:srgbClr val="D70011"/>
                </a:solidFill>
                <a:ea typeface="+mj-ea"/>
                <a:cs typeface="+mj-cs"/>
              </a:rPr>
              <a:t>Online webinar</a:t>
            </a:r>
            <a:endParaRPr lang="zh-CN" altLang="en-US" sz="1350" b="1" dirty="0">
              <a:solidFill>
                <a:srgbClr val="D70011"/>
              </a:solidFill>
              <a:ea typeface="+mj-ea"/>
              <a:cs typeface="+mj-cs"/>
            </a:endParaRPr>
          </a:p>
        </p:txBody>
      </p:sp>
      <p:pic>
        <p:nvPicPr>
          <p:cNvPr id="2" name="图片 1">
            <a:extLst>
              <a:ext uri="{FF2B5EF4-FFF2-40B4-BE49-F238E27FC236}">
                <a16:creationId xmlns:a16="http://schemas.microsoft.com/office/drawing/2014/main" id="{55D0ECAC-D50F-45D2-AED5-D9083D9DB992}"/>
              </a:ext>
            </a:extLst>
          </p:cNvPr>
          <p:cNvPicPr>
            <a:picLocks noChangeAspect="1"/>
          </p:cNvPicPr>
          <p:nvPr/>
        </p:nvPicPr>
        <p:blipFill>
          <a:blip r:embed="rId3"/>
          <a:stretch>
            <a:fillRect/>
          </a:stretch>
        </p:blipFill>
        <p:spPr>
          <a:xfrm>
            <a:off x="3453768" y="1980993"/>
            <a:ext cx="5712930" cy="4253552"/>
          </a:xfrm>
          <a:prstGeom prst="rect">
            <a:avLst/>
          </a:prstGeom>
        </p:spPr>
      </p:pic>
      <p:sp>
        <p:nvSpPr>
          <p:cNvPr id="7" name="矩形标注 7">
            <a:extLst>
              <a:ext uri="{FF2B5EF4-FFF2-40B4-BE49-F238E27FC236}">
                <a16:creationId xmlns:a16="http://schemas.microsoft.com/office/drawing/2014/main" id="{DE5A0057-CB4E-48D4-B056-FFC15821AB2C}"/>
              </a:ext>
            </a:extLst>
          </p:cNvPr>
          <p:cNvSpPr/>
          <p:nvPr/>
        </p:nvSpPr>
        <p:spPr bwMode="auto">
          <a:xfrm>
            <a:off x="8350696" y="3301522"/>
            <a:ext cx="1632005" cy="171644"/>
          </a:xfrm>
          <a:prstGeom prst="wedgeRectCallout">
            <a:avLst>
              <a:gd name="adj1" fmla="val -44687"/>
              <a:gd name="adj2" fmla="val -133933"/>
            </a:avLst>
          </a:prstGeom>
          <a:solidFill>
            <a:schemeClr val="bg1"/>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fontAlgn="base">
              <a:spcBef>
                <a:spcPct val="0"/>
              </a:spcBef>
              <a:spcAft>
                <a:spcPct val="0"/>
              </a:spcAft>
            </a:pPr>
            <a:r>
              <a:rPr lang="zh-CN" altLang="en-US" sz="675" dirty="0">
                <a:latin typeface="楷体" panose="02010609060101010101" pitchFamily="49" charset="-122"/>
                <a:ea typeface="楷体" panose="02010609060101010101" pitchFamily="49" charset="-122"/>
              </a:rPr>
              <a:t>点击电子书主页的</a:t>
            </a:r>
            <a:r>
              <a:rPr lang="en-US" altLang="zh-CN" sz="675" dirty="0">
                <a:ea typeface="楷体" panose="02010609060101010101" pitchFamily="49" charset="-122"/>
              </a:rPr>
              <a:t>Webinars</a:t>
            </a:r>
            <a:r>
              <a:rPr lang="zh-CN" altLang="en-US" sz="675" dirty="0">
                <a:latin typeface="楷体" panose="02010609060101010101" pitchFamily="49" charset="-122"/>
                <a:ea typeface="楷体" panose="02010609060101010101" pitchFamily="49" charset="-122"/>
              </a:rPr>
              <a:t>按钮即可查看</a:t>
            </a:r>
          </a:p>
        </p:txBody>
      </p:sp>
      <p:pic>
        <p:nvPicPr>
          <p:cNvPr id="6" name="Picture 3" descr="IOP-logo-RGB.jpg">
            <a:extLst>
              <a:ext uri="{FF2B5EF4-FFF2-40B4-BE49-F238E27FC236}">
                <a16:creationId xmlns:a16="http://schemas.microsoft.com/office/drawing/2014/main" id="{B0AE6EC7-DF59-495C-88BA-5FF3983185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2300" y="336550"/>
            <a:ext cx="2639568" cy="216408"/>
          </a:xfrm>
          <a:prstGeom prst="rect">
            <a:avLst/>
          </a:prstGeom>
        </p:spPr>
      </p:pic>
      <p:sp>
        <p:nvSpPr>
          <p:cNvPr id="8" name="文本框 7">
            <a:extLst>
              <a:ext uri="{FF2B5EF4-FFF2-40B4-BE49-F238E27FC236}">
                <a16:creationId xmlns:a16="http://schemas.microsoft.com/office/drawing/2014/main" id="{4C7B7633-C6D4-4391-8771-1095E716F9AA}"/>
              </a:ext>
            </a:extLst>
          </p:cNvPr>
          <p:cNvSpPr txBox="1"/>
          <p:nvPr/>
        </p:nvSpPr>
        <p:spPr>
          <a:xfrm>
            <a:off x="4884156" y="1594629"/>
            <a:ext cx="2066848" cy="300082"/>
          </a:xfrm>
          <a:prstGeom prst="rect">
            <a:avLst/>
          </a:prstGeom>
          <a:noFill/>
        </p:spPr>
        <p:txBody>
          <a:bodyPr wrap="none" rtlCol="0">
            <a:spAutoFit/>
          </a:bodyPr>
          <a:lstStyle/>
          <a:p>
            <a:r>
              <a:rPr lang="zh-CN" altLang="en-US" sz="1350" b="1" dirty="0">
                <a:solidFill>
                  <a:srgbClr val="D70011"/>
                </a:solidFill>
                <a:latin typeface="楷体" panose="02010609060101010101" pitchFamily="49" charset="-122"/>
                <a:ea typeface="楷体" panose="02010609060101010101" pitchFamily="49" charset="-122"/>
                <a:cs typeface="+mj-cs"/>
              </a:rPr>
              <a:t>作者直播 </a:t>
            </a:r>
            <a:r>
              <a:rPr lang="en-US" altLang="zh-CN" sz="1350" b="1" dirty="0">
                <a:solidFill>
                  <a:srgbClr val="D70011"/>
                </a:solidFill>
                <a:ea typeface="+mj-ea"/>
                <a:cs typeface="+mj-cs"/>
              </a:rPr>
              <a:t>Online webinar</a:t>
            </a:r>
            <a:endParaRPr lang="zh-CN" altLang="en-US" sz="1350" b="1" dirty="0">
              <a:solidFill>
                <a:srgbClr val="D70011"/>
              </a:solidFill>
              <a:ea typeface="+mj-ea"/>
              <a:cs typeface="+mj-cs"/>
            </a:endParaRPr>
          </a:p>
        </p:txBody>
      </p:sp>
    </p:spTree>
    <p:extLst>
      <p:ext uri="{BB962C8B-B14F-4D97-AF65-F5344CB8AC3E}">
        <p14:creationId xmlns:p14="http://schemas.microsoft.com/office/powerpoint/2010/main" val="168589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7"/>
                                        </p:tgtEl>
                                      </p:cBhvr>
                                    </p:animEffect>
                                    <p:set>
                                      <p:cBhvr>
                                        <p:cTn id="12"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a:extLst>
              <a:ext uri="{FF2B5EF4-FFF2-40B4-BE49-F238E27FC236}">
                <a16:creationId xmlns:a16="http://schemas.microsoft.com/office/drawing/2014/main" id="{A7345425-0329-4FDE-8139-1AEF4C7A0020}"/>
              </a:ext>
            </a:extLst>
          </p:cNvPr>
          <p:cNvSpPr txBox="1"/>
          <p:nvPr/>
        </p:nvSpPr>
        <p:spPr>
          <a:xfrm>
            <a:off x="5022445" y="2108511"/>
            <a:ext cx="1287788" cy="300082"/>
          </a:xfrm>
          <a:prstGeom prst="rect">
            <a:avLst/>
          </a:prstGeom>
          <a:noFill/>
        </p:spPr>
        <p:txBody>
          <a:bodyPr wrap="none" rtlCol="0">
            <a:spAutoFit/>
          </a:bodyPr>
          <a:lstStyle/>
          <a:p>
            <a:r>
              <a:rPr lang="en-US" altLang="zh-CN" sz="1350" b="1" dirty="0">
                <a:solidFill>
                  <a:srgbClr val="D70011"/>
                </a:solidFill>
                <a:ea typeface="+mj-ea"/>
                <a:cs typeface="+mj-cs"/>
              </a:rPr>
              <a:t>Online webinar</a:t>
            </a:r>
            <a:endParaRPr lang="zh-CN" altLang="en-US" sz="1350" b="1" dirty="0">
              <a:solidFill>
                <a:srgbClr val="D70011"/>
              </a:solidFill>
              <a:ea typeface="+mj-ea"/>
              <a:cs typeface="+mj-cs"/>
            </a:endParaRPr>
          </a:p>
        </p:txBody>
      </p:sp>
      <p:pic>
        <p:nvPicPr>
          <p:cNvPr id="2" name="图片 1">
            <a:extLst>
              <a:ext uri="{FF2B5EF4-FFF2-40B4-BE49-F238E27FC236}">
                <a16:creationId xmlns:a16="http://schemas.microsoft.com/office/drawing/2014/main" id="{55D0ECAC-D50F-45D2-AED5-D9083D9DB992}"/>
              </a:ext>
            </a:extLst>
          </p:cNvPr>
          <p:cNvPicPr>
            <a:picLocks noChangeAspect="1"/>
          </p:cNvPicPr>
          <p:nvPr/>
        </p:nvPicPr>
        <p:blipFill>
          <a:blip r:embed="rId3"/>
          <a:stretch>
            <a:fillRect/>
          </a:stretch>
        </p:blipFill>
        <p:spPr>
          <a:xfrm>
            <a:off x="3757309" y="2420685"/>
            <a:ext cx="3738246" cy="2783305"/>
          </a:xfrm>
          <a:prstGeom prst="rect">
            <a:avLst/>
          </a:prstGeom>
        </p:spPr>
      </p:pic>
      <p:pic>
        <p:nvPicPr>
          <p:cNvPr id="5" name="图片 4">
            <a:extLst>
              <a:ext uri="{FF2B5EF4-FFF2-40B4-BE49-F238E27FC236}">
                <a16:creationId xmlns:a16="http://schemas.microsoft.com/office/drawing/2014/main" id="{34C74F9B-29A2-44A3-9CAF-AB8546E66D5C}"/>
              </a:ext>
            </a:extLst>
          </p:cNvPr>
          <p:cNvPicPr>
            <a:picLocks noChangeAspect="1"/>
          </p:cNvPicPr>
          <p:nvPr/>
        </p:nvPicPr>
        <p:blipFill>
          <a:blip r:embed="rId4"/>
          <a:stretch>
            <a:fillRect/>
          </a:stretch>
        </p:blipFill>
        <p:spPr>
          <a:xfrm>
            <a:off x="2606069" y="2108511"/>
            <a:ext cx="6979863" cy="4181552"/>
          </a:xfrm>
          <a:prstGeom prst="rect">
            <a:avLst/>
          </a:prstGeom>
        </p:spPr>
      </p:pic>
      <p:sp>
        <p:nvSpPr>
          <p:cNvPr id="6" name="文本框 5">
            <a:extLst>
              <a:ext uri="{FF2B5EF4-FFF2-40B4-BE49-F238E27FC236}">
                <a16:creationId xmlns:a16="http://schemas.microsoft.com/office/drawing/2014/main" id="{5170CB60-ED5C-460B-99B6-3F944EC48C73}"/>
              </a:ext>
            </a:extLst>
          </p:cNvPr>
          <p:cNvSpPr txBox="1"/>
          <p:nvPr/>
        </p:nvSpPr>
        <p:spPr>
          <a:xfrm>
            <a:off x="5022445" y="1692084"/>
            <a:ext cx="2066848" cy="300082"/>
          </a:xfrm>
          <a:prstGeom prst="rect">
            <a:avLst/>
          </a:prstGeom>
          <a:noFill/>
        </p:spPr>
        <p:txBody>
          <a:bodyPr wrap="none" rtlCol="0">
            <a:spAutoFit/>
          </a:bodyPr>
          <a:lstStyle/>
          <a:p>
            <a:r>
              <a:rPr lang="zh-CN" altLang="en-US" sz="1350" b="1" dirty="0">
                <a:solidFill>
                  <a:srgbClr val="D70011"/>
                </a:solidFill>
                <a:latin typeface="楷体" panose="02010609060101010101" pitchFamily="49" charset="-122"/>
                <a:ea typeface="楷体" panose="02010609060101010101" pitchFamily="49" charset="-122"/>
                <a:cs typeface="+mj-cs"/>
              </a:rPr>
              <a:t>作者直播 </a:t>
            </a:r>
            <a:r>
              <a:rPr lang="en-US" altLang="zh-CN" sz="1350" b="1" dirty="0">
                <a:solidFill>
                  <a:srgbClr val="D70011"/>
                </a:solidFill>
                <a:ea typeface="+mj-ea"/>
                <a:cs typeface="+mj-cs"/>
              </a:rPr>
              <a:t>Online webinar</a:t>
            </a:r>
            <a:endParaRPr lang="zh-CN" altLang="en-US" sz="1350" b="1" dirty="0">
              <a:solidFill>
                <a:srgbClr val="D70011"/>
              </a:solidFill>
              <a:ea typeface="+mj-ea"/>
              <a:cs typeface="+mj-cs"/>
            </a:endParaRPr>
          </a:p>
        </p:txBody>
      </p:sp>
      <p:pic>
        <p:nvPicPr>
          <p:cNvPr id="7" name="Picture 3" descr="IOP-logo-RGB.jpg">
            <a:extLst>
              <a:ext uri="{FF2B5EF4-FFF2-40B4-BE49-F238E27FC236}">
                <a16:creationId xmlns:a16="http://schemas.microsoft.com/office/drawing/2014/main" id="{4B1DE5AE-24A9-4A17-AF1E-83CF41762A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300" y="336550"/>
            <a:ext cx="2639568" cy="216408"/>
          </a:xfrm>
          <a:prstGeom prst="rect">
            <a:avLst/>
          </a:prstGeom>
        </p:spPr>
      </p:pic>
    </p:spTree>
    <p:extLst>
      <p:ext uri="{BB962C8B-B14F-4D97-AF65-F5344CB8AC3E}">
        <p14:creationId xmlns:p14="http://schemas.microsoft.com/office/powerpoint/2010/main" val="3640898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8D51A21-EF8F-4AFC-9E65-6CC01570F777}"/>
              </a:ext>
            </a:extLst>
          </p:cNvPr>
          <p:cNvPicPr>
            <a:picLocks noChangeAspect="1"/>
          </p:cNvPicPr>
          <p:nvPr/>
        </p:nvPicPr>
        <p:blipFill>
          <a:blip r:embed="rId3"/>
          <a:stretch>
            <a:fillRect/>
          </a:stretch>
        </p:blipFill>
        <p:spPr>
          <a:xfrm>
            <a:off x="2989967" y="2153481"/>
            <a:ext cx="6446392" cy="4421401"/>
          </a:xfrm>
          <a:prstGeom prst="rect">
            <a:avLst/>
          </a:prstGeom>
        </p:spPr>
      </p:pic>
      <p:sp>
        <p:nvSpPr>
          <p:cNvPr id="7" name="AutoShape 7"/>
          <p:cNvSpPr>
            <a:spLocks noChangeArrowheads="1"/>
          </p:cNvSpPr>
          <p:nvPr/>
        </p:nvSpPr>
        <p:spPr bwMode="auto">
          <a:xfrm>
            <a:off x="5963899" y="2496361"/>
            <a:ext cx="1316527" cy="467180"/>
          </a:xfrm>
          <a:prstGeom prst="wedgeRectCallout">
            <a:avLst>
              <a:gd name="adj1" fmla="val 70880"/>
              <a:gd name="adj2" fmla="val -66886"/>
            </a:avLst>
          </a:prstGeom>
          <a:solidFill>
            <a:schemeClr val="bg1"/>
          </a:solidFill>
          <a:ln w="9525">
            <a:solidFill>
              <a:schemeClr val="tx1"/>
            </a:solidFill>
            <a:miter lim="800000"/>
            <a:headEnd/>
            <a:tailEnd/>
          </a:ln>
          <a:effectLst/>
        </p:spPr>
        <p:txBody>
          <a:bodyPr/>
          <a:lstStyle/>
          <a:p>
            <a:r>
              <a:rPr lang="zh-CN" altLang="en-US" sz="900" dirty="0">
                <a:latin typeface="楷体" panose="02010609060101010101" pitchFamily="49" charset="-122"/>
                <a:ea typeface="楷体" panose="02010609060101010101" pitchFamily="49" charset="-122"/>
              </a:rPr>
              <a:t>您也可以利用关键词搜索，找到相关的介绍</a:t>
            </a:r>
          </a:p>
        </p:txBody>
      </p:sp>
      <p:sp>
        <p:nvSpPr>
          <p:cNvPr id="8" name="矩形标注 7"/>
          <p:cNvSpPr/>
          <p:nvPr/>
        </p:nvSpPr>
        <p:spPr bwMode="auto">
          <a:xfrm>
            <a:off x="9296761" y="4416021"/>
            <a:ext cx="1231280" cy="418592"/>
          </a:xfrm>
          <a:prstGeom prst="wedgeRectCallout">
            <a:avLst>
              <a:gd name="adj1" fmla="val -76301"/>
              <a:gd name="adj2" fmla="val -28040"/>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r>
              <a:rPr lang="zh-CN" altLang="en-US" sz="900" dirty="0">
                <a:latin typeface="楷体" panose="02010609060101010101" pitchFamily="49" charset="-122"/>
                <a:ea typeface="楷体" panose="02010609060101010101" pitchFamily="49" charset="-122"/>
              </a:rPr>
              <a:t>这里您可以追踪论文的审稿状态</a:t>
            </a:r>
          </a:p>
        </p:txBody>
      </p:sp>
      <p:sp>
        <p:nvSpPr>
          <p:cNvPr id="9" name="矩形标注 8"/>
          <p:cNvSpPr/>
          <p:nvPr/>
        </p:nvSpPr>
        <p:spPr bwMode="auto">
          <a:xfrm>
            <a:off x="4413269" y="5060926"/>
            <a:ext cx="1550629" cy="687411"/>
          </a:xfrm>
          <a:prstGeom prst="wedgeRectCallout">
            <a:avLst>
              <a:gd name="adj1" fmla="val -70397"/>
              <a:gd name="adj2" fmla="val 28474"/>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r>
              <a:rPr lang="zh-CN" altLang="en-US" sz="900" dirty="0">
                <a:latin typeface="楷体" panose="02010609060101010101" pitchFamily="49" charset="-122"/>
                <a:ea typeface="楷体" panose="02010609060101010101" pitchFamily="49" charset="-122"/>
              </a:rPr>
              <a:t>这里您可以查看一些常用链接，以及包括作者指南、审稿流程指南和版权信息在内的多种指南</a:t>
            </a:r>
          </a:p>
          <a:p>
            <a:pPr eaLnBrk="0" fontAlgn="base" hangingPunct="0">
              <a:spcBef>
                <a:spcPct val="0"/>
              </a:spcBef>
              <a:spcAft>
                <a:spcPct val="0"/>
              </a:spcAft>
            </a:pPr>
            <a:endParaRPr lang="zh-CN" altLang="en-US" sz="900" dirty="0">
              <a:latin typeface="+mn-ea"/>
            </a:endParaRPr>
          </a:p>
        </p:txBody>
      </p:sp>
      <p:sp>
        <p:nvSpPr>
          <p:cNvPr id="10" name="矩形标注 9"/>
          <p:cNvSpPr/>
          <p:nvPr/>
        </p:nvSpPr>
        <p:spPr bwMode="auto">
          <a:xfrm>
            <a:off x="3997477" y="4255792"/>
            <a:ext cx="2189465" cy="572834"/>
          </a:xfrm>
          <a:prstGeom prst="wedgeRectCallout">
            <a:avLst>
              <a:gd name="adj1" fmla="val -2286"/>
              <a:gd name="adj2" fmla="val -7898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r>
              <a:rPr lang="zh-CN" altLang="en-US" sz="900" dirty="0">
                <a:latin typeface="楷体" panose="02010609060101010101" pitchFamily="49" charset="-122"/>
                <a:ea typeface="楷体" panose="02010609060101010101" pitchFamily="49" charset="-122"/>
              </a:rPr>
              <a:t>这里无论您是作者、审稿人还是会议主办方，我们为您提供了丰富的信息，为您的出版流程保驾护航。</a:t>
            </a:r>
          </a:p>
        </p:txBody>
      </p:sp>
      <p:sp>
        <p:nvSpPr>
          <p:cNvPr id="11" name="矩形标注 9">
            <a:extLst>
              <a:ext uri="{FF2B5EF4-FFF2-40B4-BE49-F238E27FC236}">
                <a16:creationId xmlns:a16="http://schemas.microsoft.com/office/drawing/2014/main" id="{391403C3-986E-4975-A92C-DC74F3CCBBEA}"/>
              </a:ext>
            </a:extLst>
          </p:cNvPr>
          <p:cNvSpPr/>
          <p:nvPr/>
        </p:nvSpPr>
        <p:spPr bwMode="auto">
          <a:xfrm>
            <a:off x="4202793" y="2496361"/>
            <a:ext cx="1296594" cy="572834"/>
          </a:xfrm>
          <a:prstGeom prst="wedgeRectCallout">
            <a:avLst>
              <a:gd name="adj1" fmla="val -2286"/>
              <a:gd name="adj2" fmla="val -7898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r>
              <a:rPr lang="zh-CN" altLang="en-US" sz="900" dirty="0">
                <a:ea typeface="楷体" panose="02010609060101010101" pitchFamily="49" charset="-122"/>
              </a:rPr>
              <a:t>点击首页的</a:t>
            </a:r>
            <a:r>
              <a:rPr lang="en-US" altLang="zh-CN" sz="900" dirty="0">
                <a:ea typeface="楷体" panose="02010609060101010101" pitchFamily="49" charset="-122"/>
              </a:rPr>
              <a:t>Publishing Support </a:t>
            </a:r>
            <a:r>
              <a:rPr lang="zh-CN" altLang="en-US" sz="900" dirty="0">
                <a:ea typeface="楷体" panose="02010609060101010101" pitchFamily="49" charset="-122"/>
              </a:rPr>
              <a:t>按钮进入出版支持</a:t>
            </a:r>
          </a:p>
        </p:txBody>
      </p:sp>
      <p:sp>
        <p:nvSpPr>
          <p:cNvPr id="15" name="Rectangle 2">
            <a:extLst>
              <a:ext uri="{FF2B5EF4-FFF2-40B4-BE49-F238E27FC236}">
                <a16:creationId xmlns:a16="http://schemas.microsoft.com/office/drawing/2014/main" id="{CD9C6AB3-9B96-4390-809F-481841281FAC}"/>
              </a:ext>
            </a:extLst>
          </p:cNvPr>
          <p:cNvSpPr txBox="1">
            <a:spLocks noChangeArrowheads="1"/>
          </p:cNvSpPr>
          <p:nvPr/>
        </p:nvSpPr>
        <p:spPr bwMode="auto">
          <a:xfrm>
            <a:off x="2413287" y="1405931"/>
            <a:ext cx="6172200" cy="28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zh-CN" altLang="en-US" sz="2000" b="1" dirty="0">
                <a:solidFill>
                  <a:srgbClr val="B70F20"/>
                </a:solidFill>
                <a:latin typeface="楷体" panose="02010609060101010101" pitchFamily="49" charset="-122"/>
                <a:ea typeface="楷体" panose="02010609060101010101" pitchFamily="49" charset="-122"/>
                <a:cs typeface="Arial"/>
              </a:rPr>
              <a:t>出版支持</a:t>
            </a:r>
          </a:p>
        </p:txBody>
      </p:sp>
      <p:pic>
        <p:nvPicPr>
          <p:cNvPr id="12" name="Picture 3" descr="IOP-logo-RGB.jpg">
            <a:extLst>
              <a:ext uri="{FF2B5EF4-FFF2-40B4-BE49-F238E27FC236}">
                <a16:creationId xmlns:a16="http://schemas.microsoft.com/office/drawing/2014/main" id="{A9CF50CC-474B-45A0-BADC-DFE2F523A7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2300" y="336550"/>
            <a:ext cx="2639568" cy="216408"/>
          </a:xfrm>
          <a:prstGeom prst="rect">
            <a:avLst/>
          </a:prstGeom>
        </p:spPr>
      </p:pic>
    </p:spTree>
    <p:extLst>
      <p:ext uri="{BB962C8B-B14F-4D97-AF65-F5344CB8AC3E}">
        <p14:creationId xmlns:p14="http://schemas.microsoft.com/office/powerpoint/2010/main" val="409064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11"/>
                                        </p:tgtEl>
                                      </p:cBhvr>
                                    </p:animEffect>
                                    <p:set>
                                      <p:cBhvr>
                                        <p:cTn id="12" dur="1" fill="hold">
                                          <p:stCondLst>
                                            <p:cond delay="9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1000"/>
                                        <p:tgtEl>
                                          <p:spTgt spid="7"/>
                                        </p:tgtEl>
                                      </p:cBhvr>
                                    </p:animEffect>
                                    <p:set>
                                      <p:cBhvr>
                                        <p:cTn id="22" dur="1" fill="hold">
                                          <p:stCondLst>
                                            <p:cond delay="9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1000"/>
                                        <p:tgtEl>
                                          <p:spTgt spid="9"/>
                                        </p:tgtEl>
                                      </p:cBhvr>
                                    </p:animEffect>
                                    <p:set>
                                      <p:cBhvr>
                                        <p:cTn id="42" dur="1" fill="hold">
                                          <p:stCondLst>
                                            <p:cond delay="999"/>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1000"/>
                                        <p:tgtEl>
                                          <p:spTgt spid="8"/>
                                        </p:tgtEl>
                                      </p:cBhvr>
                                    </p:animEffect>
                                    <p:set>
                                      <p:cBhvr>
                                        <p:cTn id="52"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3"/>
          <p:cNvSpPr>
            <a:spLocks noGrp="1" noChangeArrowheads="1"/>
          </p:cNvSpPr>
          <p:nvPr>
            <p:ph type="body" idx="1"/>
          </p:nvPr>
        </p:nvSpPr>
        <p:spPr>
          <a:xfrm>
            <a:off x="2909887" y="2402716"/>
            <a:ext cx="5614988" cy="3252101"/>
          </a:xfrm>
          <a:solidFill>
            <a:srgbClr val="FFFFFF"/>
          </a:solidFill>
        </p:spPr>
        <p:txBody>
          <a:bodyPr/>
          <a:lstStyle/>
          <a:p>
            <a:pPr marL="0" indent="0">
              <a:buClr>
                <a:srgbClr val="B70F20"/>
              </a:buClr>
              <a:buFont typeface="Lucida Grande"/>
              <a:buChar char="●"/>
            </a:pPr>
            <a:r>
              <a:rPr lang="zh-CN" altLang="en-US" sz="1800" dirty="0">
                <a:ea typeface="楷体" panose="02010609060101010101" pitchFamily="49" charset="-122"/>
                <a:cs typeface="Calibri" pitchFamily="34" charset="0"/>
              </a:rPr>
              <a:t> 视频指南</a:t>
            </a:r>
            <a:r>
              <a:rPr lang="en-US" altLang="zh-CN" sz="1800" dirty="0">
                <a:ea typeface="楷体" panose="02010609060101010101" pitchFamily="49" charset="-122"/>
                <a:cs typeface="Calibri" pitchFamily="34" charset="0"/>
              </a:rPr>
              <a:t> </a:t>
            </a:r>
          </a:p>
          <a:p>
            <a:pPr lvl="1">
              <a:buClr>
                <a:srgbClr val="B70F20"/>
              </a:buClr>
              <a:buFont typeface="Wingdings" panose="05000000000000000000" pitchFamily="2" charset="2"/>
              <a:buChar char="Ø"/>
            </a:pPr>
            <a:r>
              <a:rPr lang="en-US" altLang="en-US" sz="1400" dirty="0">
                <a:ea typeface="楷体" panose="02010609060101010101" pitchFamily="49" charset="-122"/>
                <a:cs typeface="Calibri" pitchFamily="34" charset="0"/>
                <a:hlinkClick r:id="rId3"/>
              </a:rPr>
              <a:t>http://iopscience.iop.org/page/tutorials</a:t>
            </a:r>
            <a:endParaRPr lang="en-US" altLang="en-US" sz="1400" dirty="0">
              <a:ea typeface="楷体" panose="02010609060101010101" pitchFamily="49" charset="-122"/>
              <a:cs typeface="Calibri" pitchFamily="34" charset="0"/>
            </a:endParaRPr>
          </a:p>
          <a:p>
            <a:pPr marL="0" indent="0">
              <a:buClr>
                <a:srgbClr val="B70F20"/>
              </a:buClr>
              <a:buFont typeface="Lucida Grande"/>
              <a:buChar char="●"/>
            </a:pPr>
            <a:endParaRPr lang="en-US" altLang="en-US" sz="1800" dirty="0">
              <a:ea typeface="楷体" panose="02010609060101010101" pitchFamily="49" charset="-122"/>
              <a:cs typeface="Calibri" pitchFamily="34" charset="0"/>
            </a:endParaRPr>
          </a:p>
          <a:p>
            <a:pPr marL="0" indent="0">
              <a:buClr>
                <a:srgbClr val="B70F20"/>
              </a:buClr>
              <a:buFont typeface="Lucida Grande"/>
              <a:buChar char="●"/>
            </a:pPr>
            <a:r>
              <a:rPr lang="zh-CN" altLang="en-US" sz="1800" dirty="0">
                <a:ea typeface="楷体" panose="02010609060101010101" pitchFamily="49" charset="-122"/>
                <a:cs typeface="Calibri" pitchFamily="34" charset="0"/>
              </a:rPr>
              <a:t> 联络我们</a:t>
            </a:r>
            <a:endParaRPr lang="en-US" altLang="en-US" sz="1800" dirty="0">
              <a:ea typeface="楷体" panose="02010609060101010101" pitchFamily="49" charset="-122"/>
              <a:cs typeface="Calibri" pitchFamily="34" charset="0"/>
            </a:endParaRPr>
          </a:p>
          <a:p>
            <a:pPr lvl="1">
              <a:buClr>
                <a:srgbClr val="B70F20"/>
              </a:buClr>
              <a:buFont typeface="Wingdings" panose="05000000000000000000" pitchFamily="2" charset="2"/>
              <a:buChar char="Ø"/>
            </a:pPr>
            <a:r>
              <a:rPr lang="en-US" altLang="zh-CN" sz="1400" dirty="0">
                <a:ea typeface="Calibri" pitchFamily="34" charset="0"/>
                <a:cs typeface="Calibri" pitchFamily="34" charset="0"/>
              </a:rPr>
              <a:t>China@ioppublishing.org</a:t>
            </a:r>
            <a:endParaRPr lang="en-US" altLang="en-US" sz="1400" dirty="0">
              <a:ea typeface="Calibri" pitchFamily="34" charset="0"/>
              <a:cs typeface="Calibri" pitchFamily="34" charset="0"/>
            </a:endParaRPr>
          </a:p>
        </p:txBody>
      </p:sp>
      <p:sp>
        <p:nvSpPr>
          <p:cNvPr id="38915" name="Rectangle 2"/>
          <p:cNvSpPr txBox="1">
            <a:spLocks noChangeArrowheads="1"/>
          </p:cNvSpPr>
          <p:nvPr/>
        </p:nvSpPr>
        <p:spPr bwMode="auto">
          <a:xfrm>
            <a:off x="2296743" y="1538328"/>
            <a:ext cx="5568554"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eaLnBrk="0" hangingPunct="0">
              <a:defRPr sz="3200" i="1">
                <a:solidFill>
                  <a:schemeClr val="tx1"/>
                </a:solidFill>
                <a:latin typeface="Arial" pitchFamily="34" charset="0"/>
                <a:ea typeface="ＭＳ Ｐゴシック" pitchFamily="34" charset="-128"/>
              </a:defRPr>
            </a:lvl1pPr>
            <a:lvl2pPr marL="742950" indent="-285750" defTabSz="762000" eaLnBrk="0" hangingPunct="0">
              <a:defRPr sz="3200" i="1">
                <a:solidFill>
                  <a:schemeClr val="tx1"/>
                </a:solidFill>
                <a:latin typeface="Arial" pitchFamily="34" charset="0"/>
                <a:ea typeface="ＭＳ Ｐゴシック" pitchFamily="34" charset="-128"/>
              </a:defRPr>
            </a:lvl2pPr>
            <a:lvl3pPr marL="1143000" indent="-228600" defTabSz="762000" eaLnBrk="0" hangingPunct="0">
              <a:defRPr sz="3200" i="1">
                <a:solidFill>
                  <a:schemeClr val="tx1"/>
                </a:solidFill>
                <a:latin typeface="Arial" pitchFamily="34" charset="0"/>
                <a:ea typeface="ＭＳ Ｐゴシック" pitchFamily="34" charset="-128"/>
              </a:defRPr>
            </a:lvl3pPr>
            <a:lvl4pPr marL="1600200" indent="-228600" defTabSz="762000" eaLnBrk="0" hangingPunct="0">
              <a:defRPr sz="3200" i="1">
                <a:solidFill>
                  <a:schemeClr val="tx1"/>
                </a:solidFill>
                <a:latin typeface="Arial" pitchFamily="34" charset="0"/>
                <a:ea typeface="ＭＳ Ｐゴシック" pitchFamily="34" charset="-128"/>
              </a:defRPr>
            </a:lvl4pPr>
            <a:lvl5pPr marL="2057400" indent="-228600" defTabSz="762000" eaLnBrk="0" hangingPunct="0">
              <a:defRPr sz="3200" i="1">
                <a:solidFill>
                  <a:schemeClr val="tx1"/>
                </a:solidFill>
                <a:latin typeface="Arial" pitchFamily="34" charset="0"/>
                <a:ea typeface="ＭＳ Ｐゴシック" pitchFamily="34" charset="-128"/>
              </a:defRPr>
            </a:lvl5pPr>
            <a:lvl6pPr marL="2514600" indent="-228600" defTabSz="762000" eaLnBrk="0" fontAlgn="base" hangingPunct="0">
              <a:spcBef>
                <a:spcPct val="0"/>
              </a:spcBef>
              <a:spcAft>
                <a:spcPct val="0"/>
              </a:spcAft>
              <a:defRPr sz="3200" i="1">
                <a:solidFill>
                  <a:schemeClr val="tx1"/>
                </a:solidFill>
                <a:latin typeface="Arial" pitchFamily="34" charset="0"/>
                <a:ea typeface="ＭＳ Ｐゴシック" pitchFamily="34" charset="-128"/>
              </a:defRPr>
            </a:lvl6pPr>
            <a:lvl7pPr marL="2971800" indent="-228600" defTabSz="762000" eaLnBrk="0" fontAlgn="base" hangingPunct="0">
              <a:spcBef>
                <a:spcPct val="0"/>
              </a:spcBef>
              <a:spcAft>
                <a:spcPct val="0"/>
              </a:spcAft>
              <a:defRPr sz="3200" i="1">
                <a:solidFill>
                  <a:schemeClr val="tx1"/>
                </a:solidFill>
                <a:latin typeface="Arial" pitchFamily="34" charset="0"/>
                <a:ea typeface="ＭＳ Ｐゴシック" pitchFamily="34" charset="-128"/>
              </a:defRPr>
            </a:lvl7pPr>
            <a:lvl8pPr marL="3429000" indent="-228600" defTabSz="762000" eaLnBrk="0" fontAlgn="base" hangingPunct="0">
              <a:spcBef>
                <a:spcPct val="0"/>
              </a:spcBef>
              <a:spcAft>
                <a:spcPct val="0"/>
              </a:spcAft>
              <a:defRPr sz="3200" i="1">
                <a:solidFill>
                  <a:schemeClr val="tx1"/>
                </a:solidFill>
                <a:latin typeface="Arial" pitchFamily="34" charset="0"/>
                <a:ea typeface="ＭＳ Ｐゴシック" pitchFamily="34" charset="-128"/>
              </a:defRPr>
            </a:lvl8pPr>
            <a:lvl9pPr marL="3886200" indent="-228600" defTabSz="762000" eaLnBrk="0" fontAlgn="base" hangingPunct="0">
              <a:spcBef>
                <a:spcPct val="0"/>
              </a:spcBef>
              <a:spcAft>
                <a:spcPct val="0"/>
              </a:spcAft>
              <a:defRPr sz="3200" i="1">
                <a:solidFill>
                  <a:schemeClr val="tx1"/>
                </a:solidFill>
                <a:latin typeface="Arial" pitchFamily="34" charset="0"/>
                <a:ea typeface="ＭＳ Ｐゴシック" pitchFamily="34" charset="-128"/>
              </a:defRPr>
            </a:lvl9pPr>
          </a:lstStyle>
          <a:p>
            <a:r>
              <a:rPr lang="zh-CN" altLang="en-US" sz="2000" b="1" i="0" dirty="0">
                <a:solidFill>
                  <a:srgbClr val="B70F20"/>
                </a:solidFill>
                <a:latin typeface="楷体" panose="02010609060101010101" pitchFamily="49" charset="-122"/>
                <a:ea typeface="楷体" panose="02010609060101010101" pitchFamily="49" charset="-122"/>
                <a:cs typeface="Calibri" pitchFamily="34" charset="0"/>
              </a:rPr>
              <a:t>更多关于</a:t>
            </a:r>
            <a:r>
              <a:rPr lang="en-US" altLang="zh-CN" sz="2000" b="1" i="0" dirty="0" err="1">
                <a:solidFill>
                  <a:srgbClr val="B70F20"/>
                </a:solidFill>
                <a:latin typeface="+mn-lt"/>
                <a:ea typeface="楷体" panose="02010609060101010101" pitchFamily="49" charset="-122"/>
                <a:cs typeface="Calibri" pitchFamily="34" charset="0"/>
              </a:rPr>
              <a:t>IOPscience</a:t>
            </a:r>
            <a:r>
              <a:rPr lang="zh-CN" altLang="en-US" sz="2000" b="1" i="0" dirty="0">
                <a:solidFill>
                  <a:srgbClr val="B70F20"/>
                </a:solidFill>
                <a:latin typeface="楷体" panose="02010609060101010101" pitchFamily="49" charset="-122"/>
                <a:ea typeface="楷体" panose="02010609060101010101" pitchFamily="49" charset="-122"/>
                <a:cs typeface="Calibri" pitchFamily="34" charset="0"/>
              </a:rPr>
              <a:t>的信息</a:t>
            </a:r>
            <a:r>
              <a:rPr lang="en-US" altLang="zh-CN" sz="2000" b="1" i="0" dirty="0">
                <a:solidFill>
                  <a:srgbClr val="B70F20"/>
                </a:solidFill>
                <a:latin typeface="楷体" panose="02010609060101010101" pitchFamily="49" charset="-122"/>
                <a:ea typeface="楷体" panose="02010609060101010101" pitchFamily="49" charset="-122"/>
                <a:cs typeface="Calibri" pitchFamily="34" charset="0"/>
              </a:rPr>
              <a:t> </a:t>
            </a:r>
            <a:endParaRPr lang="en-GB" altLang="en-US" sz="2000" b="1" i="0" dirty="0">
              <a:solidFill>
                <a:srgbClr val="B70F20"/>
              </a:solidFill>
              <a:latin typeface="楷体" panose="02010609060101010101" pitchFamily="49" charset="-122"/>
              <a:ea typeface="楷体" panose="02010609060101010101" pitchFamily="49" charset="-122"/>
              <a:cs typeface="Calibri" pitchFamily="34" charset="0"/>
            </a:endParaRPr>
          </a:p>
        </p:txBody>
      </p:sp>
      <p:pic>
        <p:nvPicPr>
          <p:cNvPr id="5" name="Picture 3" descr="IOP-logo-RGB.jpg">
            <a:extLst>
              <a:ext uri="{FF2B5EF4-FFF2-40B4-BE49-F238E27FC236}">
                <a16:creationId xmlns:a16="http://schemas.microsoft.com/office/drawing/2014/main" id="{B6A88515-4C28-4DFA-84A9-7DAEB976FC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2300" y="336550"/>
            <a:ext cx="2639568" cy="216408"/>
          </a:xfrm>
          <a:prstGeom prst="rect">
            <a:avLst/>
          </a:prstGeom>
        </p:spPr>
      </p:pic>
    </p:spTree>
    <p:extLst>
      <p:ext uri="{BB962C8B-B14F-4D97-AF65-F5344CB8AC3E}">
        <p14:creationId xmlns:p14="http://schemas.microsoft.com/office/powerpoint/2010/main" val="3532401846"/>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4" descr="C:\Documents and Settings\Administrator\桌面\q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625" y="2733675"/>
            <a:ext cx="346075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IOP-logo-RG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300" y="336550"/>
            <a:ext cx="2639568" cy="216408"/>
          </a:xfrm>
          <a:prstGeom prst="rect">
            <a:avLst/>
          </a:prstGeom>
        </p:spPr>
      </p:pic>
    </p:spTree>
    <p:extLst>
      <p:ext uri="{BB962C8B-B14F-4D97-AF65-F5344CB8AC3E}">
        <p14:creationId xmlns:p14="http://schemas.microsoft.com/office/powerpoint/2010/main" val="2013476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OP-logo-RG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300" y="336550"/>
            <a:ext cx="2639568" cy="216408"/>
          </a:xfrm>
          <a:prstGeom prst="rect">
            <a:avLst/>
          </a:prstGeom>
        </p:spPr>
      </p:pic>
      <p:pic>
        <p:nvPicPr>
          <p:cNvPr id="1026" name="Picture 2">
            <a:extLst>
              <a:ext uri="{FF2B5EF4-FFF2-40B4-BE49-F238E27FC236}">
                <a16:creationId xmlns:a16="http://schemas.microsoft.com/office/drawing/2014/main" id="{6BE5C27B-5A14-43AC-9C07-C178898CFE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6150" y="2000250"/>
            <a:ext cx="52197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71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bwMode="auto">
          <a:xfrm>
            <a:off x="1892300" y="900201"/>
            <a:ext cx="7424738"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spcBef>
                <a:spcPct val="20000"/>
              </a:spcBef>
              <a:buSzPct val="100000"/>
            </a:pPr>
            <a:r>
              <a:rPr lang="zh-CN" altLang="en-US" sz="2200" b="1" dirty="0">
                <a:solidFill>
                  <a:srgbClr val="B70F20"/>
                </a:solidFill>
                <a:latin typeface="Adobe 楷体 Std R" pitchFamily="18" charset="-122"/>
                <a:ea typeface="Adobe 楷体 Std R" pitchFamily="18" charset="-122"/>
                <a:cs typeface="Arial"/>
              </a:rPr>
              <a:t>英国物理学会北京办公室</a:t>
            </a:r>
            <a:endParaRPr lang="en-GB" altLang="en-US" sz="2200" b="1" dirty="0">
              <a:solidFill>
                <a:srgbClr val="B70F20"/>
              </a:solidFill>
              <a:latin typeface="Adobe 楷体 Std R" pitchFamily="18" charset="-122"/>
              <a:ea typeface="Adobe 楷体 Std R" pitchFamily="18" charset="-122"/>
              <a:cs typeface="Arial"/>
            </a:endParaRPr>
          </a:p>
        </p:txBody>
      </p:sp>
      <p:sp>
        <p:nvSpPr>
          <p:cNvPr id="53250" name="Rectangle 3"/>
          <p:cNvSpPr>
            <a:spLocks noGrp="1" noChangeArrowheads="1"/>
          </p:cNvSpPr>
          <p:nvPr>
            <p:ph idx="1"/>
          </p:nvPr>
        </p:nvSpPr>
        <p:spPr bwMode="auto">
          <a:xfrm>
            <a:off x="1892300" y="1501871"/>
            <a:ext cx="7486650" cy="5192688"/>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buClr>
                <a:srgbClr val="C00000"/>
              </a:buClr>
              <a:buNone/>
            </a:pPr>
            <a:r>
              <a:rPr lang="en-US" altLang="zh-CN" sz="1600" dirty="0">
                <a:ea typeface="楷体" panose="02010609060101010101" pitchFamily="49" charset="-122"/>
              </a:rPr>
              <a:t>IOP</a:t>
            </a:r>
            <a:r>
              <a:rPr lang="zh-CN" altLang="en-US" sz="1600" dirty="0">
                <a:ea typeface="楷体" panose="02010609060101010101" pitchFamily="49" charset="-122"/>
              </a:rPr>
              <a:t>内容平台</a:t>
            </a:r>
            <a:endParaRPr lang="en-US" altLang="zh-CN" sz="1600" dirty="0">
              <a:ea typeface="楷体" panose="02010609060101010101" pitchFamily="49" charset="-122"/>
            </a:endParaRPr>
          </a:p>
          <a:p>
            <a:pPr>
              <a:buClr>
                <a:srgbClr val="C00000"/>
              </a:buClr>
              <a:buNone/>
            </a:pPr>
            <a:r>
              <a:rPr lang="en-US" altLang="zh-CN" sz="1600" dirty="0">
                <a:ea typeface="楷体" panose="02010609060101010101" pitchFamily="49" charset="-122"/>
              </a:rPr>
              <a:t>http:iopscience.iop.org</a:t>
            </a:r>
          </a:p>
          <a:p>
            <a:pPr>
              <a:buNone/>
            </a:pPr>
            <a:endParaRPr lang="en-US" altLang="zh-CN" sz="1600" dirty="0">
              <a:ea typeface="楷体" panose="02010609060101010101" pitchFamily="49" charset="-122"/>
            </a:endParaRPr>
          </a:p>
          <a:p>
            <a:pPr>
              <a:buNone/>
            </a:pPr>
            <a:r>
              <a:rPr lang="en-US" altLang="zh-CN" sz="1600" dirty="0">
                <a:ea typeface="楷体" panose="02010609060101010101" pitchFamily="49" charset="-122"/>
              </a:rPr>
              <a:t>IOP</a:t>
            </a:r>
            <a:r>
              <a:rPr lang="zh-CN" altLang="en-US" sz="1600" dirty="0">
                <a:ea typeface="楷体" panose="02010609060101010101" pitchFamily="49" charset="-122"/>
              </a:rPr>
              <a:t>中国网站</a:t>
            </a:r>
            <a:endParaRPr lang="en-US" altLang="zh-CN" sz="1600" dirty="0">
              <a:ea typeface="楷体" panose="02010609060101010101" pitchFamily="49" charset="-122"/>
            </a:endParaRPr>
          </a:p>
          <a:p>
            <a:pPr>
              <a:buNone/>
            </a:pPr>
            <a:r>
              <a:rPr lang="en-US" altLang="zh-CN" sz="1600" dirty="0">
                <a:ea typeface="楷体" panose="02010609060101010101" pitchFamily="49" charset="-122"/>
              </a:rPr>
              <a:t>http://china.iop.org </a:t>
            </a:r>
          </a:p>
          <a:p>
            <a:pPr>
              <a:buClr>
                <a:srgbClr val="C00000"/>
              </a:buClr>
              <a:buNone/>
            </a:pPr>
            <a:endParaRPr lang="en-US" altLang="zh-CN" sz="1600" dirty="0">
              <a:ea typeface="楷体" panose="02010609060101010101" pitchFamily="49" charset="-122"/>
            </a:endParaRPr>
          </a:p>
          <a:p>
            <a:pPr>
              <a:buClr>
                <a:srgbClr val="C00000"/>
              </a:buClr>
              <a:buNone/>
            </a:pPr>
            <a:r>
              <a:rPr lang="en-US" altLang="zh-CN" sz="1600" dirty="0">
                <a:ea typeface="楷体" panose="02010609060101010101" pitchFamily="49" charset="-122"/>
              </a:rPr>
              <a:t>IOP</a:t>
            </a:r>
            <a:r>
              <a:rPr lang="zh-CN" altLang="en-US" sz="1600" dirty="0">
                <a:ea typeface="楷体" panose="02010609060101010101" pitchFamily="49" charset="-122"/>
              </a:rPr>
              <a:t>官方微博</a:t>
            </a:r>
            <a:endParaRPr lang="en-US" altLang="zh-CN" sz="1600" dirty="0">
              <a:ea typeface="楷体" panose="02010609060101010101" pitchFamily="49" charset="-122"/>
            </a:endParaRPr>
          </a:p>
          <a:p>
            <a:pPr>
              <a:buClr>
                <a:srgbClr val="C00000"/>
              </a:buClr>
              <a:buNone/>
            </a:pPr>
            <a:r>
              <a:rPr lang="zh-CN" altLang="en-US" sz="1600" dirty="0">
                <a:ea typeface="楷体" panose="02010609060101010101" pitchFamily="49" charset="-122"/>
              </a:rPr>
              <a:t>请搜索“</a:t>
            </a:r>
            <a:r>
              <a:rPr lang="en-US" altLang="zh-CN" sz="1600" dirty="0">
                <a:ea typeface="楷体" panose="02010609060101010101" pitchFamily="49" charset="-122"/>
              </a:rPr>
              <a:t>IOP</a:t>
            </a:r>
            <a:r>
              <a:rPr lang="zh-CN" altLang="en-US" sz="1600" dirty="0">
                <a:ea typeface="楷体" panose="02010609060101010101" pitchFamily="49" charset="-122"/>
              </a:rPr>
              <a:t>中国”</a:t>
            </a:r>
            <a:endParaRPr lang="en-US" altLang="zh-CN" sz="1600" dirty="0">
              <a:ea typeface="楷体" panose="02010609060101010101" pitchFamily="49" charset="-122"/>
            </a:endParaRPr>
          </a:p>
          <a:p>
            <a:pPr>
              <a:buClr>
                <a:srgbClr val="C00000"/>
              </a:buClr>
              <a:buNone/>
            </a:pPr>
            <a:endParaRPr lang="en-US" altLang="zh-CN" sz="1600" dirty="0">
              <a:ea typeface="楷体" panose="02010609060101010101" pitchFamily="49" charset="-122"/>
            </a:endParaRPr>
          </a:p>
          <a:p>
            <a:pPr>
              <a:buClr>
                <a:srgbClr val="C00000"/>
              </a:buClr>
              <a:buNone/>
            </a:pPr>
            <a:r>
              <a:rPr lang="en-US" altLang="zh-CN" sz="1600" dirty="0">
                <a:ea typeface="楷体" panose="02010609060101010101" pitchFamily="49" charset="-122"/>
              </a:rPr>
              <a:t>IOP</a:t>
            </a:r>
            <a:r>
              <a:rPr lang="zh-CN" altLang="en-US" sz="1600" dirty="0">
                <a:ea typeface="楷体" panose="02010609060101010101" pitchFamily="49" charset="-122"/>
              </a:rPr>
              <a:t>官方微信</a:t>
            </a:r>
            <a:endParaRPr lang="en-US" altLang="zh-CN" sz="1600" dirty="0">
              <a:ea typeface="楷体" panose="02010609060101010101" pitchFamily="49" charset="-122"/>
            </a:endParaRPr>
          </a:p>
          <a:p>
            <a:pPr>
              <a:buClr>
                <a:srgbClr val="C00000"/>
              </a:buClr>
              <a:buNone/>
            </a:pPr>
            <a:r>
              <a:rPr lang="zh-CN" altLang="en-US" sz="1600" dirty="0">
                <a:ea typeface="楷体" panose="02010609060101010101" pitchFamily="49" charset="-122"/>
              </a:rPr>
              <a:t>请关注公众号：</a:t>
            </a:r>
            <a:r>
              <a:rPr lang="en-US" altLang="zh-CN" sz="1600" dirty="0">
                <a:ea typeface="楷体" panose="02010609060101010101" pitchFamily="49" charset="-122"/>
              </a:rPr>
              <a:t>IOP </a:t>
            </a:r>
            <a:r>
              <a:rPr lang="zh-CN" altLang="en-US" sz="1600" dirty="0">
                <a:ea typeface="楷体" panose="02010609060101010101" pitchFamily="49" charset="-122"/>
              </a:rPr>
              <a:t>出版社</a:t>
            </a:r>
            <a:endParaRPr lang="en-US" altLang="zh-CN" sz="1600" dirty="0">
              <a:ea typeface="楷体" panose="02010609060101010101" pitchFamily="49" charset="-122"/>
            </a:endParaRPr>
          </a:p>
          <a:p>
            <a:pPr>
              <a:buClr>
                <a:srgbClr val="C00000"/>
              </a:buClr>
              <a:buNone/>
            </a:pPr>
            <a:endParaRPr lang="en-US" altLang="zh-CN" sz="1600" dirty="0">
              <a:ea typeface="楷体" panose="02010609060101010101" pitchFamily="49" charset="-122"/>
            </a:endParaRPr>
          </a:p>
          <a:p>
            <a:pPr>
              <a:buClr>
                <a:srgbClr val="C00000"/>
              </a:buClr>
              <a:buNone/>
            </a:pPr>
            <a:r>
              <a:rPr lang="en-US" altLang="zh-CN" sz="1600" dirty="0">
                <a:ea typeface="楷体" panose="02010609060101010101" pitchFamily="49" charset="-122"/>
              </a:rPr>
              <a:t>IOP</a:t>
            </a:r>
            <a:r>
              <a:rPr lang="zh-CN" altLang="en-US" sz="1600" dirty="0">
                <a:ea typeface="楷体" panose="02010609060101010101" pitchFamily="49" charset="-122"/>
              </a:rPr>
              <a:t>编辑联系方式</a:t>
            </a:r>
            <a:endParaRPr lang="en-US" altLang="zh-CN" sz="1600" dirty="0">
              <a:ea typeface="楷体" panose="02010609060101010101" pitchFamily="49" charset="-122"/>
            </a:endParaRPr>
          </a:p>
          <a:p>
            <a:pPr>
              <a:buClr>
                <a:srgbClr val="C00000"/>
              </a:buClr>
              <a:buNone/>
            </a:pPr>
            <a:r>
              <a:rPr lang="en-US" altLang="zh-CN" sz="1600" dirty="0">
                <a:ea typeface="楷体" panose="02010609060101010101" pitchFamily="49" charset="-122"/>
              </a:rPr>
              <a:t>china@ioppublishing.org</a:t>
            </a:r>
            <a:r>
              <a:rPr lang="zh-CN" altLang="en-US" sz="1600" b="1" dirty="0">
                <a:ea typeface="楷体" panose="02010609060101010101" pitchFamily="49" charset="-122"/>
              </a:rPr>
              <a:t> </a:t>
            </a:r>
          </a:p>
          <a:p>
            <a:endParaRPr lang="en-US" altLang="zh-CN" sz="1600" dirty="0"/>
          </a:p>
          <a:p>
            <a:pPr>
              <a:buClr>
                <a:srgbClr val="C00000"/>
              </a:buClr>
            </a:pPr>
            <a:endParaRPr lang="en-US" altLang="zh-CN" sz="2000" dirty="0"/>
          </a:p>
          <a:p>
            <a:pPr>
              <a:buNone/>
            </a:pPr>
            <a:endParaRPr lang="en-US" altLang="zh-CN" sz="2000" dirty="0"/>
          </a:p>
          <a:p>
            <a:pPr>
              <a:buClr>
                <a:srgbClr val="C20D20"/>
              </a:buClr>
              <a:buSzPct val="100000"/>
            </a:pPr>
            <a:endParaRPr lang="en-US" altLang="zh-CN" sz="2000" dirty="0">
              <a:latin typeface="Calibri" pitchFamily="34" charset="0"/>
              <a:ea typeface="ＭＳ Ｐゴシック" pitchFamily="34" charset="-128"/>
            </a:endParaRPr>
          </a:p>
          <a:p>
            <a:pPr>
              <a:buClr>
                <a:srgbClr val="C20D20"/>
              </a:buClr>
              <a:buSzPct val="100000"/>
              <a:buNone/>
            </a:pPr>
            <a:endParaRPr lang="en-US" altLang="en-US" sz="2000" dirty="0">
              <a:latin typeface="Calibri" pitchFamily="34" charset="0"/>
              <a:ea typeface="ＭＳ Ｐゴシック" pitchFamily="34" charset="-128"/>
            </a:endParaRPr>
          </a:p>
        </p:txBody>
      </p:sp>
      <p:pic>
        <p:nvPicPr>
          <p:cNvPr id="4" name="Picture 3" descr="IOP-logo-RG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300" y="336550"/>
            <a:ext cx="2639568" cy="216408"/>
          </a:xfrm>
          <a:prstGeom prst="rect">
            <a:avLst/>
          </a:prstGeom>
        </p:spPr>
      </p:pic>
      <p:pic>
        <p:nvPicPr>
          <p:cNvPr id="4098" name="Picture 2" descr="C:\Users\mic\Desktop\微信二维码.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5549" y="1790811"/>
            <a:ext cx="2644664" cy="2644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341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descr="图形用户界面, 应用程序&#10;&#10;已自动生成说明">
            <a:extLst>
              <a:ext uri="{FF2B5EF4-FFF2-40B4-BE49-F238E27FC236}">
                <a16:creationId xmlns:a16="http://schemas.microsoft.com/office/drawing/2014/main" id="{2EADF7DE-D5E7-44E5-AD23-057F014AD857}"/>
              </a:ext>
            </a:extLst>
          </p:cNvPr>
          <p:cNvPicPr>
            <a:picLocks noGrp="1" noChangeAspect="1"/>
          </p:cNvPicPr>
          <p:nvPr>
            <p:ph idx="1"/>
          </p:nvPr>
        </p:nvPicPr>
        <p:blipFill>
          <a:blip r:embed="rId3"/>
          <a:stretch>
            <a:fillRect/>
          </a:stretch>
        </p:blipFill>
        <p:spPr>
          <a:xfrm>
            <a:off x="3284866" y="1945368"/>
            <a:ext cx="5284811" cy="4677909"/>
          </a:xfrm>
        </p:spPr>
      </p:pic>
      <p:sp>
        <p:nvSpPr>
          <p:cNvPr id="6" name="Rectangle 2"/>
          <p:cNvSpPr>
            <a:spLocks noGrp="1" noChangeArrowheads="1"/>
          </p:cNvSpPr>
          <p:nvPr>
            <p:ph type="title"/>
          </p:nvPr>
        </p:nvSpPr>
        <p:spPr>
          <a:xfrm>
            <a:off x="2347124" y="1405034"/>
            <a:ext cx="6172200" cy="289775"/>
          </a:xfrm>
        </p:spPr>
        <p:txBody>
          <a:bodyPr>
            <a:noAutofit/>
          </a:bodyPr>
          <a:lstStyle/>
          <a:p>
            <a:pPr algn="l"/>
            <a:r>
              <a:rPr lang="zh-CN" altLang="en-US" sz="2000" b="1" dirty="0">
                <a:solidFill>
                  <a:srgbClr val="B70F20"/>
                </a:solidFill>
                <a:latin typeface="华文楷体" panose="02010600040101010101" pitchFamily="2" charset="-122"/>
                <a:ea typeface="华文楷体" panose="02010600040101010101" pitchFamily="2" charset="-122"/>
                <a:cs typeface="Arial"/>
              </a:rPr>
              <a:t>主页和搜索</a:t>
            </a:r>
          </a:p>
        </p:txBody>
      </p:sp>
      <p:sp>
        <p:nvSpPr>
          <p:cNvPr id="7" name="AutoShape 7"/>
          <p:cNvSpPr>
            <a:spLocks noChangeArrowheads="1"/>
          </p:cNvSpPr>
          <p:nvPr/>
        </p:nvSpPr>
        <p:spPr bwMode="auto">
          <a:xfrm>
            <a:off x="2033026" y="2191019"/>
            <a:ext cx="1766891" cy="572834"/>
          </a:xfrm>
          <a:prstGeom prst="wedgeRectCallout">
            <a:avLst>
              <a:gd name="adj1" fmla="val 70880"/>
              <a:gd name="adj2" fmla="val -66886"/>
            </a:avLst>
          </a:prstGeom>
          <a:solidFill>
            <a:schemeClr val="bg1"/>
          </a:solidFill>
          <a:ln w="9525">
            <a:solidFill>
              <a:schemeClr val="tx1"/>
            </a:solidFill>
            <a:miter lim="800000"/>
            <a:headEnd/>
            <a:tailEnd/>
          </a:ln>
          <a:effectLst/>
        </p:spPr>
        <p:txBody>
          <a:bodyPr/>
          <a:lstStyle/>
          <a:p>
            <a:r>
              <a:rPr lang="zh-CN" altLang="en-US" sz="900" b="1" dirty="0">
                <a:solidFill>
                  <a:schemeClr val="accent5">
                    <a:lumMod val="25000"/>
                  </a:schemeClr>
                </a:solidFill>
                <a:ea typeface="楷体" panose="02010609060101010101" pitchFamily="49" charset="-122"/>
              </a:rPr>
              <a:t>快速搜索</a:t>
            </a:r>
            <a:endParaRPr lang="en-US" altLang="zh-CN" sz="900" dirty="0">
              <a:ea typeface="楷体" panose="02010609060101010101" pitchFamily="49" charset="-122"/>
            </a:endParaRPr>
          </a:p>
          <a:p>
            <a:r>
              <a:rPr lang="zh-CN" altLang="en-US" sz="900" dirty="0">
                <a:ea typeface="楷体" panose="02010609060101010101" pitchFamily="49" charset="-122"/>
              </a:rPr>
              <a:t>输入关键词进行检索、默认为在</a:t>
            </a:r>
            <a:r>
              <a:rPr lang="en-US" altLang="zh-CN" sz="900" dirty="0">
                <a:ea typeface="楷体" panose="02010609060101010101" pitchFamily="49" charset="-122"/>
              </a:rPr>
              <a:t>title, abstract</a:t>
            </a:r>
            <a:r>
              <a:rPr lang="zh-CN" altLang="en-US" sz="900" dirty="0">
                <a:ea typeface="楷体" panose="02010609060101010101" pitchFamily="49" charset="-122"/>
              </a:rPr>
              <a:t>中检索</a:t>
            </a:r>
            <a:endParaRPr lang="zh-CN" altLang="en-US" sz="900" b="1" dirty="0">
              <a:ea typeface="楷体" panose="02010609060101010101" pitchFamily="49" charset="-122"/>
            </a:endParaRPr>
          </a:p>
        </p:txBody>
      </p:sp>
      <p:sp>
        <p:nvSpPr>
          <p:cNvPr id="8" name="矩形标注 7"/>
          <p:cNvSpPr/>
          <p:nvPr/>
        </p:nvSpPr>
        <p:spPr bwMode="auto">
          <a:xfrm>
            <a:off x="8040050" y="2452279"/>
            <a:ext cx="1296594" cy="289775"/>
          </a:xfrm>
          <a:prstGeom prst="wedgeRectCallout">
            <a:avLst>
              <a:gd name="adj1" fmla="val -42514"/>
              <a:gd name="adj2" fmla="val -7898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r>
              <a:rPr lang="zh-CN" altLang="en-US" sz="900" dirty="0">
                <a:latin typeface="楷体" panose="02010609060101010101" pitchFamily="49" charset="-122"/>
                <a:ea typeface="楷体" panose="02010609060101010101" pitchFamily="49" charset="-122"/>
              </a:rPr>
              <a:t>客服部门联络方式</a:t>
            </a:r>
          </a:p>
        </p:txBody>
      </p:sp>
      <p:sp>
        <p:nvSpPr>
          <p:cNvPr id="9" name="矩形标注 8"/>
          <p:cNvSpPr/>
          <p:nvPr/>
        </p:nvSpPr>
        <p:spPr bwMode="auto">
          <a:xfrm>
            <a:off x="8341274" y="2945522"/>
            <a:ext cx="1296594" cy="303184"/>
          </a:xfrm>
          <a:prstGeom prst="wedgeRectCallout">
            <a:avLst>
              <a:gd name="adj1" fmla="val -57413"/>
              <a:gd name="adj2" fmla="val -4357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r>
              <a:rPr lang="zh-CN" altLang="en-US" sz="900" dirty="0">
                <a:latin typeface="楷体" panose="02010609060101010101" pitchFamily="49" charset="-122"/>
                <a:ea typeface="楷体" panose="02010609060101010101" pitchFamily="49" charset="-122"/>
              </a:rPr>
              <a:t>图书馆员专用页面</a:t>
            </a:r>
          </a:p>
        </p:txBody>
      </p:sp>
      <p:sp>
        <p:nvSpPr>
          <p:cNvPr id="11" name="矩形标注 9">
            <a:extLst>
              <a:ext uri="{FF2B5EF4-FFF2-40B4-BE49-F238E27FC236}">
                <a16:creationId xmlns:a16="http://schemas.microsoft.com/office/drawing/2014/main" id="{391403C3-986E-4975-A92C-DC74F3CCBBEA}"/>
              </a:ext>
            </a:extLst>
          </p:cNvPr>
          <p:cNvSpPr/>
          <p:nvPr/>
        </p:nvSpPr>
        <p:spPr bwMode="auto">
          <a:xfrm>
            <a:off x="4448519" y="2238859"/>
            <a:ext cx="1296594" cy="363787"/>
          </a:xfrm>
          <a:prstGeom prst="wedgeRectCallout">
            <a:avLst>
              <a:gd name="adj1" fmla="val -2286"/>
              <a:gd name="adj2" fmla="val -7898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r>
              <a:rPr lang="zh-CN" altLang="en-US" sz="900" dirty="0">
                <a:latin typeface="楷体" panose="02010609060101010101" pitchFamily="49" charset="-122"/>
                <a:ea typeface="楷体" panose="02010609060101010101" pitchFamily="49" charset="-122"/>
              </a:rPr>
              <a:t>浏览期刊、电子书和出版帮助指南</a:t>
            </a:r>
          </a:p>
        </p:txBody>
      </p:sp>
      <p:pic>
        <p:nvPicPr>
          <p:cNvPr id="10" name="Picture 3" descr="IOP-logo-RGB.jpg">
            <a:extLst>
              <a:ext uri="{FF2B5EF4-FFF2-40B4-BE49-F238E27FC236}">
                <a16:creationId xmlns:a16="http://schemas.microsoft.com/office/drawing/2014/main" id="{3B85B9A6-EAD3-41C3-9678-7CB7C33B68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2300" y="336550"/>
            <a:ext cx="2639568" cy="216408"/>
          </a:xfrm>
          <a:prstGeom prst="rect">
            <a:avLst/>
          </a:prstGeom>
        </p:spPr>
      </p:pic>
    </p:spTree>
    <p:extLst>
      <p:ext uri="{BB962C8B-B14F-4D97-AF65-F5344CB8AC3E}">
        <p14:creationId xmlns:p14="http://schemas.microsoft.com/office/powerpoint/2010/main" val="35555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11"/>
                                        </p:tgtEl>
                                      </p:cBhvr>
                                    </p:animEffect>
                                    <p:set>
                                      <p:cBhvr>
                                        <p:cTn id="12" dur="1" fill="hold">
                                          <p:stCondLst>
                                            <p:cond delay="9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1000"/>
                                        <p:tgtEl>
                                          <p:spTgt spid="7"/>
                                        </p:tgtEl>
                                      </p:cBhvr>
                                    </p:animEffect>
                                    <p:set>
                                      <p:cBhvr>
                                        <p:cTn id="22" dur="1" fill="hold">
                                          <p:stCondLst>
                                            <p:cond delay="9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1000"/>
                                        <p:tgtEl>
                                          <p:spTgt spid="8"/>
                                        </p:tgtEl>
                                      </p:cBhvr>
                                    </p:animEffect>
                                    <p:set>
                                      <p:cBhvr>
                                        <p:cTn id="32" dur="1" fill="hold">
                                          <p:stCondLst>
                                            <p:cond delay="9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1000"/>
                                        <p:tgtEl>
                                          <p:spTgt spid="9"/>
                                        </p:tgtEl>
                                      </p:cBhvr>
                                    </p:animEffect>
                                    <p:set>
                                      <p:cBhvr>
                                        <p:cTn id="42"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1" grpId="0" animBg="1"/>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3"/>
          <a:stretch>
            <a:fillRect/>
          </a:stretch>
        </p:blipFill>
        <p:spPr bwMode="auto">
          <a:xfrm>
            <a:off x="3053857" y="1991381"/>
            <a:ext cx="6174833" cy="3696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Grp="1" noChangeArrowheads="1"/>
          </p:cNvSpPr>
          <p:nvPr>
            <p:ph type="title"/>
          </p:nvPr>
        </p:nvSpPr>
        <p:spPr>
          <a:xfrm>
            <a:off x="2212458" y="1270488"/>
            <a:ext cx="6172200" cy="290496"/>
          </a:xfrm>
        </p:spPr>
        <p:txBody>
          <a:bodyPr>
            <a:noAutofit/>
          </a:bodyPr>
          <a:lstStyle/>
          <a:p>
            <a:pPr algn="l"/>
            <a:r>
              <a:rPr lang="zh-CN" altLang="en-US" sz="2000" b="1" dirty="0">
                <a:solidFill>
                  <a:srgbClr val="B70F20"/>
                </a:solidFill>
                <a:latin typeface="华文楷体" panose="02010600040101010101" pitchFamily="2" charset="-122"/>
                <a:ea typeface="华文楷体" panose="02010600040101010101" pitchFamily="2" charset="-122"/>
                <a:cs typeface="Arial"/>
              </a:rPr>
              <a:t>论文查找页面</a:t>
            </a:r>
          </a:p>
        </p:txBody>
      </p:sp>
      <p:sp>
        <p:nvSpPr>
          <p:cNvPr id="7" name="线形标注 2 6"/>
          <p:cNvSpPr/>
          <p:nvPr/>
        </p:nvSpPr>
        <p:spPr bwMode="auto">
          <a:xfrm>
            <a:off x="6406759" y="2398183"/>
            <a:ext cx="2254415" cy="292681"/>
          </a:xfrm>
          <a:prstGeom prst="borderCallout2">
            <a:avLst>
              <a:gd name="adj1" fmla="val 52476"/>
              <a:gd name="adj2" fmla="val -3227"/>
              <a:gd name="adj3" fmla="val 52476"/>
              <a:gd name="adj4" fmla="val -28955"/>
              <a:gd name="adj5" fmla="val 29444"/>
              <a:gd name="adj6" fmla="val -3827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r>
              <a:rPr lang="zh-CN" altLang="en-US" sz="900" dirty="0">
                <a:latin typeface="楷体" panose="02010609060101010101" pitchFamily="49" charset="-122"/>
                <a:ea typeface="楷体" panose="02010609060101010101" pitchFamily="49" charset="-122"/>
              </a:rPr>
              <a:t>这里您可以选择通过浏览期卷期查找论文</a:t>
            </a:r>
          </a:p>
        </p:txBody>
      </p:sp>
      <p:sp>
        <p:nvSpPr>
          <p:cNvPr id="10" name="线形标注 2 9"/>
          <p:cNvSpPr/>
          <p:nvPr/>
        </p:nvSpPr>
        <p:spPr bwMode="auto">
          <a:xfrm>
            <a:off x="4922902" y="3181960"/>
            <a:ext cx="1674767" cy="594273"/>
          </a:xfrm>
          <a:prstGeom prst="borderCallout2">
            <a:avLst>
              <a:gd name="adj1" fmla="val 18750"/>
              <a:gd name="adj2" fmla="val -8333"/>
              <a:gd name="adj3" fmla="val 20248"/>
              <a:gd name="adj4" fmla="val -23580"/>
              <a:gd name="adj5" fmla="val 1897"/>
              <a:gd name="adj6" fmla="val -54715"/>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hangingPunct="0"/>
            <a:r>
              <a:rPr lang="zh-CN" altLang="en-US" sz="900" dirty="0">
                <a:solidFill>
                  <a:schemeClr val="accent5">
                    <a:lumMod val="25000"/>
                  </a:schemeClr>
                </a:solidFill>
                <a:latin typeface="楷体" panose="02010609060101010101" pitchFamily="49" charset="-122"/>
                <a:ea typeface="楷体" panose="02010609060101010101" pitchFamily="49" charset="-122"/>
              </a:rPr>
              <a:t>如果您希望对出版时间、期刊、作者和出版类型加以限制，可以勾选这里的复选框</a:t>
            </a:r>
            <a:endParaRPr lang="zh-CN" altLang="en-US" sz="900" dirty="0">
              <a:latin typeface="楷体" panose="02010609060101010101" pitchFamily="49" charset="-122"/>
              <a:ea typeface="楷体" panose="02010609060101010101" pitchFamily="49" charset="-122"/>
            </a:endParaRPr>
          </a:p>
        </p:txBody>
      </p:sp>
      <p:sp>
        <p:nvSpPr>
          <p:cNvPr id="11" name="线形标注 2 4"/>
          <p:cNvSpPr/>
          <p:nvPr/>
        </p:nvSpPr>
        <p:spPr bwMode="auto">
          <a:xfrm>
            <a:off x="6406758" y="3479097"/>
            <a:ext cx="1534142" cy="417733"/>
          </a:xfrm>
          <a:prstGeom prst="borderCallout2">
            <a:avLst>
              <a:gd name="adj1" fmla="val 33175"/>
              <a:gd name="adj2" fmla="val 100396"/>
              <a:gd name="adj3" fmla="val 33382"/>
              <a:gd name="adj4" fmla="val 134062"/>
              <a:gd name="adj5" fmla="val -52385"/>
              <a:gd name="adj6" fmla="val 134481"/>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r>
              <a:rPr lang="zh-CN" altLang="en-US" sz="900" dirty="0">
                <a:solidFill>
                  <a:schemeClr val="accent5">
                    <a:lumMod val="25000"/>
                  </a:schemeClr>
                </a:solidFill>
                <a:latin typeface="楷体" panose="02010609060101010101" pitchFamily="49" charset="-122"/>
                <a:ea typeface="楷体" panose="02010609060101010101" pitchFamily="49" charset="-122"/>
              </a:rPr>
              <a:t>可以通过相关性和时效性对搜索结果进行排序</a:t>
            </a:r>
            <a:endParaRPr lang="en-US" altLang="zh-CN" sz="900" dirty="0">
              <a:latin typeface="楷体" panose="02010609060101010101" pitchFamily="49" charset="-122"/>
              <a:ea typeface="楷体" panose="02010609060101010101" pitchFamily="49" charset="-122"/>
            </a:endParaRPr>
          </a:p>
          <a:p>
            <a:pPr eaLnBrk="0" fontAlgn="base" hangingPunct="0">
              <a:spcBef>
                <a:spcPct val="0"/>
              </a:spcBef>
              <a:spcAft>
                <a:spcPct val="0"/>
              </a:spcAft>
            </a:pPr>
            <a:endParaRPr lang="zh-CN" altLang="en-US" sz="900" dirty="0"/>
          </a:p>
        </p:txBody>
      </p:sp>
      <p:pic>
        <p:nvPicPr>
          <p:cNvPr id="8" name="Picture 3" descr="IOP-logo-RGB.jpg">
            <a:extLst>
              <a:ext uri="{FF2B5EF4-FFF2-40B4-BE49-F238E27FC236}">
                <a16:creationId xmlns:a16="http://schemas.microsoft.com/office/drawing/2014/main" id="{E3746F75-DD2D-4E6B-8ABB-9E0F244F3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2300" y="336550"/>
            <a:ext cx="2639568" cy="216408"/>
          </a:xfrm>
          <a:prstGeom prst="rect">
            <a:avLst/>
          </a:prstGeom>
        </p:spPr>
      </p:pic>
    </p:spTree>
    <p:extLst>
      <p:ext uri="{BB962C8B-B14F-4D97-AF65-F5344CB8AC3E}">
        <p14:creationId xmlns:p14="http://schemas.microsoft.com/office/powerpoint/2010/main" val="95831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7"/>
                                        </p:tgtEl>
                                      </p:cBhvr>
                                    </p:animEffect>
                                    <p:set>
                                      <p:cBhvr>
                                        <p:cTn id="12" dur="1" fill="hold">
                                          <p:stCondLst>
                                            <p:cond delay="9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1000"/>
                                        <p:tgtEl>
                                          <p:spTgt spid="11"/>
                                        </p:tgtEl>
                                      </p:cBhvr>
                                    </p:animEffect>
                                    <p:set>
                                      <p:cBhvr>
                                        <p:cTn id="26"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11" grpId="0" animBg="1"/>
      <p:bldP spid="1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4AF3990-2F74-4F81-86A3-3C1D4C48A53D}"/>
              </a:ext>
            </a:extLst>
          </p:cNvPr>
          <p:cNvPicPr>
            <a:picLocks noChangeAspect="1"/>
          </p:cNvPicPr>
          <p:nvPr/>
        </p:nvPicPr>
        <p:blipFill>
          <a:blip r:embed="rId3"/>
          <a:stretch>
            <a:fillRect/>
          </a:stretch>
        </p:blipFill>
        <p:spPr>
          <a:xfrm>
            <a:off x="2630938" y="2004193"/>
            <a:ext cx="6062548" cy="3996559"/>
          </a:xfrm>
          <a:prstGeom prst="rect">
            <a:avLst/>
          </a:prstGeom>
        </p:spPr>
      </p:pic>
      <p:sp>
        <p:nvSpPr>
          <p:cNvPr id="5" name="Rectangle 2"/>
          <p:cNvSpPr>
            <a:spLocks noGrp="1" noChangeArrowheads="1"/>
          </p:cNvSpPr>
          <p:nvPr>
            <p:ph type="title"/>
          </p:nvPr>
        </p:nvSpPr>
        <p:spPr>
          <a:xfrm>
            <a:off x="2326536" y="1238280"/>
            <a:ext cx="6172200" cy="289775"/>
          </a:xfrm>
        </p:spPr>
        <p:txBody>
          <a:bodyPr>
            <a:noAutofit/>
          </a:bodyPr>
          <a:lstStyle/>
          <a:p>
            <a:pPr algn="l"/>
            <a:r>
              <a:rPr lang="zh-CN" altLang="en-US" sz="2000" b="1" dirty="0">
                <a:solidFill>
                  <a:srgbClr val="B70F20"/>
                </a:solidFill>
                <a:latin typeface="楷体" panose="02010609060101010101" pitchFamily="49" charset="-122"/>
                <a:ea typeface="楷体" panose="02010609060101010101" pitchFamily="49" charset="-122"/>
                <a:cs typeface="Arial"/>
              </a:rPr>
              <a:t>学科选集</a:t>
            </a:r>
          </a:p>
        </p:txBody>
      </p:sp>
      <p:sp>
        <p:nvSpPr>
          <p:cNvPr id="6" name="线形标注 2 5"/>
          <p:cNvSpPr/>
          <p:nvPr/>
        </p:nvSpPr>
        <p:spPr bwMode="auto">
          <a:xfrm>
            <a:off x="5233140" y="2689513"/>
            <a:ext cx="2737882" cy="821946"/>
          </a:xfrm>
          <a:prstGeom prst="borderCallout2">
            <a:avLst>
              <a:gd name="adj1" fmla="val 18750"/>
              <a:gd name="adj2" fmla="val -8333"/>
              <a:gd name="adj3" fmla="val 18750"/>
              <a:gd name="adj4" fmla="val -32368"/>
              <a:gd name="adj5" fmla="val -31203"/>
              <a:gd name="adj6" fmla="val -32734"/>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hangingPunct="0"/>
            <a:r>
              <a:rPr lang="zh-CN" altLang="en-US" sz="900" dirty="0">
                <a:solidFill>
                  <a:schemeClr val="accent5">
                    <a:lumMod val="25000"/>
                  </a:schemeClr>
                </a:solidFill>
                <a:latin typeface="楷体" panose="02010609060101010101" pitchFamily="49" charset="-122"/>
                <a:ea typeface="楷体" panose="02010609060101010101" pitchFamily="49" charset="-122"/>
              </a:rPr>
              <a:t>学科选集</a:t>
            </a:r>
            <a:endParaRPr lang="en-US" altLang="zh-CN" sz="900" dirty="0">
              <a:solidFill>
                <a:schemeClr val="accent5">
                  <a:lumMod val="25000"/>
                </a:schemeClr>
              </a:solidFill>
              <a:latin typeface="楷体" panose="02010609060101010101" pitchFamily="49" charset="-122"/>
              <a:ea typeface="楷体" panose="02010609060101010101" pitchFamily="49" charset="-122"/>
            </a:endParaRPr>
          </a:p>
          <a:p>
            <a:pPr eaLnBrk="0" hangingPunct="0"/>
            <a:endParaRPr lang="en-GB" altLang="zh-CN" sz="900" dirty="0">
              <a:latin typeface="楷体" panose="02010609060101010101" pitchFamily="49" charset="-122"/>
              <a:ea typeface="楷体" panose="02010609060101010101" pitchFamily="49" charset="-122"/>
            </a:endParaRPr>
          </a:p>
          <a:p>
            <a:pPr eaLnBrk="0" hangingPunct="0"/>
            <a:r>
              <a:rPr lang="zh-CN" altLang="en-US" sz="900" dirty="0">
                <a:latin typeface="楷体" panose="02010609060101010101" pitchFamily="49" charset="-122"/>
                <a:ea typeface="楷体" panose="02010609060101010101" pitchFamily="49" charset="-122"/>
              </a:rPr>
              <a:t>将鼠标移动到页面上方的期刊部分，点击旁边的三角形，选择</a:t>
            </a:r>
            <a:r>
              <a:rPr lang="en-US" altLang="zh-CN" sz="900" dirty="0">
                <a:latin typeface="楷体" panose="02010609060101010101" pitchFamily="49" charset="-122"/>
                <a:ea typeface="楷体" panose="02010609060101010101" pitchFamily="49" charset="-122"/>
              </a:rPr>
              <a:t>Subject Collection</a:t>
            </a:r>
            <a:r>
              <a:rPr lang="zh-CN" altLang="en-US" sz="900" dirty="0">
                <a:latin typeface="楷体" panose="02010609060101010101" pitchFamily="49" charset="-122"/>
                <a:ea typeface="楷体" panose="02010609060101010101" pitchFamily="49" charset="-122"/>
              </a:rPr>
              <a:t>就可以进入到我们的学科选集页面。</a:t>
            </a:r>
            <a:endParaRPr lang="en-GB" altLang="zh-CN" sz="900" dirty="0">
              <a:latin typeface="楷体" panose="02010609060101010101" pitchFamily="49" charset="-122"/>
              <a:ea typeface="楷体" panose="02010609060101010101" pitchFamily="49" charset="-122"/>
            </a:endParaRPr>
          </a:p>
          <a:p>
            <a:pPr eaLnBrk="0" hangingPunct="0"/>
            <a:endParaRPr lang="en-GB" altLang="zh-CN" sz="900" dirty="0">
              <a:latin typeface="楷体" panose="02010609060101010101" pitchFamily="49" charset="-122"/>
              <a:ea typeface="楷体" panose="02010609060101010101" pitchFamily="49" charset="-122"/>
            </a:endParaRPr>
          </a:p>
          <a:p>
            <a:pPr eaLnBrk="0" hangingPunct="0"/>
            <a:endParaRPr lang="en-GB" altLang="zh-CN" sz="900" dirty="0">
              <a:solidFill>
                <a:schemeClr val="accent5">
                  <a:lumMod val="25000"/>
                </a:schemeClr>
              </a:solidFill>
              <a:latin typeface="楷体" panose="02010609060101010101" pitchFamily="49" charset="-122"/>
              <a:ea typeface="楷体" panose="02010609060101010101" pitchFamily="49" charset="-122"/>
            </a:endParaRPr>
          </a:p>
          <a:p>
            <a:pPr eaLnBrk="0" hangingPunct="0"/>
            <a:endParaRPr lang="en-US" altLang="zh-CN" sz="900" dirty="0">
              <a:solidFill>
                <a:schemeClr val="accent5">
                  <a:lumMod val="25000"/>
                </a:schemeClr>
              </a:solidFill>
              <a:latin typeface="+mn-ea"/>
            </a:endParaRPr>
          </a:p>
        </p:txBody>
      </p:sp>
      <p:pic>
        <p:nvPicPr>
          <p:cNvPr id="8" name="图片 7">
            <a:extLst>
              <a:ext uri="{FF2B5EF4-FFF2-40B4-BE49-F238E27FC236}">
                <a16:creationId xmlns:a16="http://schemas.microsoft.com/office/drawing/2014/main" id="{2415381E-4F6A-4B98-9FA9-938433FFD984}"/>
              </a:ext>
            </a:extLst>
          </p:cNvPr>
          <p:cNvPicPr>
            <a:picLocks noChangeAspect="1"/>
          </p:cNvPicPr>
          <p:nvPr/>
        </p:nvPicPr>
        <p:blipFill>
          <a:blip r:embed="rId4"/>
          <a:stretch>
            <a:fillRect/>
          </a:stretch>
        </p:blipFill>
        <p:spPr>
          <a:xfrm>
            <a:off x="2630938" y="2004192"/>
            <a:ext cx="5952896" cy="4002796"/>
          </a:xfrm>
          <a:prstGeom prst="rect">
            <a:avLst/>
          </a:prstGeom>
        </p:spPr>
      </p:pic>
      <p:sp>
        <p:nvSpPr>
          <p:cNvPr id="7" name="矩形 6">
            <a:extLst>
              <a:ext uri="{FF2B5EF4-FFF2-40B4-BE49-F238E27FC236}">
                <a16:creationId xmlns:a16="http://schemas.microsoft.com/office/drawing/2014/main" id="{31CE7CE6-DCF5-4D41-82B2-1F9F55D38C05}"/>
              </a:ext>
            </a:extLst>
          </p:cNvPr>
          <p:cNvSpPr/>
          <p:nvPr/>
        </p:nvSpPr>
        <p:spPr>
          <a:xfrm>
            <a:off x="7223286" y="2342372"/>
            <a:ext cx="1892140" cy="1384995"/>
          </a:xfrm>
          <a:prstGeom prst="rect">
            <a:avLst/>
          </a:prstGeom>
          <a:solidFill>
            <a:schemeClr val="bg1"/>
          </a:solidFill>
          <a:ln>
            <a:solidFill>
              <a:schemeClr val="tx1"/>
            </a:solidFill>
          </a:ln>
        </p:spPr>
        <p:txBody>
          <a:bodyPr wrap="square">
            <a:spAutoFit/>
          </a:bodyPr>
          <a:lstStyle/>
          <a:p>
            <a:pPr eaLnBrk="0" hangingPunct="0"/>
            <a:r>
              <a:rPr lang="zh-CN" altLang="en-US" sz="1050" dirty="0">
                <a:latin typeface="楷体" panose="02010609060101010101" pitchFamily="49" charset="-122"/>
                <a:ea typeface="楷体" panose="02010609060101010101" pitchFamily="49" charset="-122"/>
              </a:rPr>
              <a:t>学科选集的内容包含研究新闻、热点评论、学科综述、精选论文、作者资源、近期会议资讯、以及相关的期刊、电子书和包括视频摘要以及作者采访在内的多媒体内容等，帮助读者更加全面地了解学科的发展</a:t>
            </a:r>
            <a:endParaRPr lang="en-GB" altLang="zh-CN" sz="1050" dirty="0">
              <a:latin typeface="楷体" panose="02010609060101010101" pitchFamily="49" charset="-122"/>
              <a:ea typeface="楷体" panose="02010609060101010101" pitchFamily="49" charset="-122"/>
            </a:endParaRPr>
          </a:p>
        </p:txBody>
      </p:sp>
      <p:pic>
        <p:nvPicPr>
          <p:cNvPr id="9" name="Picture 3" descr="IOP-logo-RGB.jpg">
            <a:extLst>
              <a:ext uri="{FF2B5EF4-FFF2-40B4-BE49-F238E27FC236}">
                <a16:creationId xmlns:a16="http://schemas.microsoft.com/office/drawing/2014/main" id="{F0B0B918-E08A-4406-9AA7-CBD103BD29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300" y="336550"/>
            <a:ext cx="2639568" cy="216408"/>
          </a:xfrm>
          <a:prstGeom prst="rect">
            <a:avLst/>
          </a:prstGeom>
        </p:spPr>
      </p:pic>
    </p:spTree>
    <p:extLst>
      <p:ext uri="{BB962C8B-B14F-4D97-AF65-F5344CB8AC3E}">
        <p14:creationId xmlns:p14="http://schemas.microsoft.com/office/powerpoint/2010/main" val="200990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1000"/>
                                        <p:tgtEl>
                                          <p:spTgt spid="6"/>
                                        </p:tgtEl>
                                      </p:cBhvr>
                                    </p:animEffect>
                                    <p:set>
                                      <p:cBhvr>
                                        <p:cTn id="16" dur="1" fill="hold">
                                          <p:stCondLst>
                                            <p:cond delay="9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2160269" y="1174361"/>
            <a:ext cx="6172200" cy="289775"/>
          </a:xfrm>
        </p:spPr>
        <p:txBody>
          <a:bodyPr>
            <a:noAutofit/>
          </a:bodyPr>
          <a:lstStyle/>
          <a:p>
            <a:pPr algn="l"/>
            <a:r>
              <a:rPr lang="en-US" altLang="zh-CN" sz="2000" b="1" dirty="0">
                <a:solidFill>
                  <a:srgbClr val="B70F20"/>
                </a:solidFill>
                <a:latin typeface="Calibri" charset="0"/>
                <a:ea typeface="ＭＳ Ｐゴシック" pitchFamily="34" charset="-128"/>
                <a:cs typeface="Arial"/>
              </a:rPr>
              <a:t>Journal Page</a:t>
            </a:r>
            <a:endParaRPr lang="zh-CN" altLang="en-US" sz="2000" b="1" dirty="0">
              <a:solidFill>
                <a:srgbClr val="B70F20"/>
              </a:solidFill>
              <a:latin typeface="Calibri" charset="0"/>
              <a:ea typeface="ＭＳ Ｐゴシック" pitchFamily="34" charset="-128"/>
              <a:cs typeface="Arial"/>
            </a:endParaRPr>
          </a:p>
        </p:txBody>
      </p:sp>
      <p:pic>
        <p:nvPicPr>
          <p:cNvPr id="3" name="图片 2">
            <a:extLst>
              <a:ext uri="{FF2B5EF4-FFF2-40B4-BE49-F238E27FC236}">
                <a16:creationId xmlns:a16="http://schemas.microsoft.com/office/drawing/2014/main" id="{D27FA52F-D101-4984-8CDA-CE06DACE39AC}"/>
              </a:ext>
            </a:extLst>
          </p:cNvPr>
          <p:cNvPicPr>
            <a:picLocks noChangeAspect="1"/>
          </p:cNvPicPr>
          <p:nvPr/>
        </p:nvPicPr>
        <p:blipFill>
          <a:blip r:embed="rId3"/>
          <a:stretch>
            <a:fillRect/>
          </a:stretch>
        </p:blipFill>
        <p:spPr>
          <a:xfrm>
            <a:off x="3023013" y="1871461"/>
            <a:ext cx="5498946" cy="4749350"/>
          </a:xfrm>
          <a:prstGeom prst="rect">
            <a:avLst/>
          </a:prstGeom>
        </p:spPr>
      </p:pic>
      <p:pic>
        <p:nvPicPr>
          <p:cNvPr id="9" name="内容占位符 8">
            <a:extLst>
              <a:ext uri="{FF2B5EF4-FFF2-40B4-BE49-F238E27FC236}">
                <a16:creationId xmlns:a16="http://schemas.microsoft.com/office/drawing/2014/main" id="{B4D75FA8-F23E-4601-9C3E-39EC681F223C}"/>
              </a:ext>
            </a:extLst>
          </p:cNvPr>
          <p:cNvPicPr>
            <a:picLocks noGrp="1" noChangeAspect="1"/>
          </p:cNvPicPr>
          <p:nvPr>
            <p:ph idx="1"/>
          </p:nvPr>
        </p:nvPicPr>
        <p:blipFill>
          <a:blip r:embed="rId3"/>
          <a:stretch>
            <a:fillRect/>
          </a:stretch>
        </p:blipFill>
        <p:spPr>
          <a:xfrm>
            <a:off x="1524000" y="0"/>
            <a:ext cx="0" cy="0"/>
          </a:xfrm>
          <a:prstGeom prst="rect">
            <a:avLst/>
          </a:prstGeom>
        </p:spPr>
      </p:pic>
      <p:sp>
        <p:nvSpPr>
          <p:cNvPr id="10" name="矩形标注 9">
            <a:extLst>
              <a:ext uri="{FF2B5EF4-FFF2-40B4-BE49-F238E27FC236}">
                <a16:creationId xmlns:a16="http://schemas.microsoft.com/office/drawing/2014/main" id="{085BCBC5-638E-4134-852C-73708D51249C}"/>
              </a:ext>
            </a:extLst>
          </p:cNvPr>
          <p:cNvSpPr/>
          <p:nvPr/>
        </p:nvSpPr>
        <p:spPr bwMode="auto">
          <a:xfrm>
            <a:off x="8332469" y="3159985"/>
            <a:ext cx="972446" cy="777534"/>
          </a:xfrm>
          <a:prstGeom prst="wedgeRectCallout">
            <a:avLst>
              <a:gd name="adj1" fmla="val -74248"/>
              <a:gd name="adj2" fmla="val -5828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eaLnBrk="0" fontAlgn="base" hangingPunct="0">
              <a:spcBef>
                <a:spcPct val="0"/>
              </a:spcBef>
              <a:spcAft>
                <a:spcPct val="0"/>
              </a:spcAft>
            </a:pPr>
            <a:r>
              <a:rPr lang="zh-CN" altLang="en-US" sz="675" dirty="0">
                <a:latin typeface="楷体" panose="02010609060101010101" pitchFamily="49" charset="-122"/>
                <a:ea typeface="楷体" panose="02010609060101010101" pitchFamily="49" charset="-122"/>
              </a:rPr>
              <a:t>查看期刊信息，内容包括投稿按钮、期刊范围、编委信息、作者指南、申请成为审稿人、出版费用、奖项、特刊、价格等</a:t>
            </a:r>
          </a:p>
        </p:txBody>
      </p:sp>
      <p:sp>
        <p:nvSpPr>
          <p:cNvPr id="11" name="矩形标注 9">
            <a:extLst>
              <a:ext uri="{FF2B5EF4-FFF2-40B4-BE49-F238E27FC236}">
                <a16:creationId xmlns:a16="http://schemas.microsoft.com/office/drawing/2014/main" id="{B4A9FBAF-3E59-4832-989D-7F596B757102}"/>
              </a:ext>
            </a:extLst>
          </p:cNvPr>
          <p:cNvSpPr/>
          <p:nvPr/>
        </p:nvSpPr>
        <p:spPr bwMode="auto">
          <a:xfrm>
            <a:off x="5123554" y="3562748"/>
            <a:ext cx="1252364" cy="272134"/>
          </a:xfrm>
          <a:prstGeom prst="wedgeRectCallout">
            <a:avLst>
              <a:gd name="adj1" fmla="val -71268"/>
              <a:gd name="adj2" fmla="val -7284"/>
            </a:avLst>
          </a:prstGeom>
          <a:solidFill>
            <a:schemeClr val="bg1"/>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eaLnBrk="0" fontAlgn="base" hangingPunct="0">
              <a:spcBef>
                <a:spcPct val="0"/>
              </a:spcBef>
              <a:spcAft>
                <a:spcPct val="0"/>
              </a:spcAft>
            </a:pPr>
            <a:r>
              <a:rPr lang="zh-CN" altLang="en-US" sz="675" dirty="0">
                <a:latin typeface="楷体" panose="02010609060101010101" pitchFamily="49" charset="-122"/>
                <a:ea typeface="楷体" panose="02010609060101010101" pitchFamily="49" charset="-122"/>
              </a:rPr>
              <a:t>查看期刊的审稿时间中位数和影响因子</a:t>
            </a:r>
          </a:p>
        </p:txBody>
      </p:sp>
      <p:sp>
        <p:nvSpPr>
          <p:cNvPr id="12" name="矩形标注 9">
            <a:extLst>
              <a:ext uri="{FF2B5EF4-FFF2-40B4-BE49-F238E27FC236}">
                <a16:creationId xmlns:a16="http://schemas.microsoft.com/office/drawing/2014/main" id="{A83356D7-055C-4EA2-983B-81831FF28AFF}"/>
              </a:ext>
            </a:extLst>
          </p:cNvPr>
          <p:cNvSpPr/>
          <p:nvPr/>
        </p:nvSpPr>
        <p:spPr bwMode="auto">
          <a:xfrm>
            <a:off x="5775596" y="4321638"/>
            <a:ext cx="1252364" cy="744885"/>
          </a:xfrm>
          <a:prstGeom prst="wedgeRectCallout">
            <a:avLst>
              <a:gd name="adj1" fmla="val -18370"/>
              <a:gd name="adj2" fmla="val -6322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eaLnBrk="0" fontAlgn="base" hangingPunct="0">
              <a:spcBef>
                <a:spcPct val="0"/>
              </a:spcBef>
              <a:spcAft>
                <a:spcPct val="0"/>
              </a:spcAft>
            </a:pPr>
            <a:r>
              <a:rPr lang="zh-CN" altLang="en-US" sz="675" dirty="0">
                <a:latin typeface="楷体" panose="02010609060101010101" pitchFamily="49" charset="-122"/>
                <a:ea typeface="楷体" panose="02010609060101010101" pitchFamily="49" charset="-122"/>
              </a:rPr>
              <a:t>查看最热论文、最多引用、最新论文、综述论文、已经刚刚被接受的</a:t>
            </a:r>
            <a:r>
              <a:rPr lang="en-US" altLang="zh-CN" sz="675" dirty="0">
                <a:latin typeface="楷体" panose="02010609060101010101" pitchFamily="49" charset="-122"/>
                <a:ea typeface="楷体" panose="02010609060101010101" pitchFamily="49" charset="-122"/>
              </a:rPr>
              <a:t>accepted manuscripts, </a:t>
            </a:r>
            <a:r>
              <a:rPr lang="zh-CN" altLang="en-US" sz="675" dirty="0">
                <a:latin typeface="楷体" panose="02010609060101010101" pitchFamily="49" charset="-122"/>
                <a:ea typeface="楷体" panose="02010609060101010101" pitchFamily="49" charset="-122"/>
              </a:rPr>
              <a:t>此外您还可以查看期刊论文在社交媒体上的影响和趋势。</a:t>
            </a:r>
          </a:p>
        </p:txBody>
      </p:sp>
      <p:pic>
        <p:nvPicPr>
          <p:cNvPr id="13" name="Picture 3" descr="IOP-logo-RGB.jpg">
            <a:extLst>
              <a:ext uri="{FF2B5EF4-FFF2-40B4-BE49-F238E27FC236}">
                <a16:creationId xmlns:a16="http://schemas.microsoft.com/office/drawing/2014/main" id="{3E51F205-5F76-438D-844C-0098101F27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2300" y="336550"/>
            <a:ext cx="2639568" cy="216408"/>
          </a:xfrm>
          <a:prstGeom prst="rect">
            <a:avLst/>
          </a:prstGeom>
        </p:spPr>
      </p:pic>
    </p:spTree>
    <p:extLst>
      <p:ext uri="{BB962C8B-B14F-4D97-AF65-F5344CB8AC3E}">
        <p14:creationId xmlns:p14="http://schemas.microsoft.com/office/powerpoint/2010/main" val="205259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10"/>
                                        </p:tgtEl>
                                      </p:cBhvr>
                                    </p:animEffect>
                                    <p:set>
                                      <p:cBhvr>
                                        <p:cTn id="12" dur="1" fill="hold">
                                          <p:stCondLst>
                                            <p:cond delay="9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1000"/>
                                        <p:tgtEl>
                                          <p:spTgt spid="11"/>
                                        </p:tgtEl>
                                      </p:cBhvr>
                                    </p:animEffect>
                                    <p:set>
                                      <p:cBhvr>
                                        <p:cTn id="22" dur="1" fill="hold">
                                          <p:stCondLst>
                                            <p:cond delay="9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1000"/>
                                        <p:tgtEl>
                                          <p:spTgt spid="12"/>
                                        </p:tgtEl>
                                      </p:cBhvr>
                                    </p:animEffect>
                                    <p:set>
                                      <p:cBhvr>
                                        <p:cTn id="32"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58310B3-5E99-471D-A4C5-A2F611E55737}"/>
              </a:ext>
            </a:extLst>
          </p:cNvPr>
          <p:cNvPicPr>
            <a:picLocks noChangeAspect="1"/>
          </p:cNvPicPr>
          <p:nvPr/>
        </p:nvPicPr>
        <p:blipFill>
          <a:blip r:embed="rId3"/>
          <a:stretch>
            <a:fillRect/>
          </a:stretch>
        </p:blipFill>
        <p:spPr>
          <a:xfrm>
            <a:off x="2943225" y="1987885"/>
            <a:ext cx="6172200" cy="4438911"/>
          </a:xfrm>
          <a:prstGeom prst="rect">
            <a:avLst/>
          </a:prstGeom>
        </p:spPr>
      </p:pic>
      <p:sp>
        <p:nvSpPr>
          <p:cNvPr id="5" name="Rectangle 2"/>
          <p:cNvSpPr>
            <a:spLocks noGrp="1" noChangeArrowheads="1"/>
          </p:cNvSpPr>
          <p:nvPr>
            <p:ph type="title"/>
          </p:nvPr>
        </p:nvSpPr>
        <p:spPr>
          <a:xfrm>
            <a:off x="2337170" y="1274658"/>
            <a:ext cx="6172200" cy="289775"/>
          </a:xfrm>
        </p:spPr>
        <p:txBody>
          <a:bodyPr>
            <a:noAutofit/>
          </a:bodyPr>
          <a:lstStyle/>
          <a:p>
            <a:pPr algn="l"/>
            <a:r>
              <a:rPr lang="en-US" altLang="zh-CN" sz="2000" b="1" dirty="0">
                <a:solidFill>
                  <a:srgbClr val="B70F20"/>
                </a:solidFill>
                <a:latin typeface="Calibri" charset="0"/>
                <a:ea typeface="ＭＳ Ｐゴシック" pitchFamily="34" charset="-128"/>
                <a:cs typeface="Arial"/>
              </a:rPr>
              <a:t>Article Page</a:t>
            </a:r>
            <a:endParaRPr lang="zh-CN" altLang="en-US" sz="2000" b="1" dirty="0">
              <a:solidFill>
                <a:srgbClr val="B70F20"/>
              </a:solidFill>
              <a:latin typeface="Calibri" charset="0"/>
              <a:ea typeface="ＭＳ Ｐゴシック" pitchFamily="34" charset="-128"/>
              <a:cs typeface="Arial"/>
            </a:endParaRPr>
          </a:p>
        </p:txBody>
      </p:sp>
      <p:sp>
        <p:nvSpPr>
          <p:cNvPr id="6" name="线形标注 2 4"/>
          <p:cNvSpPr/>
          <p:nvPr/>
        </p:nvSpPr>
        <p:spPr bwMode="auto">
          <a:xfrm>
            <a:off x="4773030" y="2854472"/>
            <a:ext cx="1782817" cy="967907"/>
          </a:xfrm>
          <a:prstGeom prst="borderCallout2">
            <a:avLst>
              <a:gd name="adj1" fmla="val 37969"/>
              <a:gd name="adj2" fmla="val 100634"/>
              <a:gd name="adj3" fmla="val 37990"/>
              <a:gd name="adj4" fmla="val 109293"/>
              <a:gd name="adj5" fmla="val -620"/>
              <a:gd name="adj6" fmla="val 117323"/>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hangingPunct="0"/>
            <a:r>
              <a:rPr lang="en-US" altLang="zh-CN" sz="900" b="1" dirty="0">
                <a:ea typeface="楷体" panose="02010609060101010101" pitchFamily="49" charset="-122"/>
              </a:rPr>
              <a:t>Article</a:t>
            </a:r>
            <a:r>
              <a:rPr lang="en-US" altLang="zh-CN" sz="900" dirty="0">
                <a:ea typeface="楷体" panose="02010609060101010101" pitchFamily="49" charset="-122"/>
              </a:rPr>
              <a:t> </a:t>
            </a:r>
            <a:r>
              <a:rPr lang="en-US" altLang="zh-CN" sz="900" b="1" dirty="0">
                <a:ea typeface="楷体" panose="02010609060101010101" pitchFamily="49" charset="-122"/>
              </a:rPr>
              <a:t>level</a:t>
            </a:r>
            <a:r>
              <a:rPr lang="en-US" altLang="zh-CN" sz="900" dirty="0">
                <a:ea typeface="楷体" panose="02010609060101010101" pitchFamily="49" charset="-122"/>
              </a:rPr>
              <a:t> </a:t>
            </a:r>
            <a:r>
              <a:rPr lang="en-US" altLang="zh-CN" sz="900" b="1" dirty="0">
                <a:ea typeface="楷体" panose="02010609060101010101" pitchFamily="49" charset="-122"/>
              </a:rPr>
              <a:t>metrics</a:t>
            </a:r>
            <a:r>
              <a:rPr lang="en-US" altLang="zh-CN" sz="900" dirty="0">
                <a:ea typeface="楷体" panose="02010609060101010101" pitchFamily="49" charset="-122"/>
              </a:rPr>
              <a:t> </a:t>
            </a:r>
          </a:p>
          <a:p>
            <a:pPr eaLnBrk="0" hangingPunct="0"/>
            <a:r>
              <a:rPr lang="zh-CN" altLang="en-US" sz="900" dirty="0">
                <a:latin typeface="楷体" panose="02010609060101010101" pitchFamily="49" charset="-122"/>
                <a:ea typeface="楷体" panose="02010609060101010101" pitchFamily="49" charset="-122"/>
              </a:rPr>
              <a:t>目前正在被越来越多的读者和期刊使用，来衡量一篇文章的广泛影响力。包括论文的下载量，引用量，转发量以及评论情况等。</a:t>
            </a:r>
          </a:p>
        </p:txBody>
      </p:sp>
      <p:sp>
        <p:nvSpPr>
          <p:cNvPr id="8" name="线形标注 2 4"/>
          <p:cNvSpPr/>
          <p:nvPr/>
        </p:nvSpPr>
        <p:spPr bwMode="auto">
          <a:xfrm>
            <a:off x="3116182" y="4456185"/>
            <a:ext cx="1782817" cy="738027"/>
          </a:xfrm>
          <a:prstGeom prst="borderCallout2">
            <a:avLst>
              <a:gd name="adj1" fmla="val 37969"/>
              <a:gd name="adj2" fmla="val 100634"/>
              <a:gd name="adj3" fmla="val 37990"/>
              <a:gd name="adj4" fmla="val 109293"/>
              <a:gd name="adj5" fmla="val 21616"/>
              <a:gd name="adj6" fmla="val 13032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r>
              <a:rPr lang="zh-CN" altLang="en-US" sz="900" dirty="0">
                <a:solidFill>
                  <a:schemeClr val="accent5">
                    <a:lumMod val="25000"/>
                  </a:schemeClr>
                </a:solidFill>
                <a:latin typeface="楷体" panose="02010609060101010101" pitchFamily="49" charset="-122"/>
                <a:ea typeface="楷体" panose="02010609060101010101" pitchFamily="49" charset="-122"/>
              </a:rPr>
              <a:t>补充材料</a:t>
            </a:r>
            <a:endParaRPr lang="en-GB" altLang="zh-CN" sz="900" dirty="0">
              <a:solidFill>
                <a:schemeClr val="accent5">
                  <a:lumMod val="25000"/>
                </a:schemeClr>
              </a:solidFill>
              <a:latin typeface="楷体" panose="02010609060101010101" pitchFamily="49" charset="-122"/>
              <a:ea typeface="楷体" panose="02010609060101010101" pitchFamily="49" charset="-122"/>
            </a:endParaRPr>
          </a:p>
          <a:p>
            <a:pPr eaLnBrk="0" fontAlgn="base" hangingPunct="0">
              <a:spcBef>
                <a:spcPct val="0"/>
              </a:spcBef>
              <a:spcAft>
                <a:spcPct val="0"/>
              </a:spcAft>
            </a:pPr>
            <a:r>
              <a:rPr lang="zh-CN" altLang="en-US" sz="900" dirty="0">
                <a:solidFill>
                  <a:schemeClr val="accent5">
                    <a:lumMod val="25000"/>
                  </a:schemeClr>
                </a:solidFill>
                <a:latin typeface="楷体" panose="02010609060101010101" pitchFamily="49" charset="-122"/>
                <a:ea typeface="楷体" panose="02010609060101010101" pitchFamily="49" charset="-122"/>
              </a:rPr>
              <a:t>这些栏目可以使您更加深入的了解这篇论文。包括论文的相关视频、图像和其它额外文档。</a:t>
            </a:r>
            <a:endParaRPr lang="zh-CN" altLang="en-US" sz="900" dirty="0">
              <a:latin typeface="楷体" panose="02010609060101010101" pitchFamily="49" charset="-122"/>
              <a:ea typeface="楷体" panose="02010609060101010101" pitchFamily="49" charset="-122"/>
            </a:endParaRPr>
          </a:p>
        </p:txBody>
      </p:sp>
      <p:sp>
        <p:nvSpPr>
          <p:cNvPr id="9" name="线形标注 2 4"/>
          <p:cNvSpPr/>
          <p:nvPr/>
        </p:nvSpPr>
        <p:spPr bwMode="auto">
          <a:xfrm>
            <a:off x="3681877" y="3828656"/>
            <a:ext cx="1091153" cy="193183"/>
          </a:xfrm>
          <a:prstGeom prst="borderCallout2">
            <a:avLst>
              <a:gd name="adj1" fmla="val -2259"/>
              <a:gd name="adj2" fmla="val 50789"/>
              <a:gd name="adj3" fmla="val -3728"/>
              <a:gd name="adj4" fmla="val 51321"/>
              <a:gd name="adj5" fmla="val -44519"/>
              <a:gd name="adj6" fmla="val 50683"/>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r>
              <a:rPr lang="en-US" altLang="zh-CN" sz="900" dirty="0">
                <a:solidFill>
                  <a:schemeClr val="accent5">
                    <a:lumMod val="25000"/>
                  </a:schemeClr>
                </a:solidFill>
                <a:latin typeface="楷体" panose="02010609060101010101" pitchFamily="49" charset="-122"/>
                <a:ea typeface="楷体" panose="02010609060101010101" pitchFamily="49" charset="-122"/>
              </a:rPr>
              <a:t>PDF </a:t>
            </a:r>
            <a:r>
              <a:rPr lang="zh-CN" altLang="en-US" sz="900" dirty="0">
                <a:solidFill>
                  <a:schemeClr val="accent5">
                    <a:lumMod val="25000"/>
                  </a:schemeClr>
                </a:solidFill>
                <a:latin typeface="楷体" panose="02010609060101010101" pitchFamily="49" charset="-122"/>
                <a:ea typeface="楷体" panose="02010609060101010101" pitchFamily="49" charset="-122"/>
              </a:rPr>
              <a:t>下载按钮</a:t>
            </a:r>
            <a:endParaRPr lang="zh-CN" altLang="en-US" sz="900" dirty="0">
              <a:latin typeface="楷体" panose="02010609060101010101" pitchFamily="49" charset="-122"/>
              <a:ea typeface="楷体" panose="02010609060101010101" pitchFamily="49" charset="-122"/>
            </a:endParaRPr>
          </a:p>
        </p:txBody>
      </p:sp>
      <p:sp>
        <p:nvSpPr>
          <p:cNvPr id="10" name="线形标注 2 4"/>
          <p:cNvSpPr/>
          <p:nvPr/>
        </p:nvSpPr>
        <p:spPr bwMode="auto">
          <a:xfrm>
            <a:off x="4939458" y="3177935"/>
            <a:ext cx="1782817" cy="738028"/>
          </a:xfrm>
          <a:prstGeom prst="borderCallout2">
            <a:avLst>
              <a:gd name="adj1" fmla="val 37969"/>
              <a:gd name="adj2" fmla="val 100634"/>
              <a:gd name="adj3" fmla="val 37990"/>
              <a:gd name="adj4" fmla="val 109293"/>
              <a:gd name="adj5" fmla="val -620"/>
              <a:gd name="adj6" fmla="val 117323"/>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hangingPunct="0"/>
            <a:r>
              <a:rPr lang="en-US" altLang="zh-CN" sz="900" b="1" dirty="0" err="1">
                <a:ea typeface="楷体" panose="02010609060101010101" pitchFamily="49" charset="-122"/>
              </a:rPr>
              <a:t>Mathjax</a:t>
            </a:r>
            <a:endParaRPr lang="en-US" altLang="zh-CN" sz="900" b="1" dirty="0">
              <a:ea typeface="楷体" panose="02010609060101010101" pitchFamily="49" charset="-122"/>
            </a:endParaRPr>
          </a:p>
          <a:p>
            <a:pPr eaLnBrk="0" hangingPunct="0"/>
            <a:r>
              <a:rPr lang="zh-CN" altLang="en-US" sz="900" dirty="0">
                <a:latin typeface="楷体" panose="02010609060101010101" pitchFamily="49" charset="-122"/>
                <a:ea typeface="楷体" panose="02010609060101010101" pitchFamily="49" charset="-122"/>
              </a:rPr>
              <a:t>开启 </a:t>
            </a:r>
            <a:r>
              <a:rPr lang="en-US" altLang="zh-CN" sz="900" dirty="0" err="1">
                <a:latin typeface="楷体" panose="02010609060101010101" pitchFamily="49" charset="-122"/>
                <a:ea typeface="楷体" panose="02010609060101010101" pitchFamily="49" charset="-122"/>
              </a:rPr>
              <a:t>MathJax</a:t>
            </a:r>
            <a:r>
              <a:rPr lang="en-US" altLang="zh-CN" sz="900" dirty="0">
                <a:latin typeface="楷体" panose="02010609060101010101" pitchFamily="49" charset="-122"/>
                <a:ea typeface="楷体" panose="02010609060101010101" pitchFamily="49" charset="-122"/>
              </a:rPr>
              <a:t> </a:t>
            </a:r>
            <a:r>
              <a:rPr lang="zh-CN" altLang="en-US" sz="900" dirty="0">
                <a:latin typeface="楷体" panose="02010609060101010101" pitchFamily="49" charset="-122"/>
                <a:ea typeface="楷体" panose="02010609060101010101" pitchFamily="49" charset="-122"/>
              </a:rPr>
              <a:t>功能后，公式将不再是一张图片，可以被轻松导入到</a:t>
            </a:r>
            <a:r>
              <a:rPr lang="en-US" altLang="zh-CN" sz="900" dirty="0">
                <a:latin typeface="楷体" panose="02010609060101010101" pitchFamily="49" charset="-122"/>
                <a:ea typeface="楷体" panose="02010609060101010101" pitchFamily="49" charset="-122"/>
              </a:rPr>
              <a:t>Word</a:t>
            </a:r>
            <a:r>
              <a:rPr lang="zh-CN" altLang="en-US" sz="900" dirty="0">
                <a:latin typeface="楷体" panose="02010609060101010101" pitchFamily="49" charset="-122"/>
                <a:ea typeface="楷体" panose="02010609060101010101" pitchFamily="49" charset="-122"/>
              </a:rPr>
              <a:t>和</a:t>
            </a:r>
            <a:r>
              <a:rPr lang="en-US" altLang="zh-CN" sz="900" dirty="0" err="1">
                <a:latin typeface="楷体" panose="02010609060101010101" pitchFamily="49" charset="-122"/>
                <a:ea typeface="楷体" panose="02010609060101010101" pitchFamily="49" charset="-122"/>
              </a:rPr>
              <a:t>LaTeX</a:t>
            </a:r>
            <a:r>
              <a:rPr lang="zh-CN" altLang="en-US" sz="900" dirty="0">
                <a:latin typeface="楷体" panose="02010609060101010101" pitchFamily="49" charset="-122"/>
                <a:ea typeface="楷体" panose="02010609060101010101" pitchFamily="49" charset="-122"/>
              </a:rPr>
              <a:t>中。</a:t>
            </a:r>
          </a:p>
        </p:txBody>
      </p:sp>
      <p:pic>
        <p:nvPicPr>
          <p:cNvPr id="14" name="图片 13">
            <a:extLst>
              <a:ext uri="{FF2B5EF4-FFF2-40B4-BE49-F238E27FC236}">
                <a16:creationId xmlns:a16="http://schemas.microsoft.com/office/drawing/2014/main" id="{09F77211-8A24-4638-AD70-A2634035417E}"/>
              </a:ext>
            </a:extLst>
          </p:cNvPr>
          <p:cNvPicPr>
            <a:picLocks noChangeAspect="1"/>
          </p:cNvPicPr>
          <p:nvPr/>
        </p:nvPicPr>
        <p:blipFill>
          <a:blip r:embed="rId4"/>
          <a:stretch>
            <a:fillRect/>
          </a:stretch>
        </p:blipFill>
        <p:spPr>
          <a:xfrm>
            <a:off x="6888702" y="3502657"/>
            <a:ext cx="762666" cy="170818"/>
          </a:xfrm>
          <a:prstGeom prst="rect">
            <a:avLst/>
          </a:prstGeom>
        </p:spPr>
      </p:pic>
      <p:pic>
        <p:nvPicPr>
          <p:cNvPr id="18" name="内容占位符 17">
            <a:extLst>
              <a:ext uri="{FF2B5EF4-FFF2-40B4-BE49-F238E27FC236}">
                <a16:creationId xmlns:a16="http://schemas.microsoft.com/office/drawing/2014/main" id="{8DDCF3FF-87E6-4A30-996F-25B593514340}"/>
              </a:ext>
            </a:extLst>
          </p:cNvPr>
          <p:cNvPicPr>
            <a:picLocks noGrp="1" noChangeAspect="1"/>
          </p:cNvPicPr>
          <p:nvPr>
            <p:ph idx="1"/>
          </p:nvPr>
        </p:nvPicPr>
        <p:blipFill>
          <a:blip r:embed="rId3"/>
          <a:stretch>
            <a:fillRect/>
          </a:stretch>
        </p:blipFill>
        <p:spPr>
          <a:xfrm>
            <a:off x="1524000" y="0"/>
            <a:ext cx="0" cy="0"/>
          </a:xfrm>
          <a:prstGeom prst="rect">
            <a:avLst/>
          </a:prstGeom>
        </p:spPr>
      </p:pic>
      <p:sp>
        <p:nvSpPr>
          <p:cNvPr id="20" name="线形标注 2 4">
            <a:extLst>
              <a:ext uri="{FF2B5EF4-FFF2-40B4-BE49-F238E27FC236}">
                <a16:creationId xmlns:a16="http://schemas.microsoft.com/office/drawing/2014/main" id="{EE06989D-7A89-4049-B871-03CC1057CA0F}"/>
              </a:ext>
            </a:extLst>
          </p:cNvPr>
          <p:cNvSpPr/>
          <p:nvPr/>
        </p:nvSpPr>
        <p:spPr bwMode="auto">
          <a:xfrm>
            <a:off x="5078197" y="3616086"/>
            <a:ext cx="1782817" cy="416301"/>
          </a:xfrm>
          <a:prstGeom prst="borderCallout2">
            <a:avLst>
              <a:gd name="adj1" fmla="val 25493"/>
              <a:gd name="adj2" fmla="val 100456"/>
              <a:gd name="adj3" fmla="val 25514"/>
              <a:gd name="adj4" fmla="val 109115"/>
              <a:gd name="adj5" fmla="val 2821"/>
              <a:gd name="adj6" fmla="val 11500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hangingPunct="0"/>
            <a:r>
              <a:rPr lang="zh-CN" altLang="en-US" sz="900" b="1" dirty="0">
                <a:ea typeface="楷体" panose="02010609060101010101" pitchFamily="49" charset="-122"/>
              </a:rPr>
              <a:t>获得许可</a:t>
            </a:r>
            <a:endParaRPr lang="en-US" altLang="zh-CN" sz="900" b="1" dirty="0">
              <a:ea typeface="楷体" panose="02010609060101010101" pitchFamily="49" charset="-122"/>
            </a:endParaRPr>
          </a:p>
          <a:p>
            <a:pPr eaLnBrk="0" hangingPunct="0"/>
            <a:r>
              <a:rPr lang="zh-CN" altLang="en-US" sz="900" dirty="0">
                <a:latin typeface="楷体" panose="02010609060101010101" pitchFamily="49" charset="-122"/>
                <a:ea typeface="楷体" panose="02010609060101010101" pitchFamily="49" charset="-122"/>
              </a:rPr>
              <a:t>点此获得使用此</a:t>
            </a:r>
            <a:r>
              <a:rPr lang="en-US" altLang="zh-CN" sz="900" dirty="0">
                <a:latin typeface="楷体" panose="02010609060101010101" pitchFamily="49" charset="-122"/>
                <a:ea typeface="楷体" panose="02010609060101010101" pitchFamily="49" charset="-122"/>
              </a:rPr>
              <a:t>Article</a:t>
            </a:r>
            <a:r>
              <a:rPr lang="zh-CN" altLang="en-US" sz="900" dirty="0">
                <a:latin typeface="楷体" panose="02010609060101010101" pitchFamily="49" charset="-122"/>
                <a:ea typeface="楷体" panose="02010609060101010101" pitchFamily="49" charset="-122"/>
              </a:rPr>
              <a:t>的许可</a:t>
            </a:r>
          </a:p>
        </p:txBody>
      </p:sp>
      <p:sp>
        <p:nvSpPr>
          <p:cNvPr id="21" name="线形标注 2 4">
            <a:extLst>
              <a:ext uri="{FF2B5EF4-FFF2-40B4-BE49-F238E27FC236}">
                <a16:creationId xmlns:a16="http://schemas.microsoft.com/office/drawing/2014/main" id="{64B59FEE-19F2-418F-A0F5-F21C7B83EFA7}"/>
              </a:ext>
            </a:extLst>
          </p:cNvPr>
          <p:cNvSpPr/>
          <p:nvPr/>
        </p:nvSpPr>
        <p:spPr bwMode="auto">
          <a:xfrm>
            <a:off x="5643012" y="4145962"/>
            <a:ext cx="1782817" cy="631778"/>
          </a:xfrm>
          <a:prstGeom prst="borderCallout2">
            <a:avLst>
              <a:gd name="adj1" fmla="val 25493"/>
              <a:gd name="adj2" fmla="val 100456"/>
              <a:gd name="adj3" fmla="val 25514"/>
              <a:gd name="adj4" fmla="val 109115"/>
              <a:gd name="adj5" fmla="val -33787"/>
              <a:gd name="adj6" fmla="val 123983"/>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hangingPunct="0"/>
            <a:r>
              <a:rPr lang="zh-CN" altLang="en-US" sz="900" b="1" dirty="0">
                <a:ea typeface="楷体" panose="02010609060101010101" pitchFamily="49" charset="-122"/>
              </a:rPr>
              <a:t>相关论文</a:t>
            </a:r>
            <a:endParaRPr lang="en-US" altLang="zh-CN" sz="900" b="1" dirty="0">
              <a:ea typeface="楷体" panose="02010609060101010101" pitchFamily="49" charset="-122"/>
            </a:endParaRPr>
          </a:p>
          <a:p>
            <a:pPr eaLnBrk="0" hangingPunct="0"/>
            <a:r>
              <a:rPr lang="zh-CN" altLang="en-US" sz="900" dirty="0">
                <a:latin typeface="楷体" panose="02010609060101010101" pitchFamily="49" charset="-122"/>
                <a:ea typeface="楷体" panose="02010609060101010101" pitchFamily="49" charset="-122"/>
              </a:rPr>
              <a:t>侧边栏中列出了与此论文相关的其它论文</a:t>
            </a:r>
          </a:p>
        </p:txBody>
      </p:sp>
      <p:sp>
        <p:nvSpPr>
          <p:cNvPr id="22" name="线形标注 2 4">
            <a:extLst>
              <a:ext uri="{FF2B5EF4-FFF2-40B4-BE49-F238E27FC236}">
                <a16:creationId xmlns:a16="http://schemas.microsoft.com/office/drawing/2014/main" id="{42C71FF2-048F-43DF-A95E-E586A2D58AF9}"/>
              </a:ext>
            </a:extLst>
          </p:cNvPr>
          <p:cNvSpPr/>
          <p:nvPr/>
        </p:nvSpPr>
        <p:spPr bwMode="auto">
          <a:xfrm>
            <a:off x="5707380" y="5831554"/>
            <a:ext cx="1711492" cy="358911"/>
          </a:xfrm>
          <a:prstGeom prst="borderCallout2">
            <a:avLst>
              <a:gd name="adj1" fmla="val 25493"/>
              <a:gd name="adj2" fmla="val 100456"/>
              <a:gd name="adj3" fmla="val 25514"/>
              <a:gd name="adj4" fmla="val 109115"/>
              <a:gd name="adj5" fmla="val -33787"/>
              <a:gd name="adj6" fmla="val 123983"/>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hangingPunct="0"/>
            <a:r>
              <a:rPr lang="zh-CN" altLang="en-US" sz="900" b="1" dirty="0">
                <a:ea typeface="楷体" panose="02010609060101010101" pitchFamily="49" charset="-122"/>
              </a:rPr>
              <a:t>相关工作</a:t>
            </a:r>
            <a:endParaRPr lang="en-US" altLang="zh-CN" sz="900" b="1" dirty="0">
              <a:ea typeface="楷体" panose="02010609060101010101" pitchFamily="49" charset="-122"/>
            </a:endParaRPr>
          </a:p>
          <a:p>
            <a:pPr eaLnBrk="0" hangingPunct="0"/>
            <a:r>
              <a:rPr lang="zh-CN" altLang="en-US" sz="900" dirty="0">
                <a:latin typeface="楷体" panose="02010609060101010101" pitchFamily="49" charset="-122"/>
                <a:ea typeface="楷体" panose="02010609060101010101" pitchFamily="49" charset="-122"/>
              </a:rPr>
              <a:t>此处列出了相关的工作岗位</a:t>
            </a:r>
          </a:p>
        </p:txBody>
      </p:sp>
      <p:pic>
        <p:nvPicPr>
          <p:cNvPr id="15" name="Picture 3" descr="IOP-logo-RGB.jpg">
            <a:extLst>
              <a:ext uri="{FF2B5EF4-FFF2-40B4-BE49-F238E27FC236}">
                <a16:creationId xmlns:a16="http://schemas.microsoft.com/office/drawing/2014/main" id="{A25B8275-7DAF-4DD4-B3D8-EE81ABD867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300" y="336550"/>
            <a:ext cx="2639568" cy="216408"/>
          </a:xfrm>
          <a:prstGeom prst="rect">
            <a:avLst/>
          </a:prstGeom>
        </p:spPr>
      </p:pic>
    </p:spTree>
    <p:extLst>
      <p:ext uri="{BB962C8B-B14F-4D97-AF65-F5344CB8AC3E}">
        <p14:creationId xmlns:p14="http://schemas.microsoft.com/office/powerpoint/2010/main" val="203053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2000"/>
                                        <p:tgtEl>
                                          <p:spTgt spid="9">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20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fade">
                                      <p:cBhvr>
                                        <p:cTn id="15" dur="2000"/>
                                        <p:tgtEl>
                                          <p:spTgt spid="6">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2000"/>
                                        <p:tgtEl>
                                          <p:spTgt spid="6">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20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bg/>
                                          </p:spTgt>
                                        </p:tgtEl>
                                        <p:attrNameLst>
                                          <p:attrName>style.visibility</p:attrName>
                                        </p:attrNameLst>
                                      </p:cBhvr>
                                      <p:to>
                                        <p:strVal val="visible"/>
                                      </p:to>
                                    </p:set>
                                    <p:animEffect transition="in" filter="fade">
                                      <p:cBhvr>
                                        <p:cTn id="30" dur="2000"/>
                                        <p:tgtEl>
                                          <p:spTgt spid="8">
                                            <p:bg/>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Effect transition="in" filter="fade">
                                      <p:cBhvr>
                                        <p:cTn id="33" dur="2000"/>
                                        <p:tgtEl>
                                          <p:spTgt spid="8">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xEl>
                                              <p:pRg st="1" end="1"/>
                                            </p:txEl>
                                          </p:spTgt>
                                        </p:tgtEl>
                                        <p:attrNameLst>
                                          <p:attrName>style.visibility</p:attrName>
                                        </p:attrNameLst>
                                      </p:cBhvr>
                                      <p:to>
                                        <p:strVal val="visible"/>
                                      </p:to>
                                    </p:set>
                                    <p:animEffect transition="in" filter="fade">
                                      <p:cBhvr>
                                        <p:cTn id="36" dur="2000"/>
                                        <p:tgtEl>
                                          <p:spTgt spid="8">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animBg="1"/>
      <p:bldP spid="8" grpId="0" build="allAtOnce" animBg="1"/>
      <p:bldP spid="9" grpId="0" uiExpand="1" build="allAtOnce" animBg="1"/>
      <p:bldP spid="10"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a:extLst>
              <a:ext uri="{FF2B5EF4-FFF2-40B4-BE49-F238E27FC236}">
                <a16:creationId xmlns:a16="http://schemas.microsoft.com/office/drawing/2014/main" id="{C0F708F2-E4C3-4FFB-B4A7-C45C2121A061}"/>
              </a:ext>
            </a:extLst>
          </p:cNvPr>
          <p:cNvPicPr>
            <a:picLocks noGrp="1" noChangeAspect="1"/>
          </p:cNvPicPr>
          <p:nvPr>
            <p:ph idx="1"/>
          </p:nvPr>
        </p:nvPicPr>
        <p:blipFill>
          <a:blip r:embed="rId3"/>
          <a:stretch>
            <a:fillRect/>
          </a:stretch>
        </p:blipFill>
        <p:spPr>
          <a:xfrm>
            <a:off x="2658514" y="2114648"/>
            <a:ext cx="6832254" cy="4206043"/>
          </a:xfrm>
          <a:prstGeom prst="rect">
            <a:avLst/>
          </a:prstGeom>
        </p:spPr>
      </p:pic>
      <p:sp>
        <p:nvSpPr>
          <p:cNvPr id="7" name="AutoShape 7"/>
          <p:cNvSpPr>
            <a:spLocks noChangeArrowheads="1"/>
          </p:cNvSpPr>
          <p:nvPr/>
        </p:nvSpPr>
        <p:spPr bwMode="auto">
          <a:xfrm>
            <a:off x="6074641" y="2377345"/>
            <a:ext cx="879824" cy="350385"/>
          </a:xfrm>
          <a:prstGeom prst="wedgeRectCallout">
            <a:avLst>
              <a:gd name="adj1" fmla="val 70880"/>
              <a:gd name="adj2" fmla="val -66886"/>
            </a:avLst>
          </a:prstGeom>
          <a:solidFill>
            <a:schemeClr val="bg1"/>
          </a:solidFill>
          <a:ln w="9525">
            <a:solidFill>
              <a:schemeClr val="tx1"/>
            </a:solidFill>
            <a:miter lim="800000"/>
            <a:headEnd/>
            <a:tailEnd/>
          </a:ln>
          <a:effectLst/>
        </p:spPr>
        <p:txBody>
          <a:bodyPr/>
          <a:lstStyle/>
          <a:p>
            <a:r>
              <a:rPr lang="zh-CN" altLang="en-US" sz="675" dirty="0">
                <a:latin typeface="楷体" panose="02010609060101010101" pitchFamily="49" charset="-122"/>
                <a:ea typeface="楷体" panose="02010609060101010101" pitchFamily="49" charset="-122"/>
              </a:rPr>
              <a:t>您也可以利用关键词搜索，找到电子书的内容。</a:t>
            </a:r>
          </a:p>
        </p:txBody>
      </p:sp>
      <p:sp>
        <p:nvSpPr>
          <p:cNvPr id="8" name="矩形标注 7"/>
          <p:cNvSpPr/>
          <p:nvPr/>
        </p:nvSpPr>
        <p:spPr bwMode="auto">
          <a:xfrm>
            <a:off x="8815522" y="3228918"/>
            <a:ext cx="1029724" cy="632292"/>
          </a:xfrm>
          <a:prstGeom prst="wedgeRectCallout">
            <a:avLst>
              <a:gd name="adj1" fmla="val -60690"/>
              <a:gd name="adj2" fmla="val -72144"/>
            </a:avLst>
          </a:prstGeom>
          <a:solidFill>
            <a:schemeClr val="bg1"/>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fontAlgn="base">
              <a:spcBef>
                <a:spcPct val="0"/>
              </a:spcBef>
              <a:spcAft>
                <a:spcPct val="0"/>
              </a:spcAft>
            </a:pPr>
            <a:r>
              <a:rPr lang="zh-CN" altLang="en-US" sz="675" dirty="0">
                <a:latin typeface="楷体" panose="02010609060101010101" pitchFamily="49" charset="-122"/>
                <a:ea typeface="楷体" panose="02010609060101010101" pitchFamily="49" charset="-122"/>
              </a:rPr>
              <a:t>这里您可以查看电子书的更多信息，包括选集介绍，系列介绍，作者资源，图书馆资源，在线直播，以及其它信息</a:t>
            </a:r>
          </a:p>
        </p:txBody>
      </p:sp>
      <p:sp>
        <p:nvSpPr>
          <p:cNvPr id="10" name="矩形标注 9"/>
          <p:cNvSpPr/>
          <p:nvPr/>
        </p:nvSpPr>
        <p:spPr bwMode="auto">
          <a:xfrm>
            <a:off x="6514553" y="3034310"/>
            <a:ext cx="879824" cy="389219"/>
          </a:xfrm>
          <a:prstGeom prst="wedgeRectCallout">
            <a:avLst>
              <a:gd name="adj1" fmla="val -2286"/>
              <a:gd name="adj2" fmla="val -7898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fontAlgn="base">
              <a:spcBef>
                <a:spcPct val="0"/>
              </a:spcBef>
              <a:spcAft>
                <a:spcPct val="0"/>
              </a:spcAft>
            </a:pPr>
            <a:r>
              <a:rPr lang="zh-CN" altLang="en-US" sz="675" dirty="0">
                <a:latin typeface="楷体" panose="02010609060101010101" pitchFamily="49" charset="-122"/>
                <a:ea typeface="楷体" panose="02010609060101010101" pitchFamily="49" charset="-122"/>
              </a:rPr>
              <a:t>图书可以按照选集和年份排序</a:t>
            </a:r>
          </a:p>
        </p:txBody>
      </p:sp>
      <p:sp>
        <p:nvSpPr>
          <p:cNvPr id="11" name="矩形标注 9">
            <a:extLst>
              <a:ext uri="{FF2B5EF4-FFF2-40B4-BE49-F238E27FC236}">
                <a16:creationId xmlns:a16="http://schemas.microsoft.com/office/drawing/2014/main" id="{391403C3-986E-4975-A92C-DC74F3CCBBEA}"/>
              </a:ext>
            </a:extLst>
          </p:cNvPr>
          <p:cNvSpPr/>
          <p:nvPr/>
        </p:nvSpPr>
        <p:spPr bwMode="auto">
          <a:xfrm>
            <a:off x="3627293" y="2476709"/>
            <a:ext cx="972446" cy="272840"/>
          </a:xfrm>
          <a:prstGeom prst="wedgeRectCallout">
            <a:avLst>
              <a:gd name="adj1" fmla="val -2286"/>
              <a:gd name="adj2" fmla="val -7898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eaLnBrk="0" fontAlgn="base" hangingPunct="0">
              <a:spcBef>
                <a:spcPct val="0"/>
              </a:spcBef>
              <a:spcAft>
                <a:spcPct val="0"/>
              </a:spcAft>
            </a:pPr>
            <a:r>
              <a:rPr lang="zh-CN" altLang="en-US" sz="675" dirty="0">
                <a:latin typeface="楷体" panose="02010609060101010101" pitchFamily="49" charset="-122"/>
                <a:ea typeface="楷体" panose="02010609060101010101" pitchFamily="49" charset="-122"/>
              </a:rPr>
              <a:t>点击首页的</a:t>
            </a:r>
            <a:r>
              <a:rPr lang="en-US" altLang="zh-CN" sz="675" dirty="0">
                <a:latin typeface="楷体" panose="02010609060101010101" pitchFamily="49" charset="-122"/>
                <a:ea typeface="楷体" panose="02010609060101010101" pitchFamily="49" charset="-122"/>
              </a:rPr>
              <a:t>Books</a:t>
            </a:r>
            <a:r>
              <a:rPr lang="zh-CN" altLang="en-US" sz="675" dirty="0">
                <a:latin typeface="楷体" panose="02010609060101010101" pitchFamily="49" charset="-122"/>
                <a:ea typeface="楷体" panose="02010609060101010101" pitchFamily="49" charset="-122"/>
              </a:rPr>
              <a:t>按钮进入电子书页面</a:t>
            </a:r>
          </a:p>
        </p:txBody>
      </p:sp>
      <p:sp>
        <p:nvSpPr>
          <p:cNvPr id="15" name="Rectangle 2">
            <a:extLst>
              <a:ext uri="{FF2B5EF4-FFF2-40B4-BE49-F238E27FC236}">
                <a16:creationId xmlns:a16="http://schemas.microsoft.com/office/drawing/2014/main" id="{CD9C6AB3-9B96-4390-809F-481841281FAC}"/>
              </a:ext>
            </a:extLst>
          </p:cNvPr>
          <p:cNvSpPr txBox="1">
            <a:spLocks noChangeArrowheads="1"/>
          </p:cNvSpPr>
          <p:nvPr/>
        </p:nvSpPr>
        <p:spPr bwMode="auto">
          <a:xfrm>
            <a:off x="2325315" y="1255289"/>
            <a:ext cx="4629150" cy="40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ctr" anchorCtr="0" compatLnSpc="1"/>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zh-CN" altLang="en-US" sz="2000" b="1" dirty="0">
                <a:solidFill>
                  <a:srgbClr val="B70F20"/>
                </a:solidFill>
                <a:latin typeface="楷体" panose="02010609060101010101" pitchFamily="49" charset="-122"/>
                <a:ea typeface="楷体" panose="02010609060101010101" pitchFamily="49" charset="-122"/>
                <a:cs typeface="Arial"/>
              </a:rPr>
              <a:t>电子书首页</a:t>
            </a:r>
          </a:p>
        </p:txBody>
      </p:sp>
      <p:pic>
        <p:nvPicPr>
          <p:cNvPr id="9" name="Picture 3" descr="IOP-logo-RGB.jpg">
            <a:extLst>
              <a:ext uri="{FF2B5EF4-FFF2-40B4-BE49-F238E27FC236}">
                <a16:creationId xmlns:a16="http://schemas.microsoft.com/office/drawing/2014/main" id="{5D5FA31D-7575-46A1-9A7C-5AEE166461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2300" y="336550"/>
            <a:ext cx="2639568" cy="216408"/>
          </a:xfrm>
          <a:prstGeom prst="rect">
            <a:avLst/>
          </a:prstGeom>
        </p:spPr>
      </p:pic>
    </p:spTree>
    <p:extLst>
      <p:ext uri="{BB962C8B-B14F-4D97-AF65-F5344CB8AC3E}">
        <p14:creationId xmlns:p14="http://schemas.microsoft.com/office/powerpoint/2010/main" val="52417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11"/>
                                        </p:tgtEl>
                                      </p:cBhvr>
                                    </p:animEffect>
                                    <p:set>
                                      <p:cBhvr>
                                        <p:cTn id="12" dur="1" fill="hold">
                                          <p:stCondLst>
                                            <p:cond delay="9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1000"/>
                                        <p:tgtEl>
                                          <p:spTgt spid="7"/>
                                        </p:tgtEl>
                                      </p:cBhvr>
                                    </p:animEffect>
                                    <p:set>
                                      <p:cBhvr>
                                        <p:cTn id="22" dur="1" fill="hold">
                                          <p:stCondLst>
                                            <p:cond delay="9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1000"/>
                                        <p:tgtEl>
                                          <p:spTgt spid="8"/>
                                        </p:tgtEl>
                                      </p:cBhvr>
                                    </p:animEffect>
                                    <p:set>
                                      <p:cBhvr>
                                        <p:cTn id="32" dur="1" fill="hold">
                                          <p:stCondLst>
                                            <p:cond delay="9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1000"/>
                                        <p:tgtEl>
                                          <p:spTgt spid="10"/>
                                        </p:tgtEl>
                                      </p:cBhvr>
                                    </p:animEffect>
                                    <p:set>
                                      <p:cBhvr>
                                        <p:cTn id="42"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0" grpId="0" animBg="1"/>
      <p:bldP spid="10" grpId="1" animBg="1"/>
      <p:bldP spid="11" grpId="0" animBg="1"/>
      <p:bldP spid="1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9E58BF-6C08-4ED7-B845-8C15942DA62B}"/>
              </a:ext>
            </a:extLst>
          </p:cNvPr>
          <p:cNvPicPr>
            <a:picLocks noChangeAspect="1"/>
          </p:cNvPicPr>
          <p:nvPr/>
        </p:nvPicPr>
        <p:blipFill>
          <a:blip r:embed="rId3"/>
          <a:stretch>
            <a:fillRect/>
          </a:stretch>
        </p:blipFill>
        <p:spPr>
          <a:xfrm>
            <a:off x="2901601" y="2245310"/>
            <a:ext cx="5722880" cy="4134734"/>
          </a:xfrm>
          <a:prstGeom prst="rect">
            <a:avLst/>
          </a:prstGeom>
        </p:spPr>
      </p:pic>
      <p:sp>
        <p:nvSpPr>
          <p:cNvPr id="7" name="AutoShape 7"/>
          <p:cNvSpPr>
            <a:spLocks noChangeArrowheads="1"/>
          </p:cNvSpPr>
          <p:nvPr/>
        </p:nvSpPr>
        <p:spPr bwMode="auto">
          <a:xfrm>
            <a:off x="4901474" y="3450451"/>
            <a:ext cx="1328957" cy="343592"/>
          </a:xfrm>
          <a:prstGeom prst="wedgeRectCallout">
            <a:avLst>
              <a:gd name="adj1" fmla="val -3478"/>
              <a:gd name="adj2" fmla="val 30978"/>
            </a:avLst>
          </a:prstGeom>
          <a:solidFill>
            <a:schemeClr val="bg1"/>
          </a:solidFill>
          <a:ln w="9525">
            <a:solidFill>
              <a:schemeClr val="tx1"/>
            </a:solidFill>
            <a:miter lim="800000"/>
            <a:headEnd/>
            <a:tailEnd/>
          </a:ln>
          <a:effectLst/>
        </p:spPr>
        <p:txBody>
          <a:bodyPr/>
          <a:lstStyle/>
          <a:p>
            <a:r>
              <a:rPr lang="zh-CN" altLang="en-US" sz="675" dirty="0">
                <a:latin typeface="楷体" panose="02010609060101010101" pitchFamily="49" charset="-122"/>
                <a:ea typeface="楷体" panose="02010609060101010101" pitchFamily="49" charset="-122"/>
              </a:rPr>
              <a:t>您可下载章节或按整本书下载</a:t>
            </a:r>
          </a:p>
        </p:txBody>
      </p:sp>
      <p:sp>
        <p:nvSpPr>
          <p:cNvPr id="8" name="矩形标注 7"/>
          <p:cNvSpPr/>
          <p:nvPr/>
        </p:nvSpPr>
        <p:spPr bwMode="auto">
          <a:xfrm>
            <a:off x="6723839" y="3702571"/>
            <a:ext cx="1407235" cy="489182"/>
          </a:xfrm>
          <a:prstGeom prst="wedgeRectCallout">
            <a:avLst>
              <a:gd name="adj1" fmla="val 43241"/>
              <a:gd name="adj2" fmla="val -7285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fontAlgn="base">
              <a:spcBef>
                <a:spcPct val="0"/>
              </a:spcBef>
              <a:spcAft>
                <a:spcPct val="0"/>
              </a:spcAft>
            </a:pPr>
            <a:r>
              <a:rPr lang="zh-CN" altLang="en-US" sz="675" dirty="0">
                <a:latin typeface="楷体" panose="02010609060101010101" pitchFamily="49" charset="-122"/>
                <a:ea typeface="楷体" panose="02010609060101010101" pitchFamily="49" charset="-122"/>
              </a:rPr>
              <a:t>这里您可以找到与本书相关的期刊内容</a:t>
            </a:r>
          </a:p>
        </p:txBody>
      </p:sp>
      <p:sp>
        <p:nvSpPr>
          <p:cNvPr id="9" name="矩形标注 8"/>
          <p:cNvSpPr/>
          <p:nvPr/>
        </p:nvSpPr>
        <p:spPr bwMode="auto">
          <a:xfrm>
            <a:off x="4204581" y="4312677"/>
            <a:ext cx="1328957" cy="343592"/>
          </a:xfrm>
          <a:prstGeom prst="wedgeRectCallout">
            <a:avLst>
              <a:gd name="adj1" fmla="val -57413"/>
              <a:gd name="adj2" fmla="val -4357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fontAlgn="base">
              <a:spcBef>
                <a:spcPct val="0"/>
              </a:spcBef>
              <a:spcAft>
                <a:spcPct val="0"/>
              </a:spcAft>
            </a:pPr>
            <a:r>
              <a:rPr lang="zh-CN" altLang="en-US" sz="675" dirty="0">
                <a:latin typeface="楷体" panose="02010609060101010101" pitchFamily="49" charset="-122"/>
                <a:ea typeface="楷体" panose="02010609060101010101" pitchFamily="49" charset="-122"/>
              </a:rPr>
              <a:t>这里您可以快速查看书中的图表和参考文献</a:t>
            </a:r>
          </a:p>
        </p:txBody>
      </p:sp>
      <p:sp>
        <p:nvSpPr>
          <p:cNvPr id="15" name="Rectangle 2">
            <a:extLst>
              <a:ext uri="{FF2B5EF4-FFF2-40B4-BE49-F238E27FC236}">
                <a16:creationId xmlns:a16="http://schemas.microsoft.com/office/drawing/2014/main" id="{CD9C6AB3-9B96-4390-809F-481841281FAC}"/>
              </a:ext>
            </a:extLst>
          </p:cNvPr>
          <p:cNvSpPr txBox="1">
            <a:spLocks noChangeArrowheads="1"/>
          </p:cNvSpPr>
          <p:nvPr/>
        </p:nvSpPr>
        <p:spPr bwMode="auto">
          <a:xfrm>
            <a:off x="2217293" y="1262160"/>
            <a:ext cx="4629150" cy="46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ctr" anchorCtr="0" compatLnSpc="1"/>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zh-CN" altLang="en-US" sz="2000" b="1" dirty="0">
                <a:solidFill>
                  <a:srgbClr val="B70F20"/>
                </a:solidFill>
                <a:latin typeface="楷体" panose="02010609060101010101" pitchFamily="49" charset="-122"/>
                <a:ea typeface="楷体" panose="02010609060101010101" pitchFamily="49" charset="-122"/>
                <a:cs typeface="Arial"/>
              </a:rPr>
              <a:t>章节页面</a:t>
            </a:r>
          </a:p>
        </p:txBody>
      </p:sp>
      <p:pic>
        <p:nvPicPr>
          <p:cNvPr id="10" name="Picture 3" descr="IOP-logo-RGB.jpg">
            <a:extLst>
              <a:ext uri="{FF2B5EF4-FFF2-40B4-BE49-F238E27FC236}">
                <a16:creationId xmlns:a16="http://schemas.microsoft.com/office/drawing/2014/main" id="{17B97535-F6D8-422B-AC17-6F039FBA10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2300" y="336550"/>
            <a:ext cx="2639568" cy="216408"/>
          </a:xfrm>
          <a:prstGeom prst="rect">
            <a:avLst/>
          </a:prstGeom>
        </p:spPr>
      </p:pic>
    </p:spTree>
    <p:extLst>
      <p:ext uri="{BB962C8B-B14F-4D97-AF65-F5344CB8AC3E}">
        <p14:creationId xmlns:p14="http://schemas.microsoft.com/office/powerpoint/2010/main" val="318828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7"/>
                                        </p:tgtEl>
                                      </p:cBhvr>
                                    </p:animEffect>
                                    <p:set>
                                      <p:cBhvr>
                                        <p:cTn id="12" dur="1" fill="hold">
                                          <p:stCondLst>
                                            <p:cond delay="9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1000"/>
                                        <p:tgtEl>
                                          <p:spTgt spid="8"/>
                                        </p:tgtEl>
                                      </p:cBhvr>
                                    </p:animEffect>
                                    <p:set>
                                      <p:cBhvr>
                                        <p:cTn id="22" dur="1" fill="hold">
                                          <p:stCondLst>
                                            <p:cond delay="9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1000"/>
                                        <p:tgtEl>
                                          <p:spTgt spid="9"/>
                                        </p:tgtEl>
                                      </p:cBhvr>
                                    </p:animEffect>
                                    <p:set>
                                      <p:cBhvr>
                                        <p:cTn id="32"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A3DA0B635E47C49B8AD1477C56BE873" ma:contentTypeVersion="6" ma:contentTypeDescription="Create a new document." ma:contentTypeScope="" ma:versionID="4c95fe492a5c3a76b97dd0fb0ec82af0">
  <xsd:schema xmlns:xsd="http://www.w3.org/2001/XMLSchema" xmlns:xs="http://www.w3.org/2001/XMLSchema" xmlns:p="http://schemas.microsoft.com/office/2006/metadata/properties" xmlns:ns2="bd6991a5-b4f6-4547-8f54-92fca45417c9" targetNamespace="http://schemas.microsoft.com/office/2006/metadata/properties" ma:root="true" ma:fieldsID="ed60007908f0bd82d44d717053a80dd9" ns2:_="">
    <xsd:import namespace="bd6991a5-b4f6-4547-8f54-92fca45417c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6991a5-b4f6-4547-8f54-92fca45417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9EB565-8224-4E26-AC4D-ABD554A8200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DA20688-32BD-415B-A3ED-AD3115A34051}">
  <ds:schemaRefs>
    <ds:schemaRef ds:uri="http://schemas.microsoft.com/sharepoint/v3/contenttype/forms"/>
  </ds:schemaRefs>
</ds:datastoreItem>
</file>

<file path=customXml/itemProps3.xml><?xml version="1.0" encoding="utf-8"?>
<ds:datastoreItem xmlns:ds="http://schemas.openxmlformats.org/officeDocument/2006/customXml" ds:itemID="{6F1AA2E7-FF50-44D2-9B64-548865F701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6991a5-b4f6-4547-8f54-92fca45417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TotalTime>
  <Words>1795</Words>
  <Application>Microsoft Office PowerPoint</Application>
  <PresentationFormat>宽屏</PresentationFormat>
  <Paragraphs>154</Paragraphs>
  <Slides>26</Slides>
  <Notes>25</Notes>
  <HiddenSlides>0</HiddenSlides>
  <MMClips>3</MMClips>
  <ScaleCrop>false</ScaleCrop>
  <HeadingPairs>
    <vt:vector size="4" baseType="variant">
      <vt:variant>
        <vt:lpstr>主题</vt:lpstr>
      </vt:variant>
      <vt:variant>
        <vt:i4>1</vt:i4>
      </vt:variant>
      <vt:variant>
        <vt:lpstr>幻灯片标题</vt:lpstr>
      </vt:variant>
      <vt:variant>
        <vt:i4>26</vt:i4>
      </vt:variant>
    </vt:vector>
  </HeadingPairs>
  <TitlesOfParts>
    <vt:vector size="27" baseType="lpstr">
      <vt:lpstr>Office 主题​​</vt:lpstr>
      <vt:lpstr>PowerPoint 演示文稿</vt:lpstr>
      <vt:lpstr>IOP的综合内容平台—IOPscience</vt:lpstr>
      <vt:lpstr>主页和搜索</vt:lpstr>
      <vt:lpstr>论文查找页面</vt:lpstr>
      <vt:lpstr>学科选集</vt:lpstr>
      <vt:lpstr>Journal Page</vt:lpstr>
      <vt:lpstr>Article Page</vt:lpstr>
      <vt:lpstr>PowerPoint 演示文稿</vt:lpstr>
      <vt:lpstr>PowerPoint 演示文稿</vt:lpstr>
      <vt:lpstr>平台功能亮点</vt:lpstr>
      <vt:lpstr>PowerPoint 演示文稿</vt:lpstr>
      <vt:lpstr>平台功能亮点</vt:lpstr>
      <vt:lpstr>平台功能亮点</vt:lpstr>
      <vt:lpstr>PowerPoint 演示文稿</vt:lpstr>
      <vt:lpstr>PowerPoint 演示文稿</vt:lpstr>
      <vt:lpstr>平台功能亮点</vt:lpstr>
      <vt:lpstr>平台功能亮点</vt:lpstr>
      <vt:lpstr>平台功能亮点</vt:lpstr>
      <vt:lpstr>平台功能亮点</vt:lpstr>
      <vt:lpstr>PowerPoint 演示文稿</vt:lpstr>
      <vt:lpstr>PowerPoint 演示文稿</vt:lpstr>
      <vt:lpstr>PowerPoint 演示文稿</vt:lpstr>
      <vt:lpstr>PowerPoint 演示文稿</vt:lpstr>
      <vt:lpstr>PowerPoint 演示文稿</vt:lpstr>
      <vt:lpstr>PowerPoint 演示文稿</vt:lpstr>
      <vt:lpstr>英国物理学会北京办公室</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Mico Zhang</dc:creator>
  <cp:lastModifiedBy>Mico Zhang</cp:lastModifiedBy>
  <cp:revision>12</cp:revision>
  <dcterms:created xsi:type="dcterms:W3CDTF">2020-06-08T04:42:45Z</dcterms:created>
  <dcterms:modified xsi:type="dcterms:W3CDTF">2020-10-13T03:04:56Z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0x0101002A3DA0B635E47C49B8AD1477C56BE873</vt:lpwstr>
  </property>
</Properties>
</file>