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72" r:id="rId2"/>
    <p:sldId id="882" r:id="rId3"/>
    <p:sldId id="883" r:id="rId4"/>
    <p:sldId id="886" r:id="rId5"/>
    <p:sldId id="890" r:id="rId6"/>
    <p:sldId id="887" r:id="rId7"/>
    <p:sldId id="885" r:id="rId8"/>
    <p:sldId id="888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3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DBE7"/>
    <a:srgbClr val="E6E6E6"/>
    <a:srgbClr val="22B3C8"/>
    <a:srgbClr val="808080"/>
    <a:srgbClr val="ADE9F1"/>
    <a:srgbClr val="FDFDFD"/>
    <a:srgbClr val="F39800"/>
    <a:srgbClr val="ECECEC"/>
    <a:srgbClr val="3BD5E1"/>
    <a:srgbClr val="3BD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9" autoAdjust="0"/>
    <p:restoredTop sz="86459" autoAdjust="0"/>
  </p:normalViewPr>
  <p:slideViewPr>
    <p:cSldViewPr snapToGrid="0">
      <p:cViewPr varScale="1">
        <p:scale>
          <a:sx n="74" d="100"/>
          <a:sy n="74" d="100"/>
        </p:scale>
        <p:origin x="1080" y="77"/>
      </p:cViewPr>
      <p:guideLst>
        <p:guide orient="horz" pos="233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5D5D2-8049-4214-9107-E0E24F2F80E6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F6E3E-B7C5-4041-B7A8-D84A4FFCCC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F6E3E-B7C5-4041-B7A8-D84A4FFCCCE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F6E3E-B7C5-4041-B7A8-D84A4FFCCCE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F6E3E-B7C5-4041-B7A8-D84A4FFCCCE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F6E3E-B7C5-4041-B7A8-D84A4FFCCCE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2941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F6E3E-B7C5-4041-B7A8-D84A4FFCCCE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8173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F6E3E-B7C5-4041-B7A8-D84A4FFCCCE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F6E3E-B7C5-4041-B7A8-D84A4FFCCCE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61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370276" y="-418207"/>
            <a:ext cx="10754924" cy="7694414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altLang="zh-CN" sz="50000" dirty="0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bg1"/>
                    </a:gs>
                    <a:gs pos="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CO</a:t>
            </a:r>
            <a:endParaRPr lang="zh-CN" altLang="en-US" sz="50000" dirty="0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  <a:gs pos="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D01778-4AB5-4705-9FF5-8DC45B47A99D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B7C2D0-2554-4D1D-824D-D456611564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D01778-4AB5-4705-9FF5-8DC45B47A99D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B7C2D0-2554-4D1D-824D-D456611564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D01778-4AB5-4705-9FF5-8DC45B47A99D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B7C2D0-2554-4D1D-824D-D456611564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logo方案-终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0526434" y="92075"/>
            <a:ext cx="1324610" cy="43942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E4C168C4-FB76-458E-B062-D175764DBF6A}"/>
              </a:ext>
            </a:extLst>
          </p:cNvPr>
          <p:cNvSpPr txBox="1"/>
          <p:nvPr/>
        </p:nvSpPr>
        <p:spPr>
          <a:xfrm>
            <a:off x="4031359" y="1763128"/>
            <a:ext cx="2808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学生手册</a:t>
            </a:r>
            <a:endParaRPr lang="en-US" altLang="zh-CN" sz="4800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0743D4B-32C5-4D9E-9EF9-F029380848BF}"/>
              </a:ext>
            </a:extLst>
          </p:cNvPr>
          <p:cNvSpPr txBox="1"/>
          <p:nvPr/>
        </p:nvSpPr>
        <p:spPr>
          <a:xfrm>
            <a:off x="4031359" y="3494039"/>
            <a:ext cx="76376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一、学生申报课题</a:t>
            </a:r>
            <a:endParaRPr lang="en-US" altLang="zh-CN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二、学生选题</a:t>
            </a:r>
            <a:endParaRPr lang="en-US" altLang="zh-CN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三、查看任务书</a:t>
            </a:r>
            <a:endParaRPr lang="en-US" altLang="zh-CN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四、提交开题报告、指导记录、中期检查、文献综述、毕业论文（设计）</a:t>
            </a:r>
            <a:endParaRPr lang="en-US" altLang="zh-CN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五、查看答辩组、成绩</a:t>
            </a:r>
            <a:endParaRPr lang="en-US" altLang="zh-CN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六、个人信息维护</a:t>
            </a:r>
            <a:endParaRPr lang="en-US" altLang="zh-CN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logo方案-终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526434" y="92075"/>
            <a:ext cx="1324610" cy="43942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97" y="92075"/>
            <a:ext cx="442765" cy="442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文本框 17"/>
          <p:cNvSpPr txBox="1"/>
          <p:nvPr/>
        </p:nvSpPr>
        <p:spPr>
          <a:xfrm>
            <a:off x="714835" y="6983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一、学生申报课题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6FBA2CA-9AD2-47DF-ABF7-FDC79D83CD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0" y="703420"/>
            <a:ext cx="4907724" cy="5541516"/>
          </a:xfrm>
          <a:prstGeom prst="rect">
            <a:avLst/>
          </a:prstGeom>
        </p:spPr>
      </p:pic>
      <p:sp>
        <p:nvSpPr>
          <p:cNvPr id="16" name="右箭头 11">
            <a:extLst>
              <a:ext uri="{FF2B5EF4-FFF2-40B4-BE49-F238E27FC236}">
                <a16:creationId xmlns:a16="http://schemas.microsoft.com/office/drawing/2014/main" id="{723381DD-2772-49C9-A1DF-2FD884CCF388}"/>
              </a:ext>
            </a:extLst>
          </p:cNvPr>
          <p:cNvSpPr/>
          <p:nvPr/>
        </p:nvSpPr>
        <p:spPr>
          <a:xfrm>
            <a:off x="6342380" y="3256373"/>
            <a:ext cx="515620" cy="435610"/>
          </a:xfrm>
          <a:prstGeom prst="rightArrow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900103AE-BE70-40F2-95B1-1E0C2409BF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597" y="826544"/>
            <a:ext cx="6210838" cy="5204911"/>
          </a:xfrm>
          <a:prstGeom prst="rect">
            <a:avLst/>
          </a:prstGeom>
        </p:spPr>
      </p:pic>
    </p:spTree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logo方案-终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526434" y="92075"/>
            <a:ext cx="1324610" cy="43942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97" y="92075"/>
            <a:ext cx="442765" cy="442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文本框 17"/>
          <p:cNvSpPr txBox="1"/>
          <p:nvPr/>
        </p:nvSpPr>
        <p:spPr>
          <a:xfrm>
            <a:off x="569362" y="6983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一、学生申报课题</a:t>
            </a:r>
          </a:p>
        </p:txBody>
      </p:sp>
      <p:sp>
        <p:nvSpPr>
          <p:cNvPr id="10" name="矩形: 圆角 57">
            <a:extLst>
              <a:ext uri="{FF2B5EF4-FFF2-40B4-BE49-F238E27FC236}">
                <a16:creationId xmlns:a16="http://schemas.microsoft.com/office/drawing/2014/main" id="{8462004B-B962-4D7D-8C18-22850968E790}"/>
              </a:ext>
            </a:extLst>
          </p:cNvPr>
          <p:cNvSpPr/>
          <p:nvPr/>
        </p:nvSpPr>
        <p:spPr>
          <a:xfrm>
            <a:off x="569362" y="4641368"/>
            <a:ext cx="6412205" cy="1041311"/>
          </a:xfrm>
          <a:prstGeom prst="roundRect">
            <a:avLst>
              <a:gd name="adj" fmla="val 5524"/>
            </a:avLst>
          </a:prstGeom>
          <a:solidFill>
            <a:schemeClr val="bg1"/>
          </a:solidFill>
          <a:ln>
            <a:solidFill>
              <a:srgbClr val="808080"/>
            </a:solidFill>
          </a:ln>
          <a:effectLst>
            <a:outerShdw blurRad="63500" sx="101000" sy="10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9EFA9FD-6DB4-4F35-8E86-3271E127A79D}"/>
              </a:ext>
            </a:extLst>
          </p:cNvPr>
          <p:cNvSpPr txBox="1"/>
          <p:nvPr/>
        </p:nvSpPr>
        <p:spPr>
          <a:xfrm>
            <a:off x="747575" y="4808080"/>
            <a:ext cx="6055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提交后等待指导教师审核、专业负责人审核通过后，即可达成师生双选关系</a:t>
            </a:r>
            <a:endParaRPr lang="zh-CN" sz="20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右箭头 11">
            <a:extLst>
              <a:ext uri="{FF2B5EF4-FFF2-40B4-BE49-F238E27FC236}">
                <a16:creationId xmlns:a16="http://schemas.microsoft.com/office/drawing/2014/main" id="{8A4272E6-8D2F-4405-B9FF-37294120DEC2}"/>
              </a:ext>
            </a:extLst>
          </p:cNvPr>
          <p:cNvSpPr/>
          <p:nvPr/>
        </p:nvSpPr>
        <p:spPr>
          <a:xfrm>
            <a:off x="6925330" y="2224059"/>
            <a:ext cx="515620" cy="435610"/>
          </a:xfrm>
          <a:prstGeom prst="rightArrow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FF7BD1B-F281-4E28-971F-015A6DAF41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979" y="1342034"/>
            <a:ext cx="8032176" cy="285012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2858188-18CF-4C83-AAC1-A069E6DF5E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5330" y="878799"/>
            <a:ext cx="4841952" cy="5385771"/>
          </a:xfrm>
          <a:prstGeom prst="rect">
            <a:avLst/>
          </a:prstGeom>
        </p:spPr>
      </p:pic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logo方案-终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526434" y="92075"/>
            <a:ext cx="1324610" cy="43942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97" y="92075"/>
            <a:ext cx="442765" cy="442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文本框 17"/>
          <p:cNvSpPr txBox="1"/>
          <p:nvPr/>
        </p:nvSpPr>
        <p:spPr>
          <a:xfrm>
            <a:off x="569362" y="165508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二、学生选题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20FD2C8-FEE2-4BF6-B2C7-91860D077E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150806"/>
            <a:ext cx="12192000" cy="2556388"/>
          </a:xfrm>
          <a:prstGeom prst="rect">
            <a:avLst/>
          </a:prstGeom>
        </p:spPr>
      </p:pic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logo方案-终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526434" y="92075"/>
            <a:ext cx="1324610" cy="43942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97" y="92075"/>
            <a:ext cx="442765" cy="442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文本框 17"/>
          <p:cNvSpPr txBox="1"/>
          <p:nvPr/>
        </p:nvSpPr>
        <p:spPr>
          <a:xfrm>
            <a:off x="569362" y="165508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三、查看任务书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84FE459C-719A-4715-A879-E6040F5CAA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598" y="700606"/>
            <a:ext cx="11085194" cy="603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115364"/>
      </p:ext>
    </p:extLst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logo方案-终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526434" y="92075"/>
            <a:ext cx="1324610" cy="43942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97" y="92075"/>
            <a:ext cx="442765" cy="442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文本框 17"/>
          <p:cNvSpPr txBox="1"/>
          <p:nvPr/>
        </p:nvSpPr>
        <p:spPr>
          <a:xfrm>
            <a:off x="569362" y="165508"/>
            <a:ext cx="10033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四、提交开题报告、指导记录、中期检查、文献综述、毕业论文（设计）</a:t>
            </a:r>
            <a:endParaRPr lang="en-US" altLang="zh-CN" sz="2400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0D6D756-79DA-4B24-AE1E-2984347E7B13}"/>
              </a:ext>
            </a:extLst>
          </p:cNvPr>
          <p:cNvSpPr txBox="1"/>
          <p:nvPr/>
        </p:nvSpPr>
        <p:spPr>
          <a:xfrm>
            <a:off x="1626542" y="5769162"/>
            <a:ext cx="79191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r>
              <a:rPr lang="zh-CN" altLang="en-US" dirty="0"/>
              <a:t>学生提交开题报告后，指导教师、专业负责人审核；可根据留言进行修改；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提交指导记录等过程文档；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提交毕业设计（论文），可提交一稿、二稿等论文的版本。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9BC8870-3F20-4973-973D-56397032FB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5432" y="581006"/>
            <a:ext cx="8550067" cy="511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451270"/>
      </p:ext>
    </p:extLst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logo方案-终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526434" y="92075"/>
            <a:ext cx="1324610" cy="43942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97" y="92075"/>
            <a:ext cx="442765" cy="442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文本框 17"/>
          <p:cNvSpPr txBox="1"/>
          <p:nvPr/>
        </p:nvSpPr>
        <p:spPr>
          <a:xfrm>
            <a:off x="569362" y="16550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2400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38F1A40-4B6F-406A-B04E-CBE511167B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2105" y="2133487"/>
            <a:ext cx="9807790" cy="2591025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9AD9109A-D7E1-4F9D-8F2D-7219507E74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969" y="1207577"/>
            <a:ext cx="11088061" cy="444284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EF528E45-A322-4CE6-B670-FC851DC73D6B}"/>
              </a:ext>
            </a:extLst>
          </p:cNvPr>
          <p:cNvSpPr txBox="1"/>
          <p:nvPr/>
        </p:nvSpPr>
        <p:spPr>
          <a:xfrm>
            <a:off x="569362" y="165508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四、查看答辩组、成绩</a:t>
            </a:r>
          </a:p>
        </p:txBody>
      </p:sp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logo方案-终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526434" y="92075"/>
            <a:ext cx="1324610" cy="43942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97" y="92075"/>
            <a:ext cx="442765" cy="442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文本框 17"/>
          <p:cNvSpPr txBox="1"/>
          <p:nvPr/>
        </p:nvSpPr>
        <p:spPr>
          <a:xfrm>
            <a:off x="569362" y="6983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五、个人信息维护</a:t>
            </a:r>
            <a:endParaRPr lang="en-US" altLang="zh-CN" sz="2400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9471436-A71A-4C7E-A2FF-4ECDF36E1CFB}"/>
              </a:ext>
            </a:extLst>
          </p:cNvPr>
          <p:cNvSpPr txBox="1"/>
          <p:nvPr/>
        </p:nvSpPr>
        <p:spPr>
          <a:xfrm>
            <a:off x="6338454" y="665391"/>
            <a:ext cx="533267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电子签名制作方法</a:t>
            </a:r>
            <a:endParaRPr lang="en-US" altLang="zh-CN" b="1" dirty="0"/>
          </a:p>
          <a:p>
            <a:r>
              <a:rPr lang="zh-CN" altLang="zh-CN" b="1" dirty="0"/>
              <a:t>第</a:t>
            </a:r>
            <a:r>
              <a:rPr lang="en-US" altLang="zh-CN" b="1" dirty="0"/>
              <a:t>1</a:t>
            </a:r>
            <a:r>
              <a:rPr lang="zh-CN" altLang="zh-CN" b="1" dirty="0"/>
              <a:t>步：在白纸上手写签名，使用全能扫描王或者美图秀秀等软件，对签名图片进行拍照剪裁。</a:t>
            </a:r>
            <a:endParaRPr lang="zh-CN" altLang="zh-CN" dirty="0"/>
          </a:p>
          <a:p>
            <a:r>
              <a:rPr lang="zh-CN" altLang="zh-CN" b="1" dirty="0"/>
              <a:t>（注意：裁剪需要将四周留有空白（见下图），否则上传后签名会很大，不美观）</a:t>
            </a:r>
            <a:endParaRPr lang="en-US" altLang="zh-CN" b="1" dirty="0"/>
          </a:p>
          <a:p>
            <a:endParaRPr lang="en-US" altLang="zh-CN" b="1" dirty="0"/>
          </a:p>
          <a:p>
            <a:endParaRPr lang="en-US" altLang="zh-CN" b="1" dirty="0"/>
          </a:p>
          <a:p>
            <a:r>
              <a:rPr lang="zh-CN" altLang="zh-CN" b="1" dirty="0"/>
              <a:t>第</a:t>
            </a:r>
            <a:r>
              <a:rPr lang="en-US" altLang="zh-CN" b="1" dirty="0"/>
              <a:t>2</a:t>
            </a:r>
            <a:r>
              <a:rPr lang="zh-CN" altLang="zh-CN" b="1" dirty="0"/>
              <a:t>步：将图片调成“黑白效果”，并亮度调高，显示效果尽可能达到下图效果。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zh-CN" b="1" dirty="0"/>
              <a:t>第</a:t>
            </a:r>
            <a:r>
              <a:rPr lang="en-US" altLang="zh-CN" b="1" dirty="0"/>
              <a:t>3</a:t>
            </a:r>
            <a:r>
              <a:rPr lang="zh-CN" altLang="zh-CN" b="1" dirty="0"/>
              <a:t>步：使用电脑的画图软件打开图片，将像素进行调整。</a:t>
            </a:r>
            <a:endParaRPr lang="zh-CN" altLang="zh-CN" dirty="0"/>
          </a:p>
          <a:p>
            <a:r>
              <a:rPr lang="zh-CN" altLang="zh-CN" b="1" dirty="0"/>
              <a:t>（签名图片支持</a:t>
            </a:r>
            <a:r>
              <a:rPr lang="en-US" altLang="zh-CN" b="1" dirty="0"/>
              <a:t>jpg</a:t>
            </a:r>
            <a:r>
              <a:rPr lang="zh-CN" altLang="zh-CN" b="1" dirty="0"/>
              <a:t>、</a:t>
            </a:r>
            <a:r>
              <a:rPr lang="en-US" altLang="zh-CN" b="1" dirty="0" err="1"/>
              <a:t>png</a:t>
            </a:r>
            <a:r>
              <a:rPr lang="zh-CN" altLang="zh-CN" b="1" dirty="0"/>
              <a:t>、</a:t>
            </a:r>
            <a:r>
              <a:rPr lang="en-US" altLang="zh-CN" b="1" dirty="0"/>
              <a:t>gif</a:t>
            </a:r>
            <a:r>
              <a:rPr lang="zh-CN" altLang="zh-CN" b="1" dirty="0"/>
              <a:t>、</a:t>
            </a:r>
            <a:r>
              <a:rPr lang="en-US" altLang="zh-CN" b="1" dirty="0"/>
              <a:t>bmp</a:t>
            </a:r>
            <a:r>
              <a:rPr lang="zh-CN" altLang="zh-CN" b="1" dirty="0"/>
              <a:t>格式。尺寸要求：宽度为：</a:t>
            </a:r>
            <a:r>
              <a:rPr lang="en-US" altLang="zh-CN" b="1" dirty="0"/>
              <a:t>100~200</a:t>
            </a:r>
            <a:r>
              <a:rPr lang="zh-CN" altLang="zh-CN" b="1" dirty="0"/>
              <a:t>像素范围内；高度为：</a:t>
            </a:r>
            <a:r>
              <a:rPr lang="en-US" altLang="zh-CN" b="1" dirty="0"/>
              <a:t>50~100</a:t>
            </a:r>
            <a:r>
              <a:rPr lang="zh-CN" altLang="zh-CN" b="1" dirty="0"/>
              <a:t>像素范围内。）</a:t>
            </a:r>
            <a:endParaRPr lang="zh-CN" altLang="zh-CN" dirty="0"/>
          </a:p>
          <a:p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7E048454-E87E-4EA4-B7C0-9FCE3F94BA13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9695016" y="1888870"/>
            <a:ext cx="1350963" cy="620616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CCC0E398-55BE-4E16-995D-304119BE1D90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9497339" y="4586087"/>
            <a:ext cx="1800485" cy="620617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B97E6945-A56D-427B-9BDC-34A55BE3B7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7979" y="779378"/>
            <a:ext cx="5896957" cy="507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648962"/>
      </p:ext>
    </p:extLst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33CCCC"/>
        </a:solidFill>
        <a:ln>
          <a:solidFill>
            <a:srgbClr val="33CCCC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304</Words>
  <Application>Microsoft Office PowerPoint</Application>
  <PresentationFormat>宽屏</PresentationFormat>
  <Paragraphs>35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shenyanhbxf@126.com</dc:creator>
  <cp:lastModifiedBy> </cp:lastModifiedBy>
  <cp:revision>1284</cp:revision>
  <dcterms:created xsi:type="dcterms:W3CDTF">2019-10-10T09:20:44Z</dcterms:created>
  <dcterms:modified xsi:type="dcterms:W3CDTF">2019-10-22T07:18:05Z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2052-1.6.0.2399</vt:lpwstr>
  </property>
  <property fmtid="{D5CDD505-2E9C-101B-9397-08002B2CF9AE}" pid="3" name="KSORubyTemplateID">
    <vt:lpwstr>8</vt:lpwstr>
  </property>
</Properties>
</file>