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360" r:id="rId3"/>
    <p:sldId id="312" r:id="rId5"/>
    <p:sldId id="11364" r:id="rId6"/>
    <p:sldId id="11366" r:id="rId7"/>
    <p:sldId id="11826" r:id="rId8"/>
    <p:sldId id="11784" r:id="rId9"/>
    <p:sldId id="11785" r:id="rId10"/>
    <p:sldId id="11801" r:id="rId11"/>
    <p:sldId id="11808" r:id="rId12"/>
    <p:sldId id="11852" r:id="rId13"/>
    <p:sldId id="11802" r:id="rId14"/>
    <p:sldId id="11813" r:id="rId15"/>
    <p:sldId id="11810" r:id="rId16"/>
    <p:sldId id="11809" r:id="rId17"/>
    <p:sldId id="11803" r:id="rId18"/>
    <p:sldId id="11811" r:id="rId19"/>
    <p:sldId id="11812" r:id="rId20"/>
    <p:sldId id="11815" r:id="rId21"/>
    <p:sldId id="11804" r:id="rId22"/>
    <p:sldId id="11853" r:id="rId23"/>
    <p:sldId id="11821" r:id="rId24"/>
    <p:sldId id="11814" r:id="rId25"/>
    <p:sldId id="11816" r:id="rId26"/>
    <p:sldId id="11817" r:id="rId27"/>
    <p:sldId id="11818" r:id="rId28"/>
    <p:sldId id="11819" r:id="rId29"/>
    <p:sldId id="11805" r:id="rId30"/>
    <p:sldId id="11820" r:id="rId31"/>
    <p:sldId id="11822" r:id="rId32"/>
    <p:sldId id="11806" r:id="rId33"/>
    <p:sldId id="11827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 showGuides="1">
      <p:cViewPr>
        <p:scale>
          <a:sx n="47" d="100"/>
          <a:sy n="47" d="100"/>
        </p:scale>
        <p:origin x="1076" y="652"/>
      </p:cViewPr>
      <p:guideLst>
        <p:guide orient="horz" pos="1624"/>
        <p:guide pos="2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87391-87BC-4D80-A6FC-780C666B08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7549-3CB5-4270-9D44-9283615D1F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21277" y="265395"/>
            <a:ext cx="8481637" cy="46127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0468-4B1D-464D-BD3F-FB35518741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C3F5-9FF4-4882-83EE-C60CDF5FB1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6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9" Type="http://schemas.openxmlformats.org/officeDocument/2006/relationships/notesSlide" Target="../notesSlides/notesSlide5.xml"/><Relationship Id="rId38" Type="http://schemas.openxmlformats.org/officeDocument/2006/relationships/slideLayout" Target="../slideLayouts/slideLayout2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3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image" Target="../media/image2.png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38.xml"/><Relationship Id="rId2" Type="http://schemas.openxmlformats.org/officeDocument/2006/relationships/image" Target="../media/image5.png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80"/>
            <a:ext cx="9144000" cy="60990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-220981"/>
            <a:ext cx="9144000" cy="5568835"/>
          </a:xfrm>
          <a:prstGeom prst="rect">
            <a:avLst/>
          </a:prstGeom>
          <a:solidFill>
            <a:schemeClr val="bg2">
              <a:lumMod val="2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1277" y="265395"/>
            <a:ext cx="3791661" cy="46127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TextBox 30"/>
          <p:cNvSpPr txBox="1"/>
          <p:nvPr/>
        </p:nvSpPr>
        <p:spPr>
          <a:xfrm>
            <a:off x="821825" y="1265302"/>
            <a:ext cx="6726555" cy="9220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教学大纲设计与撰写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66254" y="3087100"/>
            <a:ext cx="3411491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教务处</a:t>
            </a:r>
            <a:r>
              <a:rPr lang="en-US" altLang="zh-CN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2021</a:t>
            </a:r>
            <a:r>
              <a:rPr lang="zh-CN" alt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23</a:t>
            </a:r>
            <a:r>
              <a:rPr lang="zh-CN" altLang="en-US" sz="2000" dirty="0">
                <a:solidFill>
                  <a:schemeClr val="tx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日</a:t>
            </a:r>
            <a:endParaRPr lang="zh-CN" altLang="en-US" sz="2000" dirty="0">
              <a:solidFill>
                <a:schemeClr val="tx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4422599"/>
            <a:ext cx="1704109" cy="56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  <p:bldLst>
      <p:bldP spid="8" grpId="0" animBg="1"/>
      <p:bldP spid="17" grpId="0" bldLvl="0" animBg="1"/>
      <p:bldP spid="1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" y="698500"/>
            <a:ext cx="6435090" cy="405447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649345" y="3600450"/>
            <a:ext cx="813435" cy="4368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3.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课程目标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4005" y="1457325"/>
            <a:ext cx="43129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以教师为主语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目标太多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目标层次、逻辑不清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课程思政不突出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1.以学生为主语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个为宜，最多不超过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3.分为3个部分撰写：知识、能力、素养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课程思政目标可融入知识、能力和素养，亦可单列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A$H@PET[66XWI~X@A})FK%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" y="1653540"/>
            <a:ext cx="3577590" cy="1350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0~}5R{FH0A29W[1T8XWEW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935355"/>
            <a:ext cx="5445125" cy="3644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" y="1596390"/>
            <a:ext cx="21856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以教师为主语（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798320" y="2103120"/>
            <a:ext cx="996950" cy="59436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70" y="958850"/>
            <a:ext cx="6176645" cy="3446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656330" y="2241550"/>
            <a:ext cx="69024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0515" y="3082290"/>
            <a:ext cx="21856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以教师为主语（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413000" y="2649855"/>
            <a:ext cx="1721485" cy="73088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16230" y="2649855"/>
            <a:ext cx="21374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以学生为主语（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331085" y="1522730"/>
            <a:ext cx="1468755" cy="140716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856730" y="3589020"/>
            <a:ext cx="42481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13000" y="3482340"/>
            <a:ext cx="4371340" cy="19875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413000" y="2813685"/>
            <a:ext cx="512445" cy="56705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861945" y="2554605"/>
            <a:ext cx="42481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925445" y="1212850"/>
            <a:ext cx="730250" cy="368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926080" y="2241550"/>
            <a:ext cx="730250" cy="368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26080" y="3220720"/>
            <a:ext cx="730250" cy="36830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2110" y="1397000"/>
            <a:ext cx="2011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三个层次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知识，能力，素质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EC$TGSB$1S%_AMQ8NX0SNL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6450965" cy="3133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2435" y="1872615"/>
            <a:ext cx="21374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以学生为主语（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4.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课程目标与毕业要求的对应关系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4005" y="1457325"/>
            <a:ext cx="4312920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毕业要求与培养方案不一致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毕业要求支撑指标点的分解不清楚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对应程度与课程目标的具体内容不准确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1.两种写法选其一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毕业要求与培养方案一致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每个毕业要求分解为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个指标点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课程目标与毕业要求准确对应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T%AH8QTWGCR{@(Q~2JX6~C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1802765"/>
            <a:ext cx="3556000" cy="1553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案例：写法一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638175"/>
            <a:ext cx="3400425" cy="4215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48405" y="1510665"/>
            <a:ext cx="69024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5160" y="2538095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毕业要求要具体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440305" y="2854960"/>
            <a:ext cx="765175" cy="635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48405" y="2607310"/>
            <a:ext cx="69024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748405" y="3589020"/>
            <a:ext cx="69024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48405" y="4298950"/>
            <a:ext cx="690245" cy="368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案例：写法二（专业课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 descr="6SZ}@MH~$FYUWE_){Q(PR8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035050"/>
            <a:ext cx="6985635" cy="368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案例：写法二（公共课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）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45" y="1036955"/>
            <a:ext cx="5991225" cy="3801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5.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教学内容、要求及进度安排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1140" y="1445895"/>
            <a:ext cx="54686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1.“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课程目标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学习目标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支撑课程目标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不一致</a:t>
            </a:r>
            <a:endParaRPr lang="zh-CN" altLang="en-US" sz="1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阅读材料不具体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课前准备与课后作业分不清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教学方式简略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课后作业形式和要求不明确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实验与实践的区分不清楚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1.单元学习目标支撑课程目标</a:t>
            </a:r>
            <a:endParaRPr lang="zh-CN" altLang="en-US" sz="1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学习目标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分为3个部分撰写：知识、能力、素养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个为宜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阅读材料具体到章节或页码</a:t>
            </a:r>
            <a:endParaRPr lang="en-US" altLang="zh-CN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适当说明教学方式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明确课后作业形式与基本要求</a:t>
            </a:r>
            <a:endParaRPr lang="zh-CN" altLang="en-US"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教学设计要体现实验或实践的特点</a:t>
            </a:r>
            <a:endParaRPr lang="zh-CN" altLang="en-US" sz="1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{A)P]XLE{H96AO22S@2B{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1624965"/>
            <a:ext cx="3371850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-220980"/>
            <a:ext cx="9144000" cy="536448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56235" y="577850"/>
            <a:ext cx="5219065" cy="11550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cs typeface="+mn-ea"/>
                <a:sym typeface="+mn-lt"/>
              </a:rPr>
              <a:t>           </a:t>
            </a: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7524" y="659684"/>
            <a:ext cx="2810828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404040"/>
                </a:solidFill>
                <a:cs typeface="+mn-ea"/>
                <a:sym typeface="+mn-lt"/>
              </a:rPr>
              <a:t>目  录</a:t>
            </a:r>
            <a:endParaRPr lang="zh-CN" altLang="en-US" sz="48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49780" y="2123440"/>
            <a:ext cx="6071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构建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以学生为中心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的本科人才培养体系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53220" y="2070788"/>
            <a:ext cx="616009" cy="616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zh-CN" sz="2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76836" y="3071684"/>
            <a:ext cx="486272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教学大纲的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设计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53220" y="2998238"/>
            <a:ext cx="616009" cy="616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zh-CN" sz="2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53448" y="3943404"/>
            <a:ext cx="616009" cy="616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zh-CN" sz="2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277" y="265395"/>
            <a:ext cx="8481637" cy="461270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808" y="219535"/>
            <a:ext cx="8559527" cy="4666650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27" y="4257295"/>
            <a:ext cx="1704109" cy="5646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76836" y="4061649"/>
            <a:ext cx="48627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教学大纲的撰写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  <p:bldLst>
      <p:bldP spid="35" grpId="0" bldLvl="0" animBg="1"/>
      <p:bldP spid="5" grpId="0"/>
      <p:bldP spid="16" grpId="0"/>
      <p:bldP spid="21" grpId="0" bldLvl="0" animBg="1"/>
      <p:bldP spid="23" grpId="0"/>
      <p:bldP spid="24" grpId="0" bldLvl="0" animBg="1"/>
      <p:bldP spid="27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76645" y="1299210"/>
            <a:ext cx="17284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内容简单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14745" y="2098040"/>
            <a:ext cx="24142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目标与内容不分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14745" y="3129280"/>
            <a:ext cx="24142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课前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要求不明确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9" name="图片 18" descr="5]X5CNPT83PRDQEJEJT2M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5" y="876935"/>
            <a:ext cx="4846955" cy="386651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4899660" y="1632585"/>
            <a:ext cx="1276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4899660" y="2414905"/>
            <a:ext cx="1276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4899660" y="3432175"/>
            <a:ext cx="1276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4899660" y="3996055"/>
            <a:ext cx="1276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214745" y="3679190"/>
            <a:ext cx="26428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教学方式描述简单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893310" y="4465955"/>
            <a:ext cx="1276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214745" y="4155440"/>
            <a:ext cx="26428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作业要求不够清楚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4" name="图片 3" descr="CB~8@5D`BVJ(2VYOG}YGFY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05" y="946150"/>
            <a:ext cx="6392545" cy="379412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205480" y="2788920"/>
            <a:ext cx="4699000" cy="83185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300" y="2957195"/>
            <a:ext cx="59270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课程思政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078355" y="3126740"/>
            <a:ext cx="1067435" cy="127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4733290" y="3700780"/>
            <a:ext cx="3831590" cy="34163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45790" y="4185920"/>
            <a:ext cx="5490845" cy="635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078355" y="3317240"/>
            <a:ext cx="2513330" cy="48006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078355" y="3507740"/>
            <a:ext cx="1058545" cy="822325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873125"/>
            <a:ext cx="6871970" cy="331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H$3HBK85]}}5)R9@NKO2E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" y="644525"/>
            <a:ext cx="5236845" cy="421068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720340" y="1536065"/>
            <a:ext cx="12636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427730" y="1980565"/>
            <a:ext cx="761365" cy="101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20620" y="2404110"/>
            <a:ext cx="791210" cy="76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57015" y="2852420"/>
            <a:ext cx="791210" cy="76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165350" y="3931920"/>
            <a:ext cx="791210" cy="76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48300" y="2012950"/>
            <a:ext cx="350901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课前要求清楚明确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阅读材料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具体到页码或章节（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 descr="{L~K4K20RK(B)`35V`_)Z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40" y="749935"/>
            <a:ext cx="6145530" cy="4011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1475" y="1947545"/>
            <a:ext cx="25946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教学方式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清楚明确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1AQY]]FODV1R}]E_B[GU5%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31595"/>
            <a:ext cx="6182995" cy="2991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2575" y="1947545"/>
            <a:ext cx="25946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教学方式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清楚明确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 descr="1NV82]89Y_(H7RHG03_U((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45" y="721360"/>
            <a:ext cx="5422900" cy="40265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1160" y="2318385"/>
            <a:ext cx="30518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课后作业要求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清楚明确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√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6.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考核方式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4005" y="1457325"/>
            <a:ext cx="43129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考核要求过于简略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毕业要求、课程目标与考核要求不一致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1.明确每种考核方式的基本要求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毕业要求、课程目标与考核要求的一致性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ORTFQACEVX`BF2TP`R$3Q3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" y="1788160"/>
            <a:ext cx="3486785" cy="14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1040765"/>
            <a:ext cx="7109460" cy="306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4" name="图片 3" descr="GUT3DL05J}WX4VY8YQ@P4L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5" y="922020"/>
            <a:ext cx="6059170" cy="367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27" y="4257295"/>
            <a:ext cx="1704109" cy="56467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   构建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以学生为中心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的本科人才培养体系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22"/>
          <p:cNvSpPr>
            <a:spLocks noChangeArrowheads="1"/>
          </p:cNvSpPr>
          <p:nvPr/>
        </p:nvSpPr>
        <p:spPr bwMode="auto">
          <a:xfrm>
            <a:off x="367665" y="1423670"/>
            <a:ext cx="8395335" cy="3398520"/>
          </a:xfrm>
          <a:prstGeom prst="rect">
            <a:avLst/>
          </a:prstGeom>
          <a:solidFill>
            <a:schemeClr val="bg1">
              <a:lumMod val="95000"/>
              <a:alpha val="29803"/>
            </a:schemeClr>
          </a:solidFill>
          <a:ln>
            <a:noFill/>
          </a:ln>
        </p:spPr>
        <p:txBody>
          <a:bodyPr lIns="91435" tIns="45717" rIns="91435" bIns="45717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19"/>
          <p:cNvSpPr>
            <a:spLocks noChangeArrowheads="1"/>
          </p:cNvSpPr>
          <p:nvPr/>
        </p:nvSpPr>
        <p:spPr bwMode="auto">
          <a:xfrm>
            <a:off x="757555" y="790575"/>
            <a:ext cx="8556625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9" tIns="34285" rIns="68569" bIns="3428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75"/>
              </a:spcAft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1.《华南师范大学深化本科人才培养改革实施方案》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（华师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[2015]47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号）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75"/>
              </a:spcAft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《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华南师范大学关于本科人才培养方案的意见（2018年修订）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》（华师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[2018]36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号）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1018540" y="1607820"/>
            <a:ext cx="5895340" cy="46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9" tIns="34285" rIns="68569" bIns="3428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提出：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构建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以学生为中心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的本科人才培养体系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9" name="组合 14"/>
          <p:cNvGrpSpPr/>
          <p:nvPr/>
        </p:nvGrpSpPr>
        <p:grpSpPr bwMode="auto">
          <a:xfrm>
            <a:off x="546753" y="743466"/>
            <a:ext cx="210728" cy="332166"/>
            <a:chOff x="0" y="0"/>
            <a:chExt cx="474034" cy="743490"/>
          </a:xfrm>
          <a:solidFill>
            <a:schemeClr val="accent1"/>
          </a:solidFill>
        </p:grpSpPr>
        <p:grpSp>
          <p:nvGrpSpPr>
            <p:cNvPr id="10" name="组合 1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2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28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 descr="$[RLJ[UC1Y1SW14H1R4MN0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" y="2334260"/>
            <a:ext cx="2993390" cy="2366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ZCL%SGACQH$PFU8EM3{M{`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60" y="2342515"/>
            <a:ext cx="2980055" cy="2358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  <p:bldLst>
      <p:bldP spid="31" grpId="0" bldLvl="0" animBg="1"/>
      <p:bldP spid="6" grpId="0" bldLvl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7.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教材、参考文献与其他教学资源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2095" y="1457325"/>
            <a:ext cx="4935220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1.包含“五、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教学内容、要求及进度安排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”列出的教学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2.为学有余力的学生提供拓展性的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教学资源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马工程教材的选用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1748155"/>
            <a:ext cx="3437890" cy="155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9650" y="1998345"/>
            <a:ext cx="4768850" cy="994410"/>
          </a:xfrm>
        </p:spPr>
        <p:txBody>
          <a:bodyPr>
            <a:noAutofit/>
          </a:bodyPr>
          <a:p>
            <a:r>
              <a:rPr lang="zh-CN" altLang="en-US" sz="8000">
                <a:latin typeface="微软雅黑" panose="020B0503020204020204" charset="-122"/>
                <a:ea typeface="微软雅黑" panose="020B0503020204020204" charset="-122"/>
              </a:rPr>
              <a:t>讨论交流</a:t>
            </a:r>
            <a:endParaRPr lang="zh-CN" altLang="en-US" sz="8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   构建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以学生为中心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的本科人才培养体系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27" y="4257295"/>
            <a:ext cx="1704109" cy="56467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12850" y="2159000"/>
            <a:ext cx="6682105" cy="1433830"/>
            <a:chOff x="1679" y="2801"/>
            <a:chExt cx="10523" cy="2258"/>
          </a:xfrm>
        </p:grpSpPr>
        <p:sp>
          <p:nvSpPr>
            <p:cNvPr id="35" name="椭圆 34"/>
            <p:cNvSpPr/>
            <p:nvPr/>
          </p:nvSpPr>
          <p:spPr>
            <a:xfrm>
              <a:off x="1679" y="2801"/>
              <a:ext cx="1441" cy="14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目标体系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" y="2801"/>
              <a:ext cx="1441" cy="14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课程体系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293" y="2801"/>
              <a:ext cx="1441" cy="14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教学设计</a:t>
              </a: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537" y="2801"/>
              <a:ext cx="1441" cy="14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教学实施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762" y="2801"/>
              <a:ext cx="1441" cy="144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质量评估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右箭头 59"/>
            <p:cNvSpPr/>
            <p:nvPr/>
          </p:nvSpPr>
          <p:spPr>
            <a:xfrm>
              <a:off x="3337" y="3246"/>
              <a:ext cx="456" cy="5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右箭头 60"/>
            <p:cNvSpPr/>
            <p:nvPr/>
          </p:nvSpPr>
          <p:spPr>
            <a:xfrm>
              <a:off x="5599" y="3246"/>
              <a:ext cx="456" cy="5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右箭头 61"/>
            <p:cNvSpPr/>
            <p:nvPr/>
          </p:nvSpPr>
          <p:spPr>
            <a:xfrm>
              <a:off x="7997" y="3247"/>
              <a:ext cx="456" cy="5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右箭头 62"/>
            <p:cNvSpPr/>
            <p:nvPr/>
          </p:nvSpPr>
          <p:spPr>
            <a:xfrm>
              <a:off x="10214" y="3247"/>
              <a:ext cx="456" cy="5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2167" y="4281"/>
              <a:ext cx="9460" cy="778"/>
              <a:chOff x="2244" y="4809"/>
              <a:chExt cx="9460" cy="778"/>
            </a:xfrm>
          </p:grpSpPr>
          <p:sp>
            <p:nvSpPr>
              <p:cNvPr id="66" name="直角上箭头 65"/>
              <p:cNvSpPr/>
              <p:nvPr/>
            </p:nvSpPr>
            <p:spPr>
              <a:xfrm flipH="1">
                <a:off x="2244" y="4869"/>
                <a:ext cx="9350" cy="719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1512" y="4809"/>
                <a:ext cx="192" cy="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897255" y="1084580"/>
            <a:ext cx="7632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从目标到评估，是一个</a:t>
            </a:r>
            <a:r>
              <a:rPr lang="en-US" altLang="zh-CN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学生中心，产出导向，持续改进</a:t>
            </a:r>
            <a:r>
              <a:rPr lang="en-US" altLang="zh-CN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OBE</a:t>
            </a:r>
            <a:r>
              <a:rPr lang="zh-CN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448310" y="650240"/>
            <a:ext cx="3096260" cy="410781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644525" y="1229360"/>
            <a:ext cx="3538220" cy="513715"/>
            <a:chOff x="1540" y="3147"/>
            <a:chExt cx="5572" cy="809"/>
          </a:xfrm>
        </p:grpSpPr>
        <p:sp>
          <p:nvSpPr>
            <p:cNvPr id="5" name="千图PPT彼岸天：ID 8661124椭圆 37"/>
            <p:cNvSpPr/>
            <p:nvPr>
              <p:custDataLst>
                <p:tags r:id="rId1"/>
              </p:custDataLst>
            </p:nvPr>
          </p:nvSpPr>
          <p:spPr>
            <a:xfrm>
              <a:off x="1540" y="3161"/>
              <a:ext cx="702" cy="7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6" name="千图PPT彼岸天：ID 8661124组合 53"/>
            <p:cNvGrpSpPr/>
            <p:nvPr>
              <p:custDataLst>
                <p:tags r:id="rId2"/>
              </p:custDataLst>
            </p:nvPr>
          </p:nvGrpSpPr>
          <p:grpSpPr>
            <a:xfrm>
              <a:off x="1730" y="3347"/>
              <a:ext cx="323" cy="33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7" name="Freeform: Shape 54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: Shape 55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千图PPT彼岸天：ID 8661124文本框 25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2432" y="3147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教育理念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千图PPT彼岸天：ID 8661124文本框 27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2432" y="3430"/>
              <a:ext cx="4680" cy="52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立德树人，追求卓越，自主发展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4525" y="2131060"/>
            <a:ext cx="3680460" cy="534035"/>
            <a:chOff x="1540" y="3988"/>
            <a:chExt cx="5796" cy="841"/>
          </a:xfrm>
        </p:grpSpPr>
        <p:sp>
          <p:nvSpPr>
            <p:cNvPr id="11" name="千图PPT彼岸天：ID 8661124椭圆 39"/>
            <p:cNvSpPr/>
            <p:nvPr>
              <p:custDataLst>
                <p:tags r:id="rId5"/>
              </p:custDataLst>
            </p:nvPr>
          </p:nvSpPr>
          <p:spPr>
            <a:xfrm>
              <a:off x="1540" y="4091"/>
              <a:ext cx="702" cy="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2" name="千图PPT彼岸天：ID 8661124组合 45"/>
            <p:cNvGrpSpPr/>
            <p:nvPr>
              <p:custDataLst>
                <p:tags r:id="rId6"/>
              </p:custDataLst>
            </p:nvPr>
          </p:nvGrpSpPr>
          <p:grpSpPr>
            <a:xfrm>
              <a:off x="1730" y="4303"/>
              <a:ext cx="323" cy="278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13" name="Oval 46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47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8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: Shape 49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: Shape 50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51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52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千图PPT彼岸天：ID 8661124文本框 28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2432" y="3988"/>
              <a:ext cx="2232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培养目标（学校）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千图PPT彼岸天：ID 8661124文本框 27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2432" y="4303"/>
              <a:ext cx="4905" cy="52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优秀的社会主义建设者与接班人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优秀的创新人才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4525" y="3336290"/>
            <a:ext cx="2519680" cy="521335"/>
            <a:chOff x="1540" y="6109"/>
            <a:chExt cx="3968" cy="821"/>
          </a:xfrm>
        </p:grpSpPr>
        <p:sp>
          <p:nvSpPr>
            <p:cNvPr id="22" name="千图PPT彼岸天：ID 8661124椭圆 38"/>
            <p:cNvSpPr/>
            <p:nvPr>
              <p:custDataLst>
                <p:tags r:id="rId9"/>
              </p:custDataLst>
            </p:nvPr>
          </p:nvSpPr>
          <p:spPr>
            <a:xfrm>
              <a:off x="1540" y="6189"/>
              <a:ext cx="702" cy="7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3" name="千图PPT彼岸天：ID 8661124组合 40"/>
            <p:cNvGrpSpPr/>
            <p:nvPr>
              <p:custDataLst>
                <p:tags r:id="rId10"/>
              </p:custDataLst>
            </p:nvPr>
          </p:nvGrpSpPr>
          <p:grpSpPr>
            <a:xfrm>
              <a:off x="1730" y="6380"/>
              <a:ext cx="323" cy="319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44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千图PPT彼岸天：ID 8661124文本框 30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2432" y="6109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核心素养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千图PPT彼岸天：ID 8661124文本框 27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2432" y="6404"/>
              <a:ext cx="3077" cy="52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学习，审思，创新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自主，合作，担当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   构建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以学生为中心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的本科人才培养体系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7" y="4264280"/>
            <a:ext cx="1704109" cy="564672"/>
          </a:xfrm>
          <a:prstGeom prst="rect">
            <a:avLst/>
          </a:prstGeom>
        </p:spPr>
      </p:pic>
      <p:sp>
        <p:nvSpPr>
          <p:cNvPr id="3" name="下箭头 2"/>
          <p:cNvSpPr/>
          <p:nvPr/>
        </p:nvSpPr>
        <p:spPr>
          <a:xfrm>
            <a:off x="1277620" y="1796415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>
            <a:off x="1277620" y="3021330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3446145" y="802005"/>
            <a:ext cx="289560" cy="349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781425" y="658495"/>
            <a:ext cx="2397125" cy="410781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3977640" y="1239520"/>
            <a:ext cx="1512570" cy="445770"/>
            <a:chOff x="1540" y="3161"/>
            <a:chExt cx="2382" cy="702"/>
          </a:xfrm>
        </p:grpSpPr>
        <p:sp>
          <p:nvSpPr>
            <p:cNvPr id="75" name="千图PPT彼岸天：ID 8661124椭圆 37"/>
            <p:cNvSpPr/>
            <p:nvPr>
              <p:custDataLst>
                <p:tags r:id="rId14"/>
              </p:custDataLst>
            </p:nvPr>
          </p:nvSpPr>
          <p:spPr>
            <a:xfrm>
              <a:off x="1540" y="3161"/>
              <a:ext cx="702" cy="7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76" name="千图PPT彼岸天：ID 8661124组合 53"/>
            <p:cNvGrpSpPr/>
            <p:nvPr>
              <p:custDataLst>
                <p:tags r:id="rId15"/>
              </p:custDataLst>
            </p:nvPr>
          </p:nvGrpSpPr>
          <p:grpSpPr>
            <a:xfrm>
              <a:off x="1730" y="3347"/>
              <a:ext cx="323" cy="33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77" name="Freeform: Shape 54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5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千图PPT彼岸天：ID 8661124文本框 25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2432" y="3312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培养目标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977640" y="2274570"/>
            <a:ext cx="1983740" cy="445770"/>
            <a:chOff x="1540" y="4091"/>
            <a:chExt cx="3124" cy="702"/>
          </a:xfrm>
        </p:grpSpPr>
        <p:sp>
          <p:nvSpPr>
            <p:cNvPr id="82" name="千图PPT彼岸天：ID 8661124椭圆 39"/>
            <p:cNvSpPr/>
            <p:nvPr>
              <p:custDataLst>
                <p:tags r:id="rId17"/>
              </p:custDataLst>
            </p:nvPr>
          </p:nvSpPr>
          <p:spPr>
            <a:xfrm>
              <a:off x="1540" y="4091"/>
              <a:ext cx="702" cy="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83" name="千图PPT彼岸天：ID 8661124组合 45"/>
            <p:cNvGrpSpPr/>
            <p:nvPr>
              <p:custDataLst>
                <p:tags r:id="rId18"/>
              </p:custDataLst>
            </p:nvPr>
          </p:nvGrpSpPr>
          <p:grpSpPr>
            <a:xfrm>
              <a:off x="1730" y="4303"/>
              <a:ext cx="323" cy="278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84" name="Oval 46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Freeform: Shape 47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Freeform: Shape 48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Freeform: Shape 49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Freeform: Shape 50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: Shape 51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52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1" name="千图PPT彼岸天：ID 8661124文本框 28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432" y="4241"/>
              <a:ext cx="2232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毕业要求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77640" y="3388360"/>
            <a:ext cx="1512570" cy="445770"/>
            <a:chOff x="1540" y="6189"/>
            <a:chExt cx="2382" cy="702"/>
          </a:xfrm>
        </p:grpSpPr>
        <p:sp>
          <p:nvSpPr>
            <p:cNvPr id="94" name="千图PPT彼岸天：ID 8661124椭圆 38"/>
            <p:cNvSpPr/>
            <p:nvPr>
              <p:custDataLst>
                <p:tags r:id="rId20"/>
              </p:custDataLst>
            </p:nvPr>
          </p:nvSpPr>
          <p:spPr>
            <a:xfrm>
              <a:off x="1540" y="6189"/>
              <a:ext cx="702" cy="7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95" name="千图PPT彼岸天：ID 8661124组合 40"/>
            <p:cNvGrpSpPr/>
            <p:nvPr>
              <p:custDataLst>
                <p:tags r:id="rId21"/>
              </p:custDataLst>
            </p:nvPr>
          </p:nvGrpSpPr>
          <p:grpSpPr>
            <a:xfrm>
              <a:off x="1730" y="6380"/>
              <a:ext cx="323" cy="319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96" name="Freeform: Shape 41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Freeform: Shape 42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Freeform: Shape 43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Freeform: Shape 44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0" name="千图PPT彼岸天：ID 8661124文本框 30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2432" y="6329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毕业要求支撑指标点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02" name="下箭头 101"/>
          <p:cNvSpPr/>
          <p:nvPr/>
        </p:nvSpPr>
        <p:spPr>
          <a:xfrm>
            <a:off x="4610735" y="1797685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3" name="下箭头 102"/>
          <p:cNvSpPr/>
          <p:nvPr/>
        </p:nvSpPr>
        <p:spPr>
          <a:xfrm>
            <a:off x="4610735" y="3022600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圆角矩形 103"/>
          <p:cNvSpPr/>
          <p:nvPr/>
        </p:nvSpPr>
        <p:spPr>
          <a:xfrm>
            <a:off x="790575" y="794385"/>
            <a:ext cx="2008505" cy="35750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学校层面</a:t>
            </a:r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6451600" y="657225"/>
            <a:ext cx="2230120" cy="410781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6647815" y="1678305"/>
            <a:ext cx="1512570" cy="445770"/>
            <a:chOff x="1540" y="3161"/>
            <a:chExt cx="2382" cy="702"/>
          </a:xfrm>
        </p:grpSpPr>
        <p:sp>
          <p:nvSpPr>
            <p:cNvPr id="134" name="千图PPT彼岸天：ID 8661124椭圆 37"/>
            <p:cNvSpPr/>
            <p:nvPr>
              <p:custDataLst>
                <p:tags r:id="rId23"/>
              </p:custDataLst>
            </p:nvPr>
          </p:nvSpPr>
          <p:spPr>
            <a:xfrm>
              <a:off x="1540" y="3161"/>
              <a:ext cx="702" cy="7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35" name="千图PPT彼岸天：ID 8661124组合 53"/>
            <p:cNvGrpSpPr/>
            <p:nvPr>
              <p:custDataLst>
                <p:tags r:id="rId24"/>
              </p:custDataLst>
            </p:nvPr>
          </p:nvGrpSpPr>
          <p:grpSpPr>
            <a:xfrm>
              <a:off x="1730" y="3347"/>
              <a:ext cx="323" cy="33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136" name="Freeform: Shape 54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Freeform: Shape 55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38" name="千图PPT彼岸天：ID 8661124文本框 25"/>
            <p:cNvSpPr txBox="1"/>
            <p:nvPr>
              <p:custDataLst>
                <p:tags r:id="rId25"/>
              </p:custDataLst>
            </p:nvPr>
          </p:nvSpPr>
          <p:spPr bwMode="auto">
            <a:xfrm>
              <a:off x="2432" y="3312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课程目标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647815" y="2713355"/>
            <a:ext cx="1983740" cy="445770"/>
            <a:chOff x="1540" y="4091"/>
            <a:chExt cx="3124" cy="702"/>
          </a:xfrm>
        </p:grpSpPr>
        <p:sp>
          <p:nvSpPr>
            <p:cNvPr id="140" name="千图PPT彼岸天：ID 8661124椭圆 39"/>
            <p:cNvSpPr/>
            <p:nvPr>
              <p:custDataLst>
                <p:tags r:id="rId26"/>
              </p:custDataLst>
            </p:nvPr>
          </p:nvSpPr>
          <p:spPr>
            <a:xfrm>
              <a:off x="1540" y="4091"/>
              <a:ext cx="702" cy="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41" name="千图PPT彼岸天：ID 8661124组合 45"/>
            <p:cNvGrpSpPr/>
            <p:nvPr>
              <p:custDataLst>
                <p:tags r:id="rId27"/>
              </p:custDataLst>
            </p:nvPr>
          </p:nvGrpSpPr>
          <p:grpSpPr>
            <a:xfrm>
              <a:off x="1730" y="4303"/>
              <a:ext cx="323" cy="278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142" name="Oval 46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Freeform: Shape 47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48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Freeform: Shape 49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50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51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52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9" name="千图PPT彼岸天：ID 8661124文本框 28"/>
            <p:cNvSpPr txBox="1"/>
            <p:nvPr>
              <p:custDataLst>
                <p:tags r:id="rId28"/>
              </p:custDataLst>
            </p:nvPr>
          </p:nvSpPr>
          <p:spPr bwMode="auto">
            <a:xfrm>
              <a:off x="2432" y="4241"/>
              <a:ext cx="2232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单元学习目标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6647815" y="3827145"/>
            <a:ext cx="1512570" cy="445770"/>
            <a:chOff x="1540" y="6189"/>
            <a:chExt cx="2382" cy="702"/>
          </a:xfrm>
        </p:grpSpPr>
        <p:sp>
          <p:nvSpPr>
            <p:cNvPr id="151" name="千图PPT彼岸天：ID 8661124椭圆 38"/>
            <p:cNvSpPr/>
            <p:nvPr>
              <p:custDataLst>
                <p:tags r:id="rId29"/>
              </p:custDataLst>
            </p:nvPr>
          </p:nvSpPr>
          <p:spPr>
            <a:xfrm>
              <a:off x="1540" y="6189"/>
              <a:ext cx="702" cy="7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52" name="千图PPT彼岸天：ID 8661124组合 40"/>
            <p:cNvGrpSpPr/>
            <p:nvPr>
              <p:custDataLst>
                <p:tags r:id="rId30"/>
              </p:custDataLst>
            </p:nvPr>
          </p:nvGrpSpPr>
          <p:grpSpPr>
            <a:xfrm>
              <a:off x="1730" y="6380"/>
              <a:ext cx="323" cy="319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153" name="Freeform: Shape 41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Freeform: Shape 42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Freeform: Shape 43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Freeform: Shape 44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7" name="千图PPT彼岸天：ID 8661124文本框 30"/>
            <p:cNvSpPr txBox="1"/>
            <p:nvPr>
              <p:custDataLst>
                <p:tags r:id="rId31"/>
              </p:custDataLst>
            </p:nvPr>
          </p:nvSpPr>
          <p:spPr bwMode="auto">
            <a:xfrm>
              <a:off x="2432" y="6329"/>
              <a:ext cx="1490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教学与</a:t>
              </a:r>
              <a:r>
                <a:rPr lang="zh-CN" altLang="en-US" sz="13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考核</a:t>
              </a:r>
              <a:endParaRPr lang="zh-CN" altLang="en-US" sz="13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58" name="下箭头 157"/>
          <p:cNvSpPr/>
          <p:nvPr/>
        </p:nvSpPr>
        <p:spPr>
          <a:xfrm>
            <a:off x="7280910" y="2236470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9" name="下箭头 158"/>
          <p:cNvSpPr/>
          <p:nvPr/>
        </p:nvSpPr>
        <p:spPr>
          <a:xfrm>
            <a:off x="7280910" y="3461385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>
            <a:off x="6178550" y="794385"/>
            <a:ext cx="289560" cy="349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圆角矩形 159"/>
          <p:cNvSpPr/>
          <p:nvPr/>
        </p:nvSpPr>
        <p:spPr>
          <a:xfrm>
            <a:off x="3975735" y="794385"/>
            <a:ext cx="2008505" cy="35750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专业</a:t>
            </a:r>
            <a:r>
              <a:rPr lang="zh-CN" altLang="en-US"/>
              <a:t>层面</a:t>
            </a:r>
            <a:endParaRPr lang="zh-CN" altLang="en-US"/>
          </a:p>
        </p:txBody>
      </p:sp>
      <p:sp>
        <p:nvSpPr>
          <p:cNvPr id="161" name="圆角矩形 160"/>
          <p:cNvSpPr/>
          <p:nvPr/>
        </p:nvSpPr>
        <p:spPr>
          <a:xfrm>
            <a:off x="6616065" y="794385"/>
            <a:ext cx="2008505" cy="35750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课程</a:t>
            </a:r>
            <a:r>
              <a:rPr lang="zh-CN" altLang="en-US"/>
              <a:t>层面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83565" y="4289425"/>
            <a:ext cx="1983740" cy="445770"/>
            <a:chOff x="1540" y="4091"/>
            <a:chExt cx="3124" cy="702"/>
          </a:xfrm>
        </p:grpSpPr>
        <p:sp>
          <p:nvSpPr>
            <p:cNvPr id="33" name="千图PPT彼岸天：ID 8661124椭圆 39"/>
            <p:cNvSpPr/>
            <p:nvPr>
              <p:custDataLst>
                <p:tags r:id="rId32"/>
              </p:custDataLst>
            </p:nvPr>
          </p:nvSpPr>
          <p:spPr>
            <a:xfrm>
              <a:off x="1540" y="4091"/>
              <a:ext cx="702" cy="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4" name="千图PPT彼岸天：ID 8661124组合 45"/>
            <p:cNvGrpSpPr/>
            <p:nvPr>
              <p:custDataLst>
                <p:tags r:id="rId33"/>
              </p:custDataLst>
            </p:nvPr>
          </p:nvGrpSpPr>
          <p:grpSpPr>
            <a:xfrm>
              <a:off x="1730" y="4303"/>
              <a:ext cx="323" cy="278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35" name="Oval 46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7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48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9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50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51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2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6" name="千图PPT彼岸天：ID 8661124文本框 28"/>
            <p:cNvSpPr txBox="1"/>
            <p:nvPr>
              <p:custDataLst>
                <p:tags r:id="rId34"/>
              </p:custDataLst>
            </p:nvPr>
          </p:nvSpPr>
          <p:spPr bwMode="auto">
            <a:xfrm>
              <a:off x="2432" y="4263"/>
              <a:ext cx="2232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p>
              <a:pPr eaLnBrk="1" fontAlgn="auto" hangingPunct="1"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一体两翼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课程体系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8" name="下箭头 47"/>
          <p:cNvSpPr/>
          <p:nvPr/>
        </p:nvSpPr>
        <p:spPr>
          <a:xfrm>
            <a:off x="1245870" y="4144645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977640" y="4266565"/>
            <a:ext cx="1983740" cy="445770"/>
            <a:chOff x="1540" y="4091"/>
            <a:chExt cx="3124" cy="702"/>
          </a:xfrm>
        </p:grpSpPr>
        <p:sp>
          <p:nvSpPr>
            <p:cNvPr id="50" name="千图PPT彼岸天：ID 8661124椭圆 39"/>
            <p:cNvSpPr/>
            <p:nvPr>
              <p:custDataLst>
                <p:tags r:id="rId35"/>
              </p:custDataLst>
            </p:nvPr>
          </p:nvSpPr>
          <p:spPr>
            <a:xfrm>
              <a:off x="1540" y="4091"/>
              <a:ext cx="702" cy="7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1" name="千图PPT彼岸天：ID 8661124组合 45"/>
            <p:cNvGrpSpPr/>
            <p:nvPr>
              <p:custDataLst>
                <p:tags r:id="rId36"/>
              </p:custDataLst>
            </p:nvPr>
          </p:nvGrpSpPr>
          <p:grpSpPr>
            <a:xfrm>
              <a:off x="1730" y="4303"/>
              <a:ext cx="323" cy="278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52" name="Oval 46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47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48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49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0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1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: Shape 52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9" name="千图PPT彼岸天：ID 8661124文本框 28"/>
            <p:cNvSpPr txBox="1"/>
            <p:nvPr>
              <p:custDataLst>
                <p:tags r:id="rId37"/>
              </p:custDataLst>
            </p:nvPr>
          </p:nvSpPr>
          <p:spPr bwMode="auto">
            <a:xfrm>
              <a:off x="2432" y="4230"/>
              <a:ext cx="2232" cy="36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eaLnBrk="1" fontAlgn="auto" hangingPunct="1"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课程设置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61" name="下箭头 60"/>
          <p:cNvSpPr/>
          <p:nvPr/>
        </p:nvSpPr>
        <p:spPr>
          <a:xfrm>
            <a:off x="4610735" y="3971290"/>
            <a:ext cx="304165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203575" y="688340"/>
            <a:ext cx="415861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700" dirty="0">
                <a:cs typeface="+mn-ea"/>
                <a:sym typeface="+mn-lt"/>
              </a:rPr>
              <a:t>八个</a:t>
            </a:r>
            <a:r>
              <a:rPr lang="zh-CN" altLang="en-US" sz="2700" dirty="0">
                <a:cs typeface="+mn-ea"/>
                <a:sym typeface="+mn-lt"/>
              </a:rPr>
              <a:t>部分</a:t>
            </a:r>
            <a:endParaRPr lang="zh-CN" altLang="en-US" sz="27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   教学大纲的设计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41980" y="1412875"/>
            <a:ext cx="38392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课程信息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课程简介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课程目标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4.课程目标与毕业要求的对应关系</a:t>
            </a:r>
            <a:endParaRPr lang="en-US" alt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5.教学内容、要求及进度安排</a:t>
            </a:r>
            <a:endParaRPr lang="en-US" alt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考核方式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7.教材、参考文献与其他教学资源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备注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6" name="图片 35" descr="3J`2`ZPWE0H~3N5KB18(6}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" y="1367790"/>
            <a:ext cx="2323465" cy="3404235"/>
          </a:xfrm>
          <a:prstGeom prst="rect">
            <a:avLst/>
          </a:prstGeom>
        </p:spPr>
      </p:pic>
      <p:sp>
        <p:nvSpPr>
          <p:cNvPr id="37" name="千图PPT彼岸天：ID 8661124矩形 5"/>
          <p:cNvSpPr/>
          <p:nvPr>
            <p:custDataLst>
              <p:tags r:id="rId3"/>
            </p:custDataLst>
          </p:nvPr>
        </p:nvSpPr>
        <p:spPr>
          <a:xfrm>
            <a:off x="398145" y="688340"/>
            <a:ext cx="2571750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2700" dirty="0">
                <a:solidFill>
                  <a:schemeClr val="tx1"/>
                </a:solidFill>
                <a:cs typeface="+mn-ea"/>
                <a:sym typeface="+mn-lt"/>
              </a:rPr>
              <a:t>模板</a:t>
            </a:r>
            <a:endParaRPr lang="zh-CN" altLang="en-US" sz="27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27" y="4257295"/>
            <a:ext cx="1704109" cy="56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P%QJVFN][[12GF]NKTV[J3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" y="1934210"/>
            <a:ext cx="3077845" cy="2825750"/>
          </a:xfrm>
          <a:prstGeom prst="rect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</p:pic>
      <p:sp>
        <p:nvSpPr>
          <p:cNvPr id="4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1.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课程信息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6715" y="1525270"/>
            <a:ext cx="463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基本要求：准确、无错填、无漏填</a:t>
            </a:r>
            <a:endParaRPr lang="zh-CN" altLang="en-US" sz="1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3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778760" y="2028190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120515" y="1874520"/>
            <a:ext cx="3126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该行删除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14800" y="2099310"/>
            <a:ext cx="3126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填写课程名称，与培养方案一致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肘形连接符 8"/>
          <p:cNvCxnSpPr/>
          <p:nvPr/>
        </p:nvCxnSpPr>
        <p:spPr>
          <a:xfrm flipV="1">
            <a:off x="1856105" y="2224405"/>
            <a:ext cx="2361565" cy="150495"/>
          </a:xfrm>
          <a:prstGeom prst="bentConnector3">
            <a:avLst>
              <a:gd name="adj1" fmla="val 50013"/>
            </a:avLst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777490" y="2849880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55" y="2578100"/>
            <a:ext cx="6656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课程英文名称的实词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首字母大写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例：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elected 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eadings of 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lassical 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hinese 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houghts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429385" y="3073400"/>
            <a:ext cx="2784475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130040" y="2954655"/>
            <a:ext cx="3126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位课程编码与教务系统一致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800350" y="3621405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30040" y="3483610"/>
            <a:ext cx="4851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通识选修课（含通识课兼师范课）在相应模块打</a:t>
            </a:r>
            <a:r>
              <a:rPr lang="en-US" altLang="zh-CN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，其他课程不填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778760" y="4320540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123055" y="4161790"/>
            <a:ext cx="422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学分学时与培养方案一致，学时分配无漏填错填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787015" y="4489450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131310" y="4365625"/>
            <a:ext cx="422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中文、英文、中英双语或其他语言（不要写计算机语言）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795270" y="4658360"/>
            <a:ext cx="1440000" cy="0"/>
          </a:xfrm>
          <a:prstGeom prst="straightConnector1">
            <a:avLst/>
          </a:prstGeom>
          <a:ln w="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117340" y="4568190"/>
            <a:ext cx="422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与培养方案一致，填写完整的课程名称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86715" y="91122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2.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课程简介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千图PPT彼岸天：ID 8661124矩形 5"/>
          <p:cNvSpPr/>
          <p:nvPr>
            <p:custDataLst>
              <p:tags r:id="rId2"/>
            </p:custDataLst>
          </p:nvPr>
        </p:nvSpPr>
        <p:spPr>
          <a:xfrm>
            <a:off x="4104005" y="911225"/>
            <a:ext cx="449770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存在问题与撰写要求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4005" y="1457325"/>
            <a:ext cx="4312920" cy="3369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字数不足，信息量低；课程思政不突出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撰写要求：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五个部分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填写：</a:t>
            </a:r>
            <a:endParaRPr lang="zh-CN" altLang="en-US" sz="1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1.课程的学科背景；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2.开设目的和意义；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3.主要内容；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4.教学与考核方式；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5.课程特点或特色。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必须说明课程思政元素如何融入教学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FT44T6P[4E(V70W{O8$(3[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" y="1924685"/>
            <a:ext cx="3486785" cy="191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230" y="230505"/>
            <a:ext cx="704596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教学大纲的撰写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千图PPT彼岸天：ID 8661124矩形 5"/>
          <p:cNvSpPr/>
          <p:nvPr>
            <p:custDataLst>
              <p:tags r:id="rId1"/>
            </p:custDataLst>
          </p:nvPr>
        </p:nvSpPr>
        <p:spPr>
          <a:xfrm>
            <a:off x="316230" y="598805"/>
            <a:ext cx="3486785" cy="571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p>
            <a:pPr algn="l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案例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7RG_XCE}D9SQS6H$QYGJO_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85" y="731520"/>
            <a:ext cx="5142230" cy="39757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29790" y="928370"/>
            <a:ext cx="1673225" cy="4368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17090" y="2318385"/>
            <a:ext cx="1311275" cy="4368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30730" y="3190875"/>
            <a:ext cx="997585" cy="4368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30730" y="4027805"/>
            <a:ext cx="997585" cy="4368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PA" val="v3.2.0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PA" val="v3.2.0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自定义 5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ACA8A8"/>
      </a:accent2>
      <a:accent3>
        <a:srgbClr val="FFC000"/>
      </a:accent3>
      <a:accent4>
        <a:srgbClr val="ACA8A8"/>
      </a:accent4>
      <a:accent5>
        <a:srgbClr val="FFC000"/>
      </a:accent5>
      <a:accent6>
        <a:srgbClr val="ACA8A8"/>
      </a:accent6>
      <a:hlink>
        <a:srgbClr val="FFC000"/>
      </a:hlink>
      <a:folHlink>
        <a:srgbClr val="ACA8A8"/>
      </a:folHlink>
    </a:clrScheme>
    <a:fontScheme name="ibatl4mk">
      <a:majorFont>
        <a:latin typeface="Noto Sans S Chinese"/>
        <a:ea typeface="FZHei-B01S"/>
        <a:cs typeface=""/>
      </a:majorFont>
      <a:minorFont>
        <a:latin typeface="Noto Sans S Chinese"/>
        <a:ea typeface="FZHei-B01S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1993</Words>
  <Application>WPS 演示</Application>
  <PresentationFormat>全屏显示(16:9)</PresentationFormat>
  <Paragraphs>318</Paragraphs>
  <Slides>31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FZHei-B01S</vt:lpstr>
      <vt:lpstr>微软雅黑</vt:lpstr>
      <vt:lpstr>方正兰亭黑_GBK</vt:lpstr>
      <vt:lpstr>Calibri</vt:lpstr>
      <vt:lpstr>Noto Sans S Chinese</vt:lpstr>
      <vt:lpstr>Segoe Print</vt:lpstr>
      <vt:lpstr>Arial Unicode MS</vt:lpstr>
      <vt:lpstr>等线</vt:lpstr>
      <vt:lpstr>黑体</vt:lpstr>
      <vt:lpstr>FZHei-B01S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讨论交流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230</dc:title>
  <dc:creator>Administrator</dc:creator>
  <cp:lastModifiedBy>吉祥</cp:lastModifiedBy>
  <cp:revision>91</cp:revision>
  <dcterms:created xsi:type="dcterms:W3CDTF">2018-08-29T05:56:00Z</dcterms:created>
  <dcterms:modified xsi:type="dcterms:W3CDTF">2021-06-23T07:11:59Z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