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73"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2" clrIdx="0"/>
  <p:cmAuthor id="7" name="1206988966@qq.com" initials="1" lastIdx="1" clrIdx="2"/>
  <p:cmAuthor id="1" name="YAMA" initials="Y" lastIdx="1" clrIdx="0"/>
  <p:cmAuthor id="8" name="姜伟光" initials="姜" lastIdx="1" clrIdx="0"/>
  <p:cmAuthor id="2" name="user-zxl" initials="u" lastIdx="1" clrIdx="1"/>
  <p:cmAuthor id="3" name="WJQ" initials="W" lastIdx="1" clrIdx="3"/>
  <p:cmAuthor id="4" name="wotu" initials="w"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6" name="图片 15" descr="北京"/>
          <p:cNvPicPr>
            <a:picLocks noChangeAspect="1"/>
          </p:cNvPicPr>
          <p:nvPr userDrawn="1"/>
        </p:nvPicPr>
        <p:blipFill>
          <a:blip r:embed="rId2"/>
          <a:srcRect l="5074" r="3651" b="15434"/>
          <a:stretch>
            <a:fillRect/>
          </a:stretch>
        </p:blipFill>
        <p:spPr>
          <a:xfrm>
            <a:off x="-2540" y="-1905"/>
            <a:ext cx="12204065" cy="6859905"/>
          </a:xfrm>
          <a:prstGeom prst="rect">
            <a:avLst/>
          </a:prstGeom>
        </p:spPr>
      </p:pic>
      <p:sp>
        <p:nvSpPr>
          <p:cNvPr id="17" name="iṩľíḍe"/>
          <p:cNvSpPr/>
          <p:nvPr userDrawn="1"/>
        </p:nvSpPr>
        <p:spPr>
          <a:xfrm>
            <a:off x="-1905" y="-1905"/>
            <a:ext cx="12199620" cy="6864985"/>
          </a:xfrm>
          <a:prstGeom prst="rect">
            <a:avLst/>
          </a:prstGeom>
          <a:solidFill>
            <a:srgbClr val="0846C9">
              <a:alpha val="5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65" dirty="0">
              <a:solidFill>
                <a:schemeClr val="bg1"/>
              </a:solidFill>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6.pn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jpeg"/><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userDrawn="1"/>
        </p:nvSpPr>
        <p:spPr>
          <a:xfrm>
            <a:off x="1500505" y="2514600"/>
            <a:ext cx="6757035" cy="1004570"/>
          </a:xfrm>
          <a:prstGeom prst="rect">
            <a:avLst/>
          </a:prstGeom>
        </p:spPr>
        <p:txBody>
          <a:bodyPr wrap="square" rtlCol="0">
            <a:spAutoFit/>
          </a:bodyPr>
          <a:lstStyle/>
          <a:p>
            <a:pPr algn="l">
              <a:lnSpc>
                <a:spcPct val="110000"/>
              </a:lnSpc>
            </a:pPr>
            <a:r>
              <a:rPr lang="zh-CN" altLang="en-US" sz="5400" b="1" dirty="0">
                <a:solidFill>
                  <a:srgbClr val="FFFFFF"/>
                </a:solidFill>
                <a:latin typeface="方正小标宋简体" panose="02000000000000000000" charset="-122"/>
                <a:ea typeface="方正小标宋简体" panose="02000000000000000000" charset="-122"/>
                <a:sym typeface="+mn-ea"/>
              </a:rPr>
              <a:t>项目方</a:t>
            </a:r>
            <a:r>
              <a:rPr lang="en-US" altLang="zh-CN" sz="5400" b="1" dirty="0">
                <a:solidFill>
                  <a:srgbClr val="FFFFFF"/>
                </a:solidFill>
                <a:latin typeface="方正小标宋简体" panose="02000000000000000000" charset="-122"/>
                <a:ea typeface="方正小标宋简体" panose="02000000000000000000" charset="-122"/>
                <a:sym typeface="+mn-ea"/>
              </a:rPr>
              <a:t>对接操作手册</a:t>
            </a:r>
            <a:endParaRPr lang="en-US" altLang="zh-CN" sz="5400" b="1" dirty="0">
              <a:solidFill>
                <a:srgbClr val="FFFFFF"/>
              </a:solidFill>
              <a:latin typeface="方正小标宋简体" panose="02000000000000000000" charset="-122"/>
              <a:ea typeface="方正小标宋简体" panose="02000000000000000000" charset="-122"/>
            </a:endParaRPr>
          </a:p>
        </p:txBody>
      </p:sp>
      <p:sp>
        <p:nvSpPr>
          <p:cNvPr id="15" name="ïş1ídê"/>
          <p:cNvSpPr txBox="1"/>
          <p:nvPr/>
        </p:nvSpPr>
        <p:spPr>
          <a:xfrm>
            <a:off x="1574165" y="1127125"/>
            <a:ext cx="6921500" cy="39560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zh-CN" altLang="en-US" sz="6000" b="1" kern="1200" dirty="0">
                <a:solidFill>
                  <a:schemeClr val="tx1"/>
                </a:solidFill>
                <a:latin typeface="+mj-lt"/>
                <a:ea typeface="+mj-ea"/>
                <a:cs typeface="+mj-cs"/>
              </a:defRPr>
            </a:lvl1pPr>
          </a:lstStyle>
          <a:p>
            <a:pPr lvl="0" algn="just">
              <a:lnSpc>
                <a:spcPct val="110000"/>
              </a:lnSpc>
              <a:buClrTx/>
              <a:buSzTx/>
              <a:buFontTx/>
            </a:pPr>
            <a:r>
              <a:rPr lang="en-US" altLang="zh-CN" sz="1800">
                <a:solidFill>
                  <a:srgbClr val="FFFFFF"/>
                </a:solidFill>
                <a:latin typeface="方正小标宋简体" panose="02000000000000000000" charset="-122"/>
                <a:ea typeface="方正小标宋简体" panose="02000000000000000000" charset="-122"/>
                <a:cs typeface="+mn-cs"/>
                <a:sym typeface="+mn-ea"/>
              </a:rPr>
              <a:t>中国国际大学生创新大赛</a:t>
            </a:r>
            <a:endParaRPr sz="1800" dirty="0">
              <a:solidFill>
                <a:srgbClr val="FFFFFF"/>
              </a:solidFill>
              <a:latin typeface="方正小标宋简体" panose="02000000000000000000" charset="-122"/>
              <a:ea typeface="方正小标宋简体" panose="02000000000000000000" charset="-122"/>
              <a:cs typeface="+mn-cs"/>
              <a:sym typeface="+mn-ea"/>
            </a:endParaRPr>
          </a:p>
        </p:txBody>
      </p:sp>
      <p:sp>
        <p:nvSpPr>
          <p:cNvPr id="2" name="ïş1ídê"/>
          <p:cNvSpPr txBox="1"/>
          <p:nvPr/>
        </p:nvSpPr>
        <p:spPr>
          <a:xfrm>
            <a:off x="5107940" y="1821180"/>
            <a:ext cx="2635250" cy="39560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zh-CN" altLang="en-US" sz="6000" b="1" kern="1200" dirty="0">
                <a:solidFill>
                  <a:schemeClr val="tx1"/>
                </a:solidFill>
                <a:latin typeface="+mj-lt"/>
                <a:ea typeface="+mj-ea"/>
                <a:cs typeface="+mj-cs"/>
              </a:defRPr>
            </a:lvl1pPr>
          </a:lstStyle>
          <a:p>
            <a:pPr lvl="0" algn="just">
              <a:lnSpc>
                <a:spcPct val="110000"/>
              </a:lnSpc>
              <a:buClrTx/>
              <a:buSzTx/>
              <a:buFontTx/>
            </a:pPr>
            <a:r>
              <a:rPr lang="en-US" altLang="zh-CN" sz="1800">
                <a:solidFill>
                  <a:srgbClr val="FFFFFF"/>
                </a:solidFill>
                <a:latin typeface="方正小标宋简体" panose="02000000000000000000" charset="-122"/>
                <a:ea typeface="方正小标宋简体" panose="02000000000000000000" charset="-122"/>
                <a:cs typeface="+mn-cs"/>
                <a:sym typeface="+mn-ea"/>
              </a:rPr>
              <a:t>——</a:t>
            </a:r>
            <a:r>
              <a:rPr sz="1800">
                <a:solidFill>
                  <a:srgbClr val="FFFFFF"/>
                </a:solidFill>
                <a:latin typeface="方正小标宋简体" panose="02000000000000000000" charset="-122"/>
                <a:ea typeface="方正小标宋简体" panose="02000000000000000000" charset="-122"/>
                <a:cs typeface="+mn-cs"/>
                <a:sym typeface="+mn-ea"/>
              </a:rPr>
              <a:t>产业命题专项对接</a:t>
            </a:r>
            <a:endParaRPr sz="1800">
              <a:solidFill>
                <a:srgbClr val="FFFFFF"/>
              </a:solidFill>
              <a:latin typeface="方正小标宋简体" panose="02000000000000000000" charset="-122"/>
              <a:ea typeface="方正小标宋简体" panose="02000000000000000000" charset="-122"/>
              <a:cs typeface="+mn-cs"/>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84"/>
          <p:cNvPicPr>
            <a:picLocks noChangeAspect="1"/>
          </p:cNvPicPr>
          <p:nvPr/>
        </p:nvPicPr>
        <p:blipFill>
          <a:blip r:embed="rId1"/>
          <a:stretch>
            <a:fillRect/>
          </a:stretch>
        </p:blipFill>
        <p:spPr>
          <a:xfrm rot="21600000">
            <a:off x="0" y="0"/>
            <a:ext cx="2903220" cy="6858000"/>
          </a:xfrm>
          <a:prstGeom prst="rect">
            <a:avLst/>
          </a:prstGeom>
        </p:spPr>
      </p:pic>
      <p:sp>
        <p:nvSpPr>
          <p:cNvPr id="186" name="path 186"/>
          <p:cNvSpPr/>
          <p:nvPr/>
        </p:nvSpPr>
        <p:spPr>
          <a:xfrm>
            <a:off x="4902708" y="3585209"/>
            <a:ext cx="538606" cy="538480"/>
          </a:xfrm>
          <a:custGeom>
            <a:avLst/>
            <a:gdLst/>
            <a:ahLst/>
            <a:cxnLst/>
            <a:rect l="0" t="0" r="0" b="0"/>
            <a:pathLst>
              <a:path w="848" h="848">
                <a:moveTo>
                  <a:pt x="0" y="423"/>
                </a:moveTo>
                <a:cubicBezTo>
                  <a:pt x="0" y="189"/>
                  <a:pt x="190" y="0"/>
                  <a:pt x="424" y="0"/>
                </a:cubicBezTo>
                <a:cubicBezTo>
                  <a:pt x="658" y="0"/>
                  <a:pt x="848" y="189"/>
                  <a:pt x="848" y="424"/>
                </a:cubicBezTo>
                <a:cubicBezTo>
                  <a:pt x="848" y="658"/>
                  <a:pt x="658" y="848"/>
                  <a:pt x="424" y="848"/>
                </a:cubicBezTo>
                <a:cubicBezTo>
                  <a:pt x="190" y="848"/>
                  <a:pt x="0" y="658"/>
                  <a:pt x="0" y="423"/>
                </a:cubicBezTo>
              </a:path>
            </a:pathLst>
          </a:custGeom>
          <a:solidFill>
            <a:srgbClr val="073BE4">
              <a:alpha val="100000"/>
            </a:srgbClr>
          </a:solidFill>
          <a:ln w="0" cap="flat">
            <a:noFill/>
            <a:prstDash val="solid"/>
            <a:miter lim="0"/>
          </a:ln>
        </p:spPr>
        <p:txBody>
          <a:bodyPr rtlCol="0"/>
          <a:lstStyle/>
          <a:p>
            <a:pPr algn="ctr"/>
            <a:endParaRPr lang="zh-CN" altLang="en-US"/>
          </a:p>
        </p:txBody>
      </p:sp>
      <p:sp>
        <p:nvSpPr>
          <p:cNvPr id="190" name="path 190"/>
          <p:cNvSpPr/>
          <p:nvPr/>
        </p:nvSpPr>
        <p:spPr>
          <a:xfrm>
            <a:off x="4902708" y="2598204"/>
            <a:ext cx="538606" cy="538479"/>
          </a:xfrm>
          <a:custGeom>
            <a:avLst/>
            <a:gdLst/>
            <a:ahLst/>
            <a:cxnLst/>
            <a:rect l="0" t="0" r="0" b="0"/>
            <a:pathLst>
              <a:path w="848" h="847">
                <a:moveTo>
                  <a:pt x="0" y="425"/>
                </a:moveTo>
                <a:cubicBezTo>
                  <a:pt x="0" y="189"/>
                  <a:pt x="190" y="0"/>
                  <a:pt x="424" y="0"/>
                </a:cubicBezTo>
                <a:cubicBezTo>
                  <a:pt x="658" y="0"/>
                  <a:pt x="848" y="189"/>
                  <a:pt x="848" y="424"/>
                </a:cubicBezTo>
                <a:cubicBezTo>
                  <a:pt x="848" y="658"/>
                  <a:pt x="658" y="847"/>
                  <a:pt x="424" y="847"/>
                </a:cubicBezTo>
                <a:cubicBezTo>
                  <a:pt x="190" y="847"/>
                  <a:pt x="0" y="658"/>
                  <a:pt x="0" y="425"/>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92" name="path 192"/>
          <p:cNvSpPr/>
          <p:nvPr/>
        </p:nvSpPr>
        <p:spPr>
          <a:xfrm>
            <a:off x="4902708" y="1618831"/>
            <a:ext cx="538606" cy="538479"/>
          </a:xfrm>
          <a:custGeom>
            <a:avLst/>
            <a:gdLst/>
            <a:ahLst/>
            <a:cxnLst/>
            <a:rect l="0" t="0" r="0" b="0"/>
            <a:pathLst>
              <a:path w="848" h="847">
                <a:moveTo>
                  <a:pt x="0" y="424"/>
                </a:moveTo>
                <a:cubicBezTo>
                  <a:pt x="0" y="189"/>
                  <a:pt x="190" y="0"/>
                  <a:pt x="424" y="0"/>
                </a:cubicBezTo>
                <a:cubicBezTo>
                  <a:pt x="658" y="0"/>
                  <a:pt x="848" y="189"/>
                  <a:pt x="848" y="423"/>
                </a:cubicBezTo>
                <a:cubicBezTo>
                  <a:pt x="848" y="658"/>
                  <a:pt x="658" y="847"/>
                  <a:pt x="424" y="847"/>
                </a:cubicBezTo>
                <a:cubicBezTo>
                  <a:pt x="190" y="847"/>
                  <a:pt x="0" y="658"/>
                  <a:pt x="0" y="424"/>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94" name="textbox 194"/>
          <p:cNvSpPr/>
          <p:nvPr/>
        </p:nvSpPr>
        <p:spPr>
          <a:xfrm>
            <a:off x="4999355" y="1724660"/>
            <a:ext cx="5102225" cy="2592070"/>
          </a:xfrm>
          <a:prstGeom prst="rect">
            <a:avLst/>
          </a:prstGeom>
          <a:noFill/>
          <a:ln w="0" cap="flat">
            <a:noFill/>
            <a:prstDash val="solid"/>
            <a:miter lim="0"/>
          </a:ln>
        </p:spPr>
        <p:txBody>
          <a:bodyPr vert="horz" wrap="square" lIns="0" tIns="0" rIns="0" bIns="0"/>
          <a:lstStyle/>
          <a:p>
            <a:pPr algn="l" rtl="0" eaLnBrk="0">
              <a:lnSpc>
                <a:spcPct val="98000"/>
              </a:lnSpc>
            </a:pPr>
            <a:endParaRPr sz="100" dirty="0">
              <a:latin typeface="Arial" panose="020B0604020202020204"/>
              <a:ea typeface="Arial" panose="020B0604020202020204"/>
              <a:cs typeface="Arial" panose="020B0604020202020204"/>
            </a:endParaRPr>
          </a:p>
          <a:p>
            <a:pPr marL="12700" algn="l" rtl="0" eaLnBrk="0">
              <a:lnSpc>
                <a:spcPct val="82000"/>
              </a:lnSpc>
              <a:tabLst>
                <a:tab pos="5052695" algn="l"/>
              </a:tabLst>
            </a:pPr>
            <a:r>
              <a:rPr sz="4100" b="1" kern="0" spc="-40" baseline="1500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注册并认证账号</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99000"/>
              </a:lnSpc>
              <a:spcBef>
                <a:spcPts val="65"/>
              </a:spcBef>
              <a:tabLst>
                <a:tab pos="5052695" algn="l"/>
                <a:tab pos="5088890" algn="l"/>
              </a:tabLst>
            </a:pPr>
            <a:r>
              <a:rPr sz="4100" b="1" kern="0" spc="-2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600" b="1" kern="0" spc="2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1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2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个人中心管理</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60000"/>
                  </a:srgbClr>
                </a:solidFill>
                <a:latin typeface="微软雅黑" panose="020B0503020204020204" charset="-122"/>
                <a:ea typeface="微软雅黑" panose="020B0503020204020204" charset="-122"/>
                <a:cs typeface="微软雅黑" panose="020B0503020204020204" charset="-122"/>
              </a:rPr>
              <a:t> </a:t>
            </a:r>
            <a:r>
              <a:rPr sz="4100" b="1" kern="0" spc="-4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与命题企业</a:t>
            </a:r>
            <a:r>
              <a:rPr lang="zh-CN"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对接咨询</a:t>
            </a:r>
            <a:r>
              <a:rPr sz="3200" b="1" u="sng" kern="0" spc="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100000"/>
                  </a:srgbClr>
                </a:solidFill>
                <a:latin typeface="微软雅黑" panose="020B0503020204020204" charset="-122"/>
                <a:ea typeface="微软雅黑" panose="020B0503020204020204" charset="-122"/>
                <a:cs typeface="微软雅黑" panose="020B0503020204020204" charset="-122"/>
              </a:rPr>
              <a:t> </a:t>
            </a:r>
            <a:r>
              <a:rPr sz="2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四</a:t>
            </a:r>
            <a:r>
              <a:rPr sz="26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3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p:txBody>
      </p:sp>
      <p:sp>
        <p:nvSpPr>
          <p:cNvPr id="196" name="rect 196"/>
          <p:cNvSpPr/>
          <p:nvPr/>
        </p:nvSpPr>
        <p:spPr>
          <a:xfrm>
            <a:off x="11896344" y="0"/>
            <a:ext cx="295655" cy="6858000"/>
          </a:xfrm>
          <a:prstGeom prst="rect">
            <a:avLst/>
          </a:prstGeom>
          <a:solidFill>
            <a:srgbClr val="0A218E">
              <a:alpha val="100000"/>
            </a:srgbClr>
          </a:solidFill>
          <a:ln w="0" cap="flat">
            <a:noFill/>
            <a:prstDash val="solid"/>
            <a:miter lim="0"/>
          </a:ln>
        </p:spPr>
        <p:txBody>
          <a:bodyPr rtlCol="0"/>
          <a:lstStyle/>
          <a:p>
            <a:pPr algn="ctr"/>
            <a:endParaRPr lang="zh-CN" altLang="en-US"/>
          </a:p>
        </p:txBody>
      </p:sp>
      <p:sp>
        <p:nvSpPr>
          <p:cNvPr id="198" name="textbox 198"/>
          <p:cNvSpPr/>
          <p:nvPr/>
        </p:nvSpPr>
        <p:spPr>
          <a:xfrm>
            <a:off x="1032877" y="2372739"/>
            <a:ext cx="847725" cy="1666239"/>
          </a:xfrm>
          <a:prstGeom prst="rect">
            <a:avLst/>
          </a:prstGeom>
          <a:noFill/>
          <a:ln w="0" cap="flat">
            <a:noFill/>
            <a:prstDash val="solid"/>
            <a:miter lim="0"/>
          </a:ln>
        </p:spPr>
        <p:txBody>
          <a:bodyPr vert="eaVert"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algn="r" rtl="0" eaLnBrk="0">
              <a:lnSpc>
                <a:spcPct val="86000"/>
              </a:lnSpc>
            </a:pPr>
            <a:r>
              <a:rPr sz="4200" kern="0" spc="-52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42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4200"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sz="4200" dirty="0">
              <a:latin typeface="微软雅黑" panose="020B0503020204020204" charset="-122"/>
              <a:ea typeface="微软雅黑" panose="020B0503020204020204" charset="-122"/>
              <a:cs typeface="微软雅黑" panose="020B0503020204020204" charset="-122"/>
            </a:endParaRPr>
          </a:p>
          <a:p>
            <a:pPr marL="12700" algn="l" rtl="0" eaLnBrk="0">
              <a:lnSpc>
                <a:spcPct val="84000"/>
              </a:lnSpc>
              <a:spcBef>
                <a:spcPts val="0"/>
              </a:spcBef>
            </a:pPr>
            <a:r>
              <a:rPr sz="2000"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CONTENTS</a:t>
            </a:r>
            <a:endParaRPr sz="2000" dirty="0">
              <a:latin typeface="微软雅黑" panose="020B0503020204020204" charset="-122"/>
              <a:ea typeface="微软雅黑" panose="020B0503020204020204" charset="-122"/>
              <a:cs typeface="微软雅黑" panose="020B0503020204020204" charset="-122"/>
            </a:endParaRPr>
          </a:p>
        </p:txBody>
      </p:sp>
      <p:pic>
        <p:nvPicPr>
          <p:cNvPr id="200" name="picture 200"/>
          <p:cNvPicPr>
            <a:picLocks noChangeAspect="1"/>
          </p:cNvPicPr>
          <p:nvPr/>
        </p:nvPicPr>
        <p:blipFill>
          <a:blip r:embed="rId2"/>
          <a:stretch>
            <a:fillRect/>
          </a:stretch>
        </p:blipFill>
        <p:spPr>
          <a:xfrm rot="21600000">
            <a:off x="975995" y="6214938"/>
            <a:ext cx="1150873" cy="2574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02"/>
          <p:cNvPicPr>
            <a:picLocks noChangeAspect="1"/>
          </p:cNvPicPr>
          <p:nvPr/>
        </p:nvPicPr>
        <p:blipFill>
          <a:blip r:embed="rId1"/>
          <a:stretch>
            <a:fillRect/>
          </a:stretch>
        </p:blipFill>
        <p:spPr>
          <a:xfrm rot="21600000">
            <a:off x="5530595" y="1196340"/>
            <a:ext cx="5271515" cy="2631947"/>
          </a:xfrm>
          <a:prstGeom prst="rect">
            <a:avLst/>
          </a:prstGeom>
        </p:spPr>
      </p:pic>
      <p:sp>
        <p:nvSpPr>
          <p:cNvPr id="204" name="rect 204"/>
          <p:cNvSpPr/>
          <p:nvPr/>
        </p:nvSpPr>
        <p:spPr>
          <a:xfrm>
            <a:off x="833627" y="2107691"/>
            <a:ext cx="3979163" cy="3293363"/>
          </a:xfrm>
          <a:prstGeom prst="rect">
            <a:avLst/>
          </a:prstGeom>
          <a:solidFill>
            <a:srgbClr val="DEEBF7">
              <a:alpha val="50196"/>
            </a:srgbClr>
          </a:solidFill>
          <a:ln w="0" cap="flat">
            <a:noFill/>
            <a:prstDash val="solid"/>
            <a:miter lim="0"/>
          </a:ln>
        </p:spPr>
        <p:txBody>
          <a:bodyPr rtlCol="0"/>
          <a:lstStyle/>
          <a:p>
            <a:pPr algn="ctr"/>
            <a:endParaRPr lang="zh-CN" altLang="en-US"/>
          </a:p>
        </p:txBody>
      </p:sp>
      <p:pic>
        <p:nvPicPr>
          <p:cNvPr id="206" name="picture 206"/>
          <p:cNvPicPr>
            <a:picLocks noChangeAspect="1"/>
          </p:cNvPicPr>
          <p:nvPr/>
        </p:nvPicPr>
        <p:blipFill>
          <a:blip r:embed="rId2"/>
          <a:stretch>
            <a:fillRect/>
          </a:stretch>
        </p:blipFill>
        <p:spPr>
          <a:xfrm rot="21600000">
            <a:off x="5532120" y="4134611"/>
            <a:ext cx="5269991" cy="1891283"/>
          </a:xfrm>
          <a:prstGeom prst="rect">
            <a:avLst/>
          </a:prstGeom>
        </p:spPr>
      </p:pic>
      <p:sp>
        <p:nvSpPr>
          <p:cNvPr id="208" name="textbox 208"/>
          <p:cNvSpPr/>
          <p:nvPr/>
        </p:nvSpPr>
        <p:spPr>
          <a:xfrm>
            <a:off x="1060208" y="2342042"/>
            <a:ext cx="3683000" cy="24879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1285"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12700" indent="3810" algn="l" rtl="0" eaLnBrk="0">
              <a:lnSpc>
                <a:spcPct val="145000"/>
              </a:lnSpc>
              <a:spcBef>
                <a:spcPts val="29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1.返回首页，</a:t>
            </a:r>
            <a:r>
              <a:rPr sz="14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在页面顶部导航栏选择“产</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业命</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题</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，可在行业和地区、命题年份进</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行筛选后</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点击企业名称进入详情页。</a:t>
            </a:r>
            <a:r>
              <a:rPr sz="14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a:t>
            </a:r>
            <a:r>
              <a:rPr sz="14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也可在搜</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索框中输入企业名称进</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行搜索。</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18000"/>
              </a:lnSpc>
            </a:pPr>
            <a:endParaRPr sz="300" dirty="0">
              <a:latin typeface="Arial" panose="020B0604020202020204"/>
              <a:ea typeface="Arial" panose="020B0604020202020204"/>
              <a:cs typeface="Arial" panose="020B0604020202020204"/>
            </a:endParaRPr>
          </a:p>
          <a:p>
            <a:pPr marL="13335" indent="4445" algn="l" rtl="0" eaLnBrk="0">
              <a:lnSpc>
                <a:spcPct val="145000"/>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2.进入企业详情页</a:t>
            </a:r>
            <a:r>
              <a:rPr sz="14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，查看企业基本信息和产业</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命题信息后</a:t>
            </a:r>
            <a:r>
              <a:rPr sz="13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可对企业的产业命</a:t>
            </a:r>
            <a:r>
              <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题“发起对接”</a:t>
            </a:r>
            <a:r>
              <a:rPr sz="1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300" dirty="0">
              <a:latin typeface="微软雅黑" panose="020B0503020204020204" charset="-122"/>
              <a:ea typeface="微软雅黑" panose="020B0503020204020204" charset="-122"/>
              <a:cs typeface="微软雅黑" panose="020B0503020204020204" charset="-122"/>
            </a:endParaRPr>
          </a:p>
        </p:txBody>
      </p:sp>
      <p:pic>
        <p:nvPicPr>
          <p:cNvPr id="210" name="picture 210"/>
          <p:cNvPicPr>
            <a:picLocks noChangeAspect="1"/>
          </p:cNvPicPr>
          <p:nvPr/>
        </p:nvPicPr>
        <p:blipFill>
          <a:blip r:embed="rId3"/>
          <a:stretch>
            <a:fillRect/>
          </a:stretch>
        </p:blipFill>
        <p:spPr>
          <a:xfrm rot="21600000">
            <a:off x="0" y="138684"/>
            <a:ext cx="12192000" cy="618743"/>
          </a:xfrm>
          <a:prstGeom prst="rect">
            <a:avLst/>
          </a:prstGeom>
        </p:spPr>
      </p:pic>
      <p:sp>
        <p:nvSpPr>
          <p:cNvPr id="212" name="rect 212"/>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pic>
        <p:nvPicPr>
          <p:cNvPr id="214" name="picture 214"/>
          <p:cNvPicPr>
            <a:picLocks noChangeAspect="1"/>
          </p:cNvPicPr>
          <p:nvPr/>
        </p:nvPicPr>
        <p:blipFill>
          <a:blip r:embed="rId4"/>
          <a:stretch>
            <a:fillRect/>
          </a:stretch>
        </p:blipFill>
        <p:spPr>
          <a:xfrm rot="21600000">
            <a:off x="0" y="6655307"/>
            <a:ext cx="12192000" cy="201511"/>
          </a:xfrm>
          <a:prstGeom prst="rect">
            <a:avLst/>
          </a:prstGeom>
        </p:spPr>
      </p:pic>
      <p:sp>
        <p:nvSpPr>
          <p:cNvPr id="216" name="textbox 216"/>
          <p:cNvSpPr/>
          <p:nvPr/>
        </p:nvSpPr>
        <p:spPr>
          <a:xfrm>
            <a:off x="89535" y="274320"/>
            <a:ext cx="4307840" cy="4413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900" b="1" kern="0" spc="-7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与命题企业</a:t>
            </a:r>
            <a:r>
              <a:rPr lang="zh-CN"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对接</a:t>
            </a:r>
            <a:r>
              <a:rPr lang="zh-CN"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咨询</a:t>
            </a:r>
            <a:endParaRPr lang="zh-CN"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8" name="path 218"/>
          <p:cNvSpPr/>
          <p:nvPr/>
        </p:nvSpPr>
        <p:spPr>
          <a:xfrm>
            <a:off x="833627" y="2107691"/>
            <a:ext cx="76200" cy="3293363"/>
          </a:xfrm>
          <a:custGeom>
            <a:avLst/>
            <a:gdLst/>
            <a:ahLst/>
            <a:cxnLst/>
            <a:rect l="0" t="0" r="0" b="0"/>
            <a:pathLst>
              <a:path w="120" h="5186">
                <a:moveTo>
                  <a:pt x="0" y="0"/>
                </a:moveTo>
                <a:lnTo>
                  <a:pt x="120" y="0"/>
                </a:lnTo>
                <a:lnTo>
                  <a:pt x="120" y="5186"/>
                </a:lnTo>
                <a:lnTo>
                  <a:pt x="0" y="5186"/>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graphicFrame>
        <p:nvGraphicFramePr>
          <p:cNvPr id="220" name="table 220"/>
          <p:cNvGraphicFramePr>
            <a:graphicFrameLocks noGrp="1"/>
          </p:cNvGraphicFramePr>
          <p:nvPr/>
        </p:nvGraphicFramePr>
        <p:xfrm>
          <a:off x="5241607" y="3909478"/>
          <a:ext cx="266700" cy="276860"/>
        </p:xfrm>
        <a:graphic>
          <a:graphicData uri="http://schemas.openxmlformats.org/drawingml/2006/table">
            <a:tbl>
              <a:tblPr/>
              <a:tblGrid>
                <a:gridCol w="266700"/>
              </a:tblGrid>
              <a:tr h="264160">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826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graphicFrame>
        <p:nvGraphicFramePr>
          <p:cNvPr id="222" name="table 222"/>
          <p:cNvGraphicFramePr>
            <a:graphicFrameLocks noGrp="1"/>
          </p:cNvGraphicFramePr>
          <p:nvPr/>
        </p:nvGraphicFramePr>
        <p:xfrm>
          <a:off x="5241607" y="1432661"/>
          <a:ext cx="266700" cy="261620"/>
        </p:xfrm>
        <a:graphic>
          <a:graphicData uri="http://schemas.openxmlformats.org/drawingml/2006/table">
            <a:tbl>
              <a:tblPr/>
              <a:tblGrid>
                <a:gridCol w="266700"/>
              </a:tblGrid>
              <a:tr h="248920">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94615" algn="l" rtl="0" eaLnBrk="0">
                        <a:lnSpc>
                          <a:spcPct val="75000"/>
                        </a:lnSpc>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rot="21600000">
            <a:off x="786384" y="3439794"/>
            <a:ext cx="5276087" cy="2979293"/>
            <a:chOff x="0" y="0"/>
            <a:chExt cx="5276087" cy="2979293"/>
          </a:xfrm>
        </p:grpSpPr>
        <p:pic>
          <p:nvPicPr>
            <p:cNvPr id="226" name="picture 226"/>
            <p:cNvPicPr>
              <a:picLocks noChangeAspect="1"/>
            </p:cNvPicPr>
            <p:nvPr/>
          </p:nvPicPr>
          <p:blipFill>
            <a:blip r:embed="rId1"/>
            <a:stretch>
              <a:fillRect/>
            </a:stretch>
          </p:blipFill>
          <p:spPr>
            <a:xfrm rot="21600000">
              <a:off x="0" y="0"/>
              <a:ext cx="5276087" cy="2979293"/>
            </a:xfrm>
            <a:prstGeom prst="rect">
              <a:avLst/>
            </a:prstGeom>
          </p:spPr>
        </p:pic>
        <p:sp>
          <p:nvSpPr>
            <p:cNvPr id="228" name="textbox 228"/>
            <p:cNvSpPr/>
            <p:nvPr/>
          </p:nvSpPr>
          <p:spPr>
            <a:xfrm>
              <a:off x="-12700" y="-12700"/>
              <a:ext cx="5301615" cy="3056889"/>
            </a:xfrm>
            <a:prstGeom prst="rect">
              <a:avLst/>
            </a:prstGeom>
            <a:noFill/>
            <a:ln w="0" cap="flat">
              <a:noFill/>
              <a:prstDash val="solid"/>
              <a:miter lim="0"/>
            </a:ln>
          </p:spPr>
          <p:txBody>
            <a:bodyPr vert="horz" wrap="square" lIns="0" tIns="0" rIns="0" bIns="0"/>
            <a:lstStyle/>
            <a:p>
              <a:pPr algn="l" rtl="0" eaLnBrk="0">
                <a:lnSpc>
                  <a:spcPct val="107000"/>
                </a:lnSpc>
              </a:pPr>
              <a:endParaRPr sz="500" dirty="0">
                <a:latin typeface="Arial" panose="020B0604020202020204"/>
                <a:ea typeface="Arial" panose="020B0604020202020204"/>
                <a:cs typeface="Arial" panose="020B0604020202020204"/>
              </a:endParaRPr>
            </a:p>
            <a:p>
              <a:pPr marL="819785" algn="l" rtl="0" eaLnBrk="0">
                <a:lnSpc>
                  <a:spcPct val="77000"/>
                </a:lnSpc>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p:txBody>
        </p:sp>
      </p:grpSp>
      <p:sp>
        <p:nvSpPr>
          <p:cNvPr id="230" name="rect 230"/>
          <p:cNvSpPr/>
          <p:nvPr/>
        </p:nvSpPr>
        <p:spPr>
          <a:xfrm>
            <a:off x="784859" y="1071371"/>
            <a:ext cx="3979163" cy="2170176"/>
          </a:xfrm>
          <a:prstGeom prst="rect">
            <a:avLst/>
          </a:prstGeom>
          <a:solidFill>
            <a:srgbClr val="DEEBF7">
              <a:alpha val="50196"/>
            </a:srgbClr>
          </a:solidFill>
          <a:ln w="0" cap="flat">
            <a:noFill/>
            <a:prstDash val="solid"/>
            <a:miter lim="0"/>
          </a:ln>
        </p:spPr>
        <p:txBody>
          <a:bodyPr rtlCol="0"/>
          <a:lstStyle/>
          <a:p>
            <a:pPr algn="ctr"/>
            <a:endParaRPr lang="zh-CN" altLang="en-US"/>
          </a:p>
        </p:txBody>
      </p:sp>
      <p:pic>
        <p:nvPicPr>
          <p:cNvPr id="232" name="picture 232"/>
          <p:cNvPicPr>
            <a:picLocks noChangeAspect="1"/>
          </p:cNvPicPr>
          <p:nvPr/>
        </p:nvPicPr>
        <p:blipFill>
          <a:blip r:embed="rId2"/>
          <a:stretch>
            <a:fillRect/>
          </a:stretch>
        </p:blipFill>
        <p:spPr>
          <a:xfrm rot="21600000">
            <a:off x="0" y="138684"/>
            <a:ext cx="12192000" cy="618743"/>
          </a:xfrm>
          <a:prstGeom prst="rect">
            <a:avLst/>
          </a:prstGeom>
        </p:spPr>
      </p:pic>
      <p:sp>
        <p:nvSpPr>
          <p:cNvPr id="234" name="rect 234"/>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sp>
        <p:nvSpPr>
          <p:cNvPr id="236" name="textbox 236"/>
          <p:cNvSpPr/>
          <p:nvPr/>
        </p:nvSpPr>
        <p:spPr>
          <a:xfrm>
            <a:off x="1006233" y="1208567"/>
            <a:ext cx="3543300" cy="18459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1285"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12700" indent="6985" algn="l" rtl="0" eaLnBrk="0">
              <a:lnSpc>
                <a:spcPct val="152000"/>
              </a:lnSpc>
              <a:spcBef>
                <a:spcPts val="125"/>
              </a:spcBef>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3.在“发起对接”页面中，</a:t>
            </a:r>
            <a:r>
              <a:rPr sz="14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选择已创建的项目/</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对策；是否针对产业命题进行合作的选项</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4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是</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a:t>
            </a:r>
            <a:r>
              <a:rPr sz="14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命题年份：</a:t>
            </a:r>
            <a:r>
              <a:rPr sz="1400" b="1" kern="0" spc="-2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选择202</a:t>
            </a:r>
            <a:r>
              <a:rPr lang="en-US" sz="14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4</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并</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选择需要咨询或者投递的产业命题，</a:t>
            </a:r>
            <a:r>
              <a:rPr sz="14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最后点</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击“确定”即可。</a:t>
            </a:r>
            <a:endParaRPr sz="1200" dirty="0">
              <a:latin typeface="微软雅黑" panose="020B0503020204020204" charset="-122"/>
              <a:ea typeface="微软雅黑" panose="020B0503020204020204" charset="-122"/>
              <a:cs typeface="微软雅黑" panose="020B0503020204020204" charset="-122"/>
            </a:endParaRPr>
          </a:p>
        </p:txBody>
      </p:sp>
      <p:pic>
        <p:nvPicPr>
          <p:cNvPr id="238" name="picture 238"/>
          <p:cNvPicPr>
            <a:picLocks noChangeAspect="1"/>
          </p:cNvPicPr>
          <p:nvPr/>
        </p:nvPicPr>
        <p:blipFill>
          <a:blip r:embed="rId3"/>
          <a:stretch>
            <a:fillRect/>
          </a:stretch>
        </p:blipFill>
        <p:spPr>
          <a:xfrm rot="21600000">
            <a:off x="0" y="6655307"/>
            <a:ext cx="12192000" cy="201511"/>
          </a:xfrm>
          <a:prstGeom prst="rect">
            <a:avLst/>
          </a:prstGeom>
        </p:spPr>
      </p:pic>
      <p:sp>
        <p:nvSpPr>
          <p:cNvPr id="240" name="textbox 240"/>
          <p:cNvSpPr/>
          <p:nvPr/>
        </p:nvSpPr>
        <p:spPr>
          <a:xfrm>
            <a:off x="89535" y="274320"/>
            <a:ext cx="4460240" cy="4413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900" b="1" kern="0" spc="-7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与命题企业</a:t>
            </a:r>
            <a:r>
              <a:rPr lang="zh-CN"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对接</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咨询</a:t>
            </a:r>
            <a:endParaRPr sz="2900" dirty="0">
              <a:latin typeface="微软雅黑" panose="020B0503020204020204" charset="-122"/>
              <a:ea typeface="微软雅黑" panose="020B0503020204020204" charset="-122"/>
              <a:cs typeface="微软雅黑" panose="020B0503020204020204" charset="-122"/>
            </a:endParaRPr>
          </a:p>
        </p:txBody>
      </p:sp>
      <p:sp>
        <p:nvSpPr>
          <p:cNvPr id="242" name="rect 242"/>
          <p:cNvSpPr/>
          <p:nvPr/>
        </p:nvSpPr>
        <p:spPr>
          <a:xfrm>
            <a:off x="784859" y="1071371"/>
            <a:ext cx="76200" cy="2168652"/>
          </a:xfrm>
          <a:prstGeom prst="rect">
            <a:avLst/>
          </a:prstGeom>
          <a:solidFill>
            <a:srgbClr val="094AC9">
              <a:alpha val="100000"/>
            </a:srgbClr>
          </a:solidFill>
          <a:ln w="0" cap="flat">
            <a:noFill/>
            <a:prstDash val="solid"/>
            <a:miter lim="0"/>
          </a:ln>
        </p:spPr>
        <p:txBody>
          <a:bodyPr rtlCol="0"/>
          <a:lstStyle/>
          <a:p>
            <a:pPr algn="ctr"/>
            <a:endParaRPr lang="zh-CN" altLang="en-US"/>
          </a:p>
        </p:txBody>
      </p:sp>
      <p:graphicFrame>
        <p:nvGraphicFramePr>
          <p:cNvPr id="244" name="table 244"/>
          <p:cNvGraphicFramePr>
            <a:graphicFrameLocks noGrp="1"/>
          </p:cNvGraphicFramePr>
          <p:nvPr/>
        </p:nvGraphicFramePr>
        <p:xfrm>
          <a:off x="5962650" y="1210411"/>
          <a:ext cx="266700" cy="261620"/>
        </p:xfrm>
        <a:graphic>
          <a:graphicData uri="http://schemas.openxmlformats.org/drawingml/2006/table">
            <a:tbl>
              <a:tblPr/>
              <a:tblGrid>
                <a:gridCol w="266700"/>
              </a:tblGrid>
              <a:tr h="248920">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94615" algn="l" rtl="0" eaLnBrk="0">
                        <a:lnSpc>
                          <a:spcPct val="75000"/>
                        </a:lnSpc>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pic>
        <p:nvPicPr>
          <p:cNvPr id="2" name="图片 1"/>
          <p:cNvPicPr>
            <a:picLocks noChangeAspect="1"/>
          </p:cNvPicPr>
          <p:nvPr/>
        </p:nvPicPr>
        <p:blipFill>
          <a:blip r:embed="rId4"/>
          <a:stretch>
            <a:fillRect/>
          </a:stretch>
        </p:blipFill>
        <p:spPr>
          <a:xfrm>
            <a:off x="6593840" y="1208405"/>
            <a:ext cx="4377690" cy="44475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rot="21600000">
            <a:off x="5908357" y="891540"/>
            <a:ext cx="4390833" cy="3130295"/>
            <a:chOff x="0" y="0"/>
            <a:chExt cx="4390833" cy="3130295"/>
          </a:xfrm>
        </p:grpSpPr>
        <p:pic>
          <p:nvPicPr>
            <p:cNvPr id="246" name="picture 246"/>
            <p:cNvPicPr>
              <a:picLocks noChangeAspect="1"/>
            </p:cNvPicPr>
            <p:nvPr/>
          </p:nvPicPr>
          <p:blipFill>
            <a:blip r:embed="rId1"/>
            <a:stretch>
              <a:fillRect/>
            </a:stretch>
          </p:blipFill>
          <p:spPr>
            <a:xfrm rot="21600000">
              <a:off x="0" y="0"/>
              <a:ext cx="4390833" cy="3130295"/>
            </a:xfrm>
            <a:prstGeom prst="rect">
              <a:avLst/>
            </a:prstGeom>
          </p:spPr>
        </p:pic>
        <p:sp>
          <p:nvSpPr>
            <p:cNvPr id="248" name="textbox 248"/>
            <p:cNvSpPr/>
            <p:nvPr/>
          </p:nvSpPr>
          <p:spPr>
            <a:xfrm>
              <a:off x="-12700" y="-12700"/>
              <a:ext cx="4416425" cy="3208020"/>
            </a:xfrm>
            <a:prstGeom prst="rect">
              <a:avLst/>
            </a:prstGeom>
            <a:noFill/>
            <a:ln w="0" cap="flat">
              <a:noFill/>
              <a:prstDash val="solid"/>
              <a:miter lim="0"/>
            </a:ln>
          </p:spPr>
          <p:txBody>
            <a:bodyPr vert="horz" wrap="square" lIns="0" tIns="0" rIns="0" bIns="0"/>
            <a:lstStyle/>
            <a:p>
              <a:pPr algn="l" rtl="0" eaLnBrk="0">
                <a:lnSpc>
                  <a:spcPct val="198000"/>
                </a:lnSpc>
              </a:pPr>
              <a:endParaRPr sz="1000" dirty="0">
                <a:latin typeface="Arial" panose="020B0604020202020204"/>
                <a:ea typeface="Arial" panose="020B0604020202020204"/>
                <a:cs typeface="Arial" panose="020B0604020202020204"/>
              </a:endParaRPr>
            </a:p>
            <a:p>
              <a:pPr marL="10731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p:txBody>
        </p:sp>
      </p:grpSp>
      <p:sp>
        <p:nvSpPr>
          <p:cNvPr id="250" name="rect 250"/>
          <p:cNvSpPr/>
          <p:nvPr/>
        </p:nvSpPr>
        <p:spPr>
          <a:xfrm>
            <a:off x="833627" y="905255"/>
            <a:ext cx="3979163" cy="2622803"/>
          </a:xfrm>
          <a:prstGeom prst="rect">
            <a:avLst/>
          </a:prstGeom>
          <a:solidFill>
            <a:srgbClr val="DEEBF7">
              <a:alpha val="50196"/>
            </a:srgbClr>
          </a:solidFill>
          <a:ln w="0" cap="flat">
            <a:noFill/>
            <a:prstDash val="solid"/>
            <a:miter lim="0"/>
          </a:ln>
        </p:spPr>
        <p:txBody>
          <a:bodyPr rtlCol="0"/>
          <a:lstStyle/>
          <a:p>
            <a:pPr algn="ctr"/>
            <a:endParaRPr lang="zh-CN" altLang="en-US"/>
          </a:p>
        </p:txBody>
      </p:sp>
      <p:pic>
        <p:nvPicPr>
          <p:cNvPr id="252" name="picture 252"/>
          <p:cNvPicPr>
            <a:picLocks noChangeAspect="1"/>
          </p:cNvPicPr>
          <p:nvPr/>
        </p:nvPicPr>
        <p:blipFill>
          <a:blip r:embed="rId2"/>
          <a:stretch>
            <a:fillRect/>
          </a:stretch>
        </p:blipFill>
        <p:spPr>
          <a:xfrm rot="21600000">
            <a:off x="6242303" y="4101083"/>
            <a:ext cx="4485132" cy="2255520"/>
          </a:xfrm>
          <a:prstGeom prst="rect">
            <a:avLst/>
          </a:prstGeom>
        </p:spPr>
      </p:pic>
      <p:pic>
        <p:nvPicPr>
          <p:cNvPr id="254" name="picture 254"/>
          <p:cNvPicPr>
            <a:picLocks noChangeAspect="1"/>
          </p:cNvPicPr>
          <p:nvPr/>
        </p:nvPicPr>
        <p:blipFill>
          <a:blip r:embed="rId3"/>
          <a:stretch>
            <a:fillRect/>
          </a:stretch>
        </p:blipFill>
        <p:spPr>
          <a:xfrm rot="21600000">
            <a:off x="1043939" y="3633216"/>
            <a:ext cx="3398519" cy="2767583"/>
          </a:xfrm>
          <a:prstGeom prst="rect">
            <a:avLst/>
          </a:prstGeom>
        </p:spPr>
      </p:pic>
      <p:sp>
        <p:nvSpPr>
          <p:cNvPr id="256" name="textbox 256"/>
          <p:cNvSpPr/>
          <p:nvPr/>
        </p:nvSpPr>
        <p:spPr>
          <a:xfrm>
            <a:off x="978446" y="947582"/>
            <a:ext cx="3624579" cy="25444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03200"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95250" algn="l" rtl="0" eaLnBrk="0">
              <a:lnSpc>
                <a:spcPct val="116000"/>
              </a:lnSpc>
              <a:spcBef>
                <a:spcPts val="230"/>
              </a:spcBef>
            </a:pP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4.“发起对接”完成后</a:t>
            </a:r>
            <a:r>
              <a:rPr sz="14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，可将鼠标置于页面右上</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方的账号图标，</a:t>
            </a:r>
            <a:r>
              <a:rPr sz="14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点击进入个人中心。在左侧</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导航栏选择“对接资源”查看对接</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，可点击</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“咨询”按钮</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，与企业沟通咨询产</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业命题的其他</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具体要求等。</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endParaRPr sz="1000" dirty="0">
              <a:latin typeface="Arial" panose="020B0604020202020204"/>
              <a:ea typeface="Arial" panose="020B0604020202020204"/>
              <a:cs typeface="Arial" panose="020B0604020202020204"/>
            </a:endParaRPr>
          </a:p>
          <a:p>
            <a:pPr algn="l" rtl="0" eaLnBrk="0">
              <a:lnSpc>
                <a:spcPct val="117000"/>
              </a:lnSpc>
            </a:pPr>
            <a:endParaRPr sz="300" dirty="0">
              <a:latin typeface="Arial" panose="020B0604020202020204"/>
              <a:ea typeface="Arial" panose="020B0604020202020204"/>
              <a:cs typeface="Arial" panose="020B0604020202020204"/>
            </a:endParaRPr>
          </a:p>
          <a:p>
            <a:pPr marL="95885" indent="8890" algn="l" rtl="0" eaLnBrk="0">
              <a:lnSpc>
                <a:spcPct val="114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5.也可在</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个人中心，</a:t>
            </a:r>
            <a:r>
              <a:rPr sz="1400" b="1" kern="0" spc="-2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左</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侧导航栏中选择“我的</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咨询”</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查看所有已经咨询过的企业方列表</a:t>
            </a:r>
            <a:r>
              <a:rPr sz="1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可点击继续进行咨询。</a:t>
            </a:r>
            <a:endParaRPr sz="1400" dirty="0">
              <a:latin typeface="微软雅黑" panose="020B0503020204020204" charset="-122"/>
              <a:ea typeface="微软雅黑" panose="020B0503020204020204" charset="-122"/>
              <a:cs typeface="微软雅黑" panose="020B0503020204020204" charset="-122"/>
            </a:endParaRPr>
          </a:p>
        </p:txBody>
      </p:sp>
      <p:pic>
        <p:nvPicPr>
          <p:cNvPr id="258" name="picture 258"/>
          <p:cNvPicPr>
            <a:picLocks noChangeAspect="1"/>
          </p:cNvPicPr>
          <p:nvPr/>
        </p:nvPicPr>
        <p:blipFill>
          <a:blip r:embed="rId4"/>
          <a:stretch>
            <a:fillRect/>
          </a:stretch>
        </p:blipFill>
        <p:spPr>
          <a:xfrm rot="21600000">
            <a:off x="0" y="138684"/>
            <a:ext cx="12192000" cy="618743"/>
          </a:xfrm>
          <a:prstGeom prst="rect">
            <a:avLst/>
          </a:prstGeom>
        </p:spPr>
      </p:pic>
      <p:sp>
        <p:nvSpPr>
          <p:cNvPr id="260" name="rect 260"/>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pic>
        <p:nvPicPr>
          <p:cNvPr id="262" name="picture 262"/>
          <p:cNvPicPr>
            <a:picLocks noChangeAspect="1"/>
          </p:cNvPicPr>
          <p:nvPr/>
        </p:nvPicPr>
        <p:blipFill>
          <a:blip r:embed="rId5"/>
          <a:stretch>
            <a:fillRect/>
          </a:stretch>
        </p:blipFill>
        <p:spPr>
          <a:xfrm rot="21600000">
            <a:off x="0" y="6655307"/>
            <a:ext cx="12192000" cy="201511"/>
          </a:xfrm>
          <a:prstGeom prst="rect">
            <a:avLst/>
          </a:prstGeom>
        </p:spPr>
      </p:pic>
      <p:sp>
        <p:nvSpPr>
          <p:cNvPr id="264" name="textbox 264"/>
          <p:cNvSpPr/>
          <p:nvPr/>
        </p:nvSpPr>
        <p:spPr>
          <a:xfrm>
            <a:off x="89535" y="281305"/>
            <a:ext cx="4353560" cy="4413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900" b="1" kern="0" spc="-7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与命题企业</a:t>
            </a:r>
            <a:r>
              <a:rPr lang="zh-CN"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对接</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咨询</a:t>
            </a:r>
            <a:endParaRPr sz="2900" dirty="0">
              <a:latin typeface="微软雅黑" panose="020B0503020204020204" charset="-122"/>
              <a:ea typeface="微软雅黑" panose="020B0503020204020204" charset="-122"/>
              <a:cs typeface="微软雅黑" panose="020B0503020204020204" charset="-122"/>
            </a:endParaRPr>
          </a:p>
        </p:txBody>
      </p:sp>
      <p:sp>
        <p:nvSpPr>
          <p:cNvPr id="266" name="path 266"/>
          <p:cNvSpPr/>
          <p:nvPr/>
        </p:nvSpPr>
        <p:spPr>
          <a:xfrm>
            <a:off x="833627" y="957071"/>
            <a:ext cx="76200" cy="2570988"/>
          </a:xfrm>
          <a:custGeom>
            <a:avLst/>
            <a:gdLst/>
            <a:ahLst/>
            <a:cxnLst/>
            <a:rect l="0" t="0" r="0" b="0"/>
            <a:pathLst>
              <a:path w="120" h="4048">
                <a:moveTo>
                  <a:pt x="0" y="0"/>
                </a:moveTo>
                <a:lnTo>
                  <a:pt x="120" y="0"/>
                </a:lnTo>
                <a:lnTo>
                  <a:pt x="120" y="4048"/>
                </a:lnTo>
                <a:lnTo>
                  <a:pt x="0" y="4048"/>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graphicFrame>
        <p:nvGraphicFramePr>
          <p:cNvPr id="268" name="table 268"/>
          <p:cNvGraphicFramePr>
            <a:graphicFrameLocks noGrp="1"/>
          </p:cNvGraphicFramePr>
          <p:nvPr/>
        </p:nvGraphicFramePr>
        <p:xfrm>
          <a:off x="5962650" y="4141470"/>
          <a:ext cx="266700" cy="276860"/>
        </p:xfrm>
        <a:graphic>
          <a:graphicData uri="http://schemas.openxmlformats.org/drawingml/2006/table">
            <a:tbl>
              <a:tblPr/>
              <a:tblGrid>
                <a:gridCol w="266700"/>
              </a:tblGrid>
              <a:tr h="264160">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826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01" descr="C:/Users/admin/AppData/Local/Temp/picturecompress_20220222073654/output_82.jpgoutput_82"/>
          <p:cNvPicPr/>
          <p:nvPr/>
        </p:nvPicPr>
        <p:blipFill>
          <a:blip r:embed="rId1"/>
          <a:srcRect/>
          <a:stretch>
            <a:fillRect/>
          </a:stretch>
        </p:blipFill>
        <p:spPr>
          <a:xfrm>
            <a:off x="0" y="-9525"/>
            <a:ext cx="12193905" cy="6867525"/>
          </a:xfrm>
          <a:prstGeom prst="rect">
            <a:avLst/>
          </a:prstGeom>
        </p:spPr>
      </p:pic>
      <p:sp>
        <p:nvSpPr>
          <p:cNvPr id="16" name="文本框 15"/>
          <p:cNvSpPr txBox="1"/>
          <p:nvPr/>
        </p:nvSpPr>
        <p:spPr>
          <a:xfrm>
            <a:off x="0" y="0"/>
            <a:ext cx="12189460" cy="6868160"/>
          </a:xfrm>
          <a:prstGeom prst="rect">
            <a:avLst/>
          </a:prstGeom>
          <a:solidFill>
            <a:srgbClr val="0A218E">
              <a:alpha val="72000"/>
            </a:srgbClr>
          </a:solidFill>
        </p:spPr>
        <p:txBody>
          <a:bodyPr wrap="square" rtlCol="0" anchor="ctr" anchorCtr="0">
            <a:noAutofit/>
          </a:bodyPr>
          <a:lstStyle/>
          <a:p>
            <a:pPr lvl="0" algn="ctr"/>
            <a:endParaRPr lang="zh-CN" altLang="en-US" sz="6400" b="1" dirty="0">
              <a:solidFill>
                <a:schemeClr val="bg1"/>
              </a:solidFill>
              <a:latin typeface="微软雅黑" panose="020B0503020204020204" charset="-122"/>
              <a:ea typeface="微软雅黑" panose="020B0503020204020204" charset="-122"/>
              <a:sym typeface="inpin heiti" panose="00000500000000000000" pitchFamily="2" charset="-122"/>
            </a:endParaRPr>
          </a:p>
          <a:p>
            <a:pPr lvl="0" algn="ctr"/>
            <a:endParaRPr lang="zh-CN" sz="2135" spc="-300" dirty="0">
              <a:ln w="19050">
                <a:noFill/>
              </a:ln>
              <a:solidFill>
                <a:schemeClr val="bg1"/>
              </a:solidFill>
              <a:effectLst/>
              <a:latin typeface="微软雅黑 Light" panose="020B0502040204020203" charset="-122"/>
              <a:ea typeface="微软雅黑 Light" panose="020B0502040204020203" charset="-122"/>
              <a:cs typeface="微软雅黑 Light" panose="020B0502040204020203" charset="-122"/>
              <a:sym typeface="+mn-ea"/>
            </a:endParaRPr>
          </a:p>
        </p:txBody>
      </p:sp>
      <p:pic>
        <p:nvPicPr>
          <p:cNvPr id="2" name="图片 1" descr="C:/Users/admin/AppData/Local/Temp/picturecompress_20220222073654/output_83.pngoutput_83"/>
          <p:cNvPicPr>
            <a:picLocks noChangeAspect="1"/>
          </p:cNvPicPr>
          <p:nvPr/>
        </p:nvPicPr>
        <p:blipFill>
          <a:blip r:embed="rId2"/>
          <a:stretch>
            <a:fillRect/>
          </a:stretch>
        </p:blipFill>
        <p:spPr>
          <a:xfrm>
            <a:off x="3509117" y="2863227"/>
            <a:ext cx="5171648" cy="1142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1"/>
          <a:stretch>
            <a:fillRect/>
          </a:stretch>
        </p:blipFill>
        <p:spPr>
          <a:xfrm rot="21600000">
            <a:off x="0" y="0"/>
            <a:ext cx="2903220" cy="6858000"/>
          </a:xfrm>
          <a:prstGeom prst="rect">
            <a:avLst/>
          </a:prstGeom>
        </p:spPr>
      </p:pic>
      <p:sp>
        <p:nvSpPr>
          <p:cNvPr id="10" name="path 10"/>
          <p:cNvSpPr/>
          <p:nvPr/>
        </p:nvSpPr>
        <p:spPr>
          <a:xfrm>
            <a:off x="4902708" y="2598204"/>
            <a:ext cx="538606" cy="538479"/>
          </a:xfrm>
          <a:custGeom>
            <a:avLst/>
            <a:gdLst/>
            <a:ahLst/>
            <a:cxnLst/>
            <a:rect l="0" t="0" r="0" b="0"/>
            <a:pathLst>
              <a:path w="848" h="847">
                <a:moveTo>
                  <a:pt x="0" y="425"/>
                </a:moveTo>
                <a:cubicBezTo>
                  <a:pt x="0" y="189"/>
                  <a:pt x="190" y="0"/>
                  <a:pt x="424" y="0"/>
                </a:cubicBezTo>
                <a:cubicBezTo>
                  <a:pt x="658" y="0"/>
                  <a:pt x="848" y="189"/>
                  <a:pt x="848" y="424"/>
                </a:cubicBezTo>
                <a:cubicBezTo>
                  <a:pt x="848" y="658"/>
                  <a:pt x="658" y="847"/>
                  <a:pt x="424" y="847"/>
                </a:cubicBezTo>
                <a:cubicBezTo>
                  <a:pt x="190" y="847"/>
                  <a:pt x="0" y="658"/>
                  <a:pt x="0" y="425"/>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4" name="path 14"/>
          <p:cNvSpPr/>
          <p:nvPr/>
        </p:nvSpPr>
        <p:spPr>
          <a:xfrm>
            <a:off x="4902708" y="1618831"/>
            <a:ext cx="538606" cy="538479"/>
          </a:xfrm>
          <a:custGeom>
            <a:avLst/>
            <a:gdLst/>
            <a:ahLst/>
            <a:cxnLst/>
            <a:rect l="0" t="0" r="0" b="0"/>
            <a:pathLst>
              <a:path w="848" h="847">
                <a:moveTo>
                  <a:pt x="0" y="424"/>
                </a:moveTo>
                <a:cubicBezTo>
                  <a:pt x="0" y="189"/>
                  <a:pt x="190" y="0"/>
                  <a:pt x="424" y="0"/>
                </a:cubicBezTo>
                <a:cubicBezTo>
                  <a:pt x="658" y="0"/>
                  <a:pt x="848" y="189"/>
                  <a:pt x="848" y="423"/>
                </a:cubicBezTo>
                <a:cubicBezTo>
                  <a:pt x="848" y="658"/>
                  <a:pt x="658" y="847"/>
                  <a:pt x="424" y="847"/>
                </a:cubicBezTo>
                <a:cubicBezTo>
                  <a:pt x="190" y="847"/>
                  <a:pt x="0" y="658"/>
                  <a:pt x="0" y="424"/>
                </a:cubicBezTo>
              </a:path>
            </a:pathLst>
          </a:custGeom>
          <a:solidFill>
            <a:srgbClr val="073BE4">
              <a:alpha val="100000"/>
            </a:srgbClr>
          </a:solidFill>
          <a:ln w="0" cap="flat">
            <a:noFill/>
            <a:prstDash val="solid"/>
            <a:miter lim="0"/>
          </a:ln>
        </p:spPr>
        <p:txBody>
          <a:bodyPr rtlCol="0"/>
          <a:lstStyle/>
          <a:p>
            <a:pPr algn="ctr"/>
            <a:endParaRPr lang="zh-CN" altLang="en-US"/>
          </a:p>
        </p:txBody>
      </p:sp>
      <p:sp>
        <p:nvSpPr>
          <p:cNvPr id="16" name="path 16"/>
          <p:cNvSpPr/>
          <p:nvPr/>
        </p:nvSpPr>
        <p:spPr>
          <a:xfrm>
            <a:off x="4902708" y="3585209"/>
            <a:ext cx="538606" cy="538480"/>
          </a:xfrm>
          <a:custGeom>
            <a:avLst/>
            <a:gdLst/>
            <a:ahLst/>
            <a:cxnLst/>
            <a:rect l="0" t="0" r="0" b="0"/>
            <a:pathLst>
              <a:path w="848" h="848">
                <a:moveTo>
                  <a:pt x="0" y="423"/>
                </a:moveTo>
                <a:cubicBezTo>
                  <a:pt x="0" y="189"/>
                  <a:pt x="190" y="0"/>
                  <a:pt x="424" y="0"/>
                </a:cubicBezTo>
                <a:cubicBezTo>
                  <a:pt x="658" y="0"/>
                  <a:pt x="848" y="189"/>
                  <a:pt x="848" y="424"/>
                </a:cubicBezTo>
                <a:cubicBezTo>
                  <a:pt x="848" y="658"/>
                  <a:pt x="658" y="848"/>
                  <a:pt x="424" y="848"/>
                </a:cubicBezTo>
                <a:cubicBezTo>
                  <a:pt x="190" y="848"/>
                  <a:pt x="0" y="658"/>
                  <a:pt x="0" y="423"/>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8" name="textbox 18"/>
          <p:cNvSpPr/>
          <p:nvPr/>
        </p:nvSpPr>
        <p:spPr>
          <a:xfrm>
            <a:off x="4999355" y="1724660"/>
            <a:ext cx="5102225" cy="2804795"/>
          </a:xfrm>
          <a:prstGeom prst="rect">
            <a:avLst/>
          </a:prstGeom>
          <a:noFill/>
          <a:ln w="0" cap="flat">
            <a:noFill/>
            <a:prstDash val="solid"/>
            <a:miter lim="0"/>
          </a:ln>
        </p:spPr>
        <p:txBody>
          <a:bodyPr vert="horz" wrap="square" lIns="0" tIns="0" rIns="0" bIns="0"/>
          <a:lstStyle/>
          <a:p>
            <a:pPr algn="l" rtl="0" eaLnBrk="0">
              <a:lnSpc>
                <a:spcPct val="98000"/>
              </a:lnSpc>
            </a:pPr>
            <a:endParaRPr sz="100" dirty="0">
              <a:latin typeface="Arial" panose="020B0604020202020204"/>
              <a:ea typeface="Arial" panose="020B0604020202020204"/>
              <a:cs typeface="Arial" panose="020B0604020202020204"/>
            </a:endParaRPr>
          </a:p>
          <a:p>
            <a:pPr marL="12700" algn="l" rtl="0" eaLnBrk="0">
              <a:lnSpc>
                <a:spcPct val="82000"/>
              </a:lnSpc>
              <a:tabLst>
                <a:tab pos="5052695" algn="l"/>
              </a:tabLst>
            </a:pPr>
            <a:r>
              <a:rPr sz="4100" b="1" kern="0" spc="-40" baseline="1500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注册并认证账号</a:t>
            </a:r>
            <a:r>
              <a:rPr sz="3200" b="1" u="sng" kern="0" spc="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99000"/>
              </a:lnSpc>
              <a:spcBef>
                <a:spcPts val="65"/>
              </a:spcBef>
              <a:tabLst>
                <a:tab pos="5052695" algn="l"/>
                <a:tab pos="5088890" algn="l"/>
              </a:tabLst>
            </a:pPr>
            <a:r>
              <a:rPr sz="4100" b="1" kern="0" spc="-2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600" b="1" kern="0" spc="2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1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2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个人中心管理</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60000"/>
                  </a:srgbClr>
                </a:solidFill>
                <a:latin typeface="微软雅黑" panose="020B0503020204020204" charset="-122"/>
                <a:ea typeface="微软雅黑" panose="020B0503020204020204" charset="-122"/>
                <a:cs typeface="微软雅黑" panose="020B0503020204020204" charset="-122"/>
              </a:rPr>
              <a:t> </a:t>
            </a:r>
            <a:r>
              <a:rPr sz="4100" b="1" kern="0" spc="-4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与命题企业</a:t>
            </a:r>
            <a:r>
              <a:rPr lang="zh-CN"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对接</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咨询</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60000"/>
                  </a:srgbClr>
                </a:solidFill>
                <a:latin typeface="微软雅黑" panose="020B0503020204020204" charset="-122"/>
                <a:ea typeface="微软雅黑" panose="020B0503020204020204" charset="-122"/>
                <a:cs typeface="微软雅黑" panose="020B0503020204020204" charset="-122"/>
              </a:rPr>
              <a:t> </a:t>
            </a:r>
            <a:r>
              <a:rPr sz="2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四</a:t>
            </a:r>
            <a:r>
              <a:rPr sz="26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3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p:txBody>
      </p:sp>
      <p:sp>
        <p:nvSpPr>
          <p:cNvPr id="20" name="rect 20"/>
          <p:cNvSpPr/>
          <p:nvPr/>
        </p:nvSpPr>
        <p:spPr>
          <a:xfrm>
            <a:off x="11896344" y="0"/>
            <a:ext cx="295655" cy="6858000"/>
          </a:xfrm>
          <a:prstGeom prst="rect">
            <a:avLst/>
          </a:prstGeom>
          <a:solidFill>
            <a:srgbClr val="0A218E">
              <a:alpha val="100000"/>
            </a:srgbClr>
          </a:solidFill>
          <a:ln w="0" cap="flat">
            <a:noFill/>
            <a:prstDash val="solid"/>
            <a:miter lim="0"/>
          </a:ln>
        </p:spPr>
        <p:txBody>
          <a:bodyPr rtlCol="0"/>
          <a:lstStyle/>
          <a:p>
            <a:pPr algn="ctr"/>
            <a:endParaRPr lang="zh-CN" altLang="en-US"/>
          </a:p>
        </p:txBody>
      </p:sp>
      <p:sp>
        <p:nvSpPr>
          <p:cNvPr id="22" name="textbox 22"/>
          <p:cNvSpPr/>
          <p:nvPr/>
        </p:nvSpPr>
        <p:spPr>
          <a:xfrm>
            <a:off x="1032877" y="2372739"/>
            <a:ext cx="847725" cy="1666239"/>
          </a:xfrm>
          <a:prstGeom prst="rect">
            <a:avLst/>
          </a:prstGeom>
          <a:noFill/>
          <a:ln w="0" cap="flat">
            <a:noFill/>
            <a:prstDash val="solid"/>
            <a:miter lim="0"/>
          </a:ln>
        </p:spPr>
        <p:txBody>
          <a:bodyPr vert="eaVert"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algn="r" rtl="0" eaLnBrk="0">
              <a:lnSpc>
                <a:spcPct val="86000"/>
              </a:lnSpc>
            </a:pPr>
            <a:r>
              <a:rPr sz="4200" kern="0" spc="-52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42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4200"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sz="4200" dirty="0">
              <a:latin typeface="微软雅黑" panose="020B0503020204020204" charset="-122"/>
              <a:ea typeface="微软雅黑" panose="020B0503020204020204" charset="-122"/>
              <a:cs typeface="微软雅黑" panose="020B0503020204020204" charset="-122"/>
            </a:endParaRPr>
          </a:p>
          <a:p>
            <a:pPr marL="12700" algn="l" rtl="0" eaLnBrk="0">
              <a:lnSpc>
                <a:spcPct val="84000"/>
              </a:lnSpc>
              <a:spcBef>
                <a:spcPts val="0"/>
              </a:spcBef>
            </a:pPr>
            <a:r>
              <a:rPr sz="2000"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CONTENTS</a:t>
            </a:r>
            <a:endParaRPr sz="2000" dirty="0">
              <a:latin typeface="微软雅黑" panose="020B0503020204020204" charset="-122"/>
              <a:ea typeface="微软雅黑" panose="020B0503020204020204" charset="-122"/>
              <a:cs typeface="微软雅黑" panose="020B0503020204020204" charset="-122"/>
            </a:endParaRPr>
          </a:p>
        </p:txBody>
      </p:sp>
      <p:pic>
        <p:nvPicPr>
          <p:cNvPr id="24" name="picture 24"/>
          <p:cNvPicPr>
            <a:picLocks noChangeAspect="1"/>
          </p:cNvPicPr>
          <p:nvPr/>
        </p:nvPicPr>
        <p:blipFill>
          <a:blip r:embed="rId2"/>
          <a:stretch>
            <a:fillRect/>
          </a:stretch>
        </p:blipFill>
        <p:spPr>
          <a:xfrm rot="21600000">
            <a:off x="975995" y="6214938"/>
            <a:ext cx="1150873" cy="2574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p:cNvPicPr>
            <a:picLocks noChangeAspect="1"/>
          </p:cNvPicPr>
          <p:nvPr/>
        </p:nvPicPr>
        <p:blipFill>
          <a:blip r:embed="rId1"/>
          <a:stretch>
            <a:fillRect/>
          </a:stretch>
        </p:blipFill>
        <p:spPr>
          <a:xfrm rot="21600000">
            <a:off x="6115811" y="1062227"/>
            <a:ext cx="5562600" cy="3151632"/>
          </a:xfrm>
          <a:prstGeom prst="rect">
            <a:avLst/>
          </a:prstGeom>
        </p:spPr>
      </p:pic>
      <p:sp>
        <p:nvSpPr>
          <p:cNvPr id="28" name="rect 28"/>
          <p:cNvSpPr/>
          <p:nvPr/>
        </p:nvSpPr>
        <p:spPr>
          <a:xfrm>
            <a:off x="984250" y="1577340"/>
            <a:ext cx="3978910" cy="4259580"/>
          </a:xfrm>
          <a:prstGeom prst="rect">
            <a:avLst/>
          </a:prstGeom>
          <a:solidFill>
            <a:srgbClr val="DEEBF7">
              <a:alpha val="50196"/>
            </a:srgbClr>
          </a:solidFill>
          <a:ln w="0" cap="flat">
            <a:noFill/>
            <a:prstDash val="solid"/>
            <a:miter lim="0"/>
          </a:ln>
        </p:spPr>
        <p:txBody>
          <a:bodyPr rtlCol="0"/>
          <a:lstStyle/>
          <a:p>
            <a:pPr algn="ctr"/>
            <a:endParaRPr lang="zh-CN" altLang="en-US"/>
          </a:p>
        </p:txBody>
      </p:sp>
      <p:sp>
        <p:nvSpPr>
          <p:cNvPr id="30" name="textbox 30"/>
          <p:cNvSpPr/>
          <p:nvPr/>
        </p:nvSpPr>
        <p:spPr>
          <a:xfrm>
            <a:off x="1204553" y="1612318"/>
            <a:ext cx="3609975" cy="322643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4605" algn="l" rtl="0" eaLnBrk="0">
              <a:lnSpc>
                <a:spcPct val="81000"/>
              </a:lnSpc>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请注意：</a:t>
            </a:r>
            <a:r>
              <a:rPr sz="1400" b="1"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此处的登录账号非大创</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网账号</a:t>
            </a:r>
            <a:r>
              <a:rPr sz="1400" b="1" kern="0" spc="-1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，需</a:t>
            </a:r>
            <a:endParaRPr sz="1400" dirty="0">
              <a:latin typeface="微软雅黑" panose="020B0503020204020204" charset="-122"/>
              <a:ea typeface="微软雅黑" panose="020B0503020204020204" charset="-122"/>
              <a:cs typeface="微软雅黑" panose="020B0503020204020204" charset="-122"/>
            </a:endParaRPr>
          </a:p>
          <a:p>
            <a:pPr marL="15240" algn="l" rtl="0" eaLnBrk="0">
              <a:lnSpc>
                <a:spcPts val="3345"/>
              </a:lnSpc>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重新注册登录。</a:t>
            </a:r>
            <a:r>
              <a:rPr sz="14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须使用与全国大学生创业服务网中项目负责人账号一致的手机号注册登录（手机号须保持一致，密码须重设）</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marL="12700" algn="l" rtl="0" eaLnBrk="0">
              <a:lnSpc>
                <a:spcPts val="1805"/>
              </a:lnSpc>
              <a:spcBef>
                <a:spcPts val="425"/>
              </a:spcBef>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登录网址：</a:t>
            </a:r>
            <a:r>
              <a:rPr sz="14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http://cymt.wocz</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x.com/xm</a:t>
            </a:r>
            <a:endParaRPr sz="1400" dirty="0">
              <a:latin typeface="微软雅黑" panose="020B0503020204020204" charset="-122"/>
              <a:ea typeface="微软雅黑" panose="020B0503020204020204" charset="-122"/>
              <a:cs typeface="微软雅黑" panose="020B0503020204020204" charset="-122"/>
            </a:endParaRPr>
          </a:p>
          <a:p>
            <a:pPr marL="122555" algn="l" rtl="0" eaLnBrk="0">
              <a:lnSpc>
                <a:spcPts val="1805"/>
              </a:lnSpc>
              <a:spcBef>
                <a:spcPts val="1555"/>
              </a:spcBef>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18415" indent="-635" algn="l" rtl="0" eaLnBrk="0">
              <a:lnSpc>
                <a:spcPct val="197000"/>
              </a:lnSpc>
              <a:spcBef>
                <a:spcPts val="285"/>
              </a:spcBef>
            </a:pPr>
            <a:r>
              <a:rPr sz="13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1.在“项目方”窗口</a:t>
            </a:r>
            <a:r>
              <a:rPr sz="1300" kern="0" spc="-1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3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，点击“</a:t>
            </a:r>
            <a:r>
              <a:rPr sz="13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去登陆”按钮。</a:t>
            </a:r>
            <a:r>
              <a:rPr sz="13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2.进入学校列表页寻找所属学校。</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500" dirty="0">
              <a:latin typeface="Arial" panose="020B0604020202020204"/>
              <a:ea typeface="Arial" panose="020B0604020202020204"/>
              <a:cs typeface="Arial" panose="020B0604020202020204"/>
            </a:endParaRPr>
          </a:p>
          <a:p>
            <a:pPr marL="14605" indent="115570" algn="l" rtl="0" eaLnBrk="0">
              <a:lnSpc>
                <a:spcPct val="186000"/>
              </a:lnSpc>
              <a:spcBef>
                <a:spcPts val="5"/>
              </a:spcBef>
            </a:pPr>
            <a:r>
              <a:rPr sz="14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（1）若在列表没有找到所属院校</a:t>
            </a:r>
            <a:r>
              <a:rPr sz="1400" kern="0" spc="-21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，则</a:t>
            </a:r>
            <a:r>
              <a:rPr sz="14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点击“找</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不到学校？</a:t>
            </a:r>
            <a:r>
              <a:rPr sz="1400" kern="0" spc="-21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申请学校</a:t>
            </a:r>
            <a:r>
              <a:rPr sz="14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入驻”后填写并提交申请。</a:t>
            </a:r>
            <a:endParaRPr sz="1400" dirty="0">
              <a:latin typeface="微软雅黑" panose="020B0503020204020204" charset="-122"/>
              <a:ea typeface="微软雅黑" panose="020B0503020204020204" charset="-122"/>
              <a:cs typeface="微软雅黑" panose="020B0503020204020204" charset="-122"/>
            </a:endParaRPr>
          </a:p>
        </p:txBody>
      </p:sp>
      <p:pic>
        <p:nvPicPr>
          <p:cNvPr id="32" name="picture 32"/>
          <p:cNvPicPr>
            <a:picLocks noChangeAspect="1"/>
          </p:cNvPicPr>
          <p:nvPr/>
        </p:nvPicPr>
        <p:blipFill>
          <a:blip r:embed="rId2"/>
          <a:stretch>
            <a:fillRect/>
          </a:stretch>
        </p:blipFill>
        <p:spPr>
          <a:xfrm rot="21600000">
            <a:off x="6269735" y="4483607"/>
            <a:ext cx="5632703" cy="1351788"/>
          </a:xfrm>
          <a:prstGeom prst="rect">
            <a:avLst/>
          </a:prstGeom>
        </p:spPr>
      </p:pic>
      <p:pic>
        <p:nvPicPr>
          <p:cNvPr id="34" name="picture 34"/>
          <p:cNvPicPr>
            <a:picLocks noChangeAspect="1"/>
          </p:cNvPicPr>
          <p:nvPr/>
        </p:nvPicPr>
        <p:blipFill>
          <a:blip r:embed="rId3"/>
          <a:stretch>
            <a:fillRect/>
          </a:stretch>
        </p:blipFill>
        <p:spPr>
          <a:xfrm rot="21600000">
            <a:off x="0" y="138684"/>
            <a:ext cx="12192000" cy="618743"/>
          </a:xfrm>
          <a:prstGeom prst="rect">
            <a:avLst/>
          </a:prstGeom>
        </p:spPr>
      </p:pic>
      <p:sp>
        <p:nvSpPr>
          <p:cNvPr id="36" name="rect 36"/>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pic>
        <p:nvPicPr>
          <p:cNvPr id="38" name="picture 38"/>
          <p:cNvPicPr>
            <a:picLocks noChangeAspect="1"/>
          </p:cNvPicPr>
          <p:nvPr/>
        </p:nvPicPr>
        <p:blipFill>
          <a:blip r:embed="rId4"/>
          <a:stretch>
            <a:fillRect/>
          </a:stretch>
        </p:blipFill>
        <p:spPr>
          <a:xfrm rot="21600000">
            <a:off x="0" y="6655307"/>
            <a:ext cx="12192000" cy="201511"/>
          </a:xfrm>
          <a:prstGeom prst="rect">
            <a:avLst/>
          </a:prstGeom>
        </p:spPr>
      </p:pic>
      <p:sp>
        <p:nvSpPr>
          <p:cNvPr id="40" name="textbox 40"/>
          <p:cNvSpPr/>
          <p:nvPr/>
        </p:nvSpPr>
        <p:spPr>
          <a:xfrm>
            <a:off x="89903" y="274294"/>
            <a:ext cx="5987415"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900" b="1" kern="0" spc="-7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注册并认证账号 — ①注册账</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号</a:t>
            </a:r>
            <a:endParaRPr sz="2900" dirty="0">
              <a:latin typeface="微软雅黑" panose="020B0503020204020204" charset="-122"/>
              <a:ea typeface="微软雅黑" panose="020B0503020204020204" charset="-122"/>
              <a:cs typeface="微软雅黑" panose="020B0503020204020204" charset="-122"/>
            </a:endParaRPr>
          </a:p>
        </p:txBody>
      </p:sp>
      <p:pic>
        <p:nvPicPr>
          <p:cNvPr id="42" name="picture 42"/>
          <p:cNvPicPr>
            <a:picLocks noChangeAspect="1"/>
          </p:cNvPicPr>
          <p:nvPr/>
        </p:nvPicPr>
        <p:blipFill>
          <a:blip r:embed="rId5"/>
          <a:stretch>
            <a:fillRect/>
          </a:stretch>
        </p:blipFill>
        <p:spPr>
          <a:xfrm rot="21600000">
            <a:off x="5625464" y="1374140"/>
            <a:ext cx="266700" cy="277279"/>
          </a:xfrm>
          <a:prstGeom prst="rect">
            <a:avLst/>
          </a:prstGeom>
        </p:spPr>
      </p:pic>
      <p:pic>
        <p:nvPicPr>
          <p:cNvPr id="44" name="picture 44"/>
          <p:cNvPicPr>
            <a:picLocks noChangeAspect="1"/>
          </p:cNvPicPr>
          <p:nvPr/>
        </p:nvPicPr>
        <p:blipFill>
          <a:blip r:embed="rId6"/>
          <a:stretch>
            <a:fillRect/>
          </a:stretch>
        </p:blipFill>
        <p:spPr>
          <a:xfrm rot="21600000">
            <a:off x="5670333" y="4563960"/>
            <a:ext cx="266700" cy="277279"/>
          </a:xfrm>
          <a:prstGeom prst="rect">
            <a:avLst/>
          </a:prstGeom>
        </p:spPr>
      </p:pic>
      <p:sp>
        <p:nvSpPr>
          <p:cNvPr id="46" name="textbox 46"/>
          <p:cNvSpPr/>
          <p:nvPr/>
        </p:nvSpPr>
        <p:spPr>
          <a:xfrm>
            <a:off x="5707760" y="1430528"/>
            <a:ext cx="167004" cy="3415029"/>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77000"/>
              </a:lnSpc>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8000"/>
              </a:lnSpc>
            </a:pPr>
            <a:endParaRPr sz="400" dirty="0">
              <a:latin typeface="Arial" panose="020B0604020202020204"/>
              <a:ea typeface="Arial" panose="020B0604020202020204"/>
              <a:cs typeface="Arial" panose="020B0604020202020204"/>
            </a:endParaRPr>
          </a:p>
          <a:p>
            <a:pPr algn="r" rtl="0" eaLnBrk="0">
              <a:lnSpc>
                <a:spcPct val="77000"/>
              </a:lnSpc>
              <a:spcBef>
                <a:spcPts val="0"/>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p:txBody>
      </p:sp>
      <p:sp>
        <p:nvSpPr>
          <p:cNvPr id="48" name="path 48"/>
          <p:cNvSpPr/>
          <p:nvPr/>
        </p:nvSpPr>
        <p:spPr>
          <a:xfrm>
            <a:off x="984503" y="1577340"/>
            <a:ext cx="76200" cy="3724655"/>
          </a:xfrm>
          <a:custGeom>
            <a:avLst/>
            <a:gdLst/>
            <a:ahLst/>
            <a:cxnLst/>
            <a:rect l="0" t="0" r="0" b="0"/>
            <a:pathLst>
              <a:path w="120" h="5865">
                <a:moveTo>
                  <a:pt x="0" y="0"/>
                </a:moveTo>
                <a:lnTo>
                  <a:pt x="120" y="0"/>
                </a:lnTo>
                <a:lnTo>
                  <a:pt x="120" y="5865"/>
                </a:lnTo>
                <a:lnTo>
                  <a:pt x="0" y="5865"/>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0"/>
          <p:cNvPicPr>
            <a:picLocks noChangeAspect="1"/>
          </p:cNvPicPr>
          <p:nvPr/>
        </p:nvPicPr>
        <p:blipFill>
          <a:blip r:embed="rId1"/>
          <a:stretch>
            <a:fillRect/>
          </a:stretch>
        </p:blipFill>
        <p:spPr>
          <a:xfrm rot="21600000">
            <a:off x="5064252" y="1988819"/>
            <a:ext cx="4751832" cy="3166872"/>
          </a:xfrm>
          <a:prstGeom prst="rect">
            <a:avLst/>
          </a:prstGeom>
        </p:spPr>
      </p:pic>
      <p:sp>
        <p:nvSpPr>
          <p:cNvPr id="52" name="rect 52"/>
          <p:cNvSpPr/>
          <p:nvPr/>
        </p:nvSpPr>
        <p:spPr>
          <a:xfrm>
            <a:off x="984503" y="1577340"/>
            <a:ext cx="3979163" cy="3724655"/>
          </a:xfrm>
          <a:prstGeom prst="rect">
            <a:avLst/>
          </a:prstGeom>
          <a:solidFill>
            <a:srgbClr val="DEEBF7">
              <a:alpha val="50196"/>
            </a:srgbClr>
          </a:solidFill>
          <a:ln w="0" cap="flat">
            <a:noFill/>
            <a:prstDash val="solid"/>
            <a:miter lim="0"/>
          </a:ln>
        </p:spPr>
        <p:txBody>
          <a:bodyPr rtlCol="0"/>
          <a:lstStyle/>
          <a:p>
            <a:pPr algn="ctr"/>
            <a:endParaRPr lang="zh-CN" altLang="en-US"/>
          </a:p>
        </p:txBody>
      </p:sp>
      <p:pic>
        <p:nvPicPr>
          <p:cNvPr id="54" name="picture 54"/>
          <p:cNvPicPr>
            <a:picLocks noChangeAspect="1"/>
          </p:cNvPicPr>
          <p:nvPr/>
        </p:nvPicPr>
        <p:blipFill>
          <a:blip r:embed="rId2"/>
          <a:stretch>
            <a:fillRect/>
          </a:stretch>
        </p:blipFill>
        <p:spPr>
          <a:xfrm rot="21600000">
            <a:off x="0" y="138684"/>
            <a:ext cx="12192000" cy="618743"/>
          </a:xfrm>
          <a:prstGeom prst="rect">
            <a:avLst/>
          </a:prstGeom>
        </p:spPr>
      </p:pic>
      <p:sp>
        <p:nvSpPr>
          <p:cNvPr id="56" name="rect 56"/>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sp>
        <p:nvSpPr>
          <p:cNvPr id="58" name="textbox 58"/>
          <p:cNvSpPr/>
          <p:nvPr/>
        </p:nvSpPr>
        <p:spPr>
          <a:xfrm>
            <a:off x="1212052" y="2326802"/>
            <a:ext cx="3542029" cy="195833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1805"/>
              </a:lnSpc>
            </a:pPr>
            <a:r>
              <a:rPr sz="14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（2</a:t>
            </a:r>
            <a:r>
              <a:rPr sz="14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4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若点击学校名称后提示“该院校系</a:t>
            </a:r>
            <a:r>
              <a:rPr sz="14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统无</a:t>
            </a:r>
            <a:endParaRPr sz="14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99000"/>
              </a:lnSpc>
              <a:spcBef>
                <a:spcPts val="40"/>
              </a:spcBef>
            </a:pPr>
            <a:r>
              <a:rPr sz="14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法使用</a:t>
            </a:r>
            <a:r>
              <a:rPr sz="14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，如有疑问请联系院校管理员！ ”</a:t>
            </a:r>
            <a:r>
              <a:rPr sz="14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请联</a:t>
            </a:r>
            <a:r>
              <a:rPr sz="14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系您院校管理员处理或者在</a:t>
            </a:r>
            <a:r>
              <a:rPr sz="14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页面右侧区域找</a:t>
            </a:r>
            <a:r>
              <a:rPr sz="14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到“客服咨询”按钮</a:t>
            </a:r>
            <a:r>
              <a:rPr sz="1400" kern="0" spc="-2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，联系平台客</a:t>
            </a:r>
            <a:r>
              <a:rPr sz="1400"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服相关同学处</a:t>
            </a:r>
            <a:r>
              <a:rPr sz="14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理。</a:t>
            </a:r>
            <a:endParaRPr sz="1400" dirty="0">
              <a:latin typeface="微软雅黑" panose="020B0503020204020204" charset="-122"/>
              <a:ea typeface="微软雅黑" panose="020B0503020204020204" charset="-122"/>
              <a:cs typeface="微软雅黑" panose="020B0503020204020204" charset="-122"/>
            </a:endParaRPr>
          </a:p>
        </p:txBody>
      </p:sp>
      <p:pic>
        <p:nvPicPr>
          <p:cNvPr id="60" name="picture 60"/>
          <p:cNvPicPr>
            <a:picLocks noChangeAspect="1"/>
          </p:cNvPicPr>
          <p:nvPr/>
        </p:nvPicPr>
        <p:blipFill>
          <a:blip r:embed="rId3"/>
          <a:stretch>
            <a:fillRect/>
          </a:stretch>
        </p:blipFill>
        <p:spPr>
          <a:xfrm rot="21600000">
            <a:off x="10376916" y="966216"/>
            <a:ext cx="1431035" cy="4096511"/>
          </a:xfrm>
          <a:prstGeom prst="rect">
            <a:avLst/>
          </a:prstGeom>
        </p:spPr>
      </p:pic>
      <p:pic>
        <p:nvPicPr>
          <p:cNvPr id="62" name="picture 62"/>
          <p:cNvPicPr>
            <a:picLocks noChangeAspect="1"/>
          </p:cNvPicPr>
          <p:nvPr/>
        </p:nvPicPr>
        <p:blipFill>
          <a:blip r:embed="rId4"/>
          <a:stretch>
            <a:fillRect/>
          </a:stretch>
        </p:blipFill>
        <p:spPr>
          <a:xfrm rot="21600000">
            <a:off x="0" y="6655307"/>
            <a:ext cx="12192000" cy="201511"/>
          </a:xfrm>
          <a:prstGeom prst="rect">
            <a:avLst/>
          </a:prstGeom>
        </p:spPr>
      </p:pic>
      <p:sp>
        <p:nvSpPr>
          <p:cNvPr id="64" name="textbox 64"/>
          <p:cNvSpPr/>
          <p:nvPr/>
        </p:nvSpPr>
        <p:spPr>
          <a:xfrm>
            <a:off x="89903" y="274294"/>
            <a:ext cx="5987415"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900" b="1" kern="0" spc="-7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注册并认证账号 — ①注册账</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号</a:t>
            </a:r>
            <a:endParaRPr sz="2900" dirty="0">
              <a:latin typeface="微软雅黑" panose="020B0503020204020204" charset="-122"/>
              <a:ea typeface="微软雅黑" panose="020B0503020204020204" charset="-122"/>
              <a:cs typeface="微软雅黑" panose="020B0503020204020204" charset="-122"/>
            </a:endParaRPr>
          </a:p>
        </p:txBody>
      </p:sp>
      <p:sp>
        <p:nvSpPr>
          <p:cNvPr id="66" name="path 66"/>
          <p:cNvSpPr/>
          <p:nvPr/>
        </p:nvSpPr>
        <p:spPr>
          <a:xfrm>
            <a:off x="984503" y="1577340"/>
            <a:ext cx="76200" cy="3724655"/>
          </a:xfrm>
          <a:custGeom>
            <a:avLst/>
            <a:gdLst/>
            <a:ahLst/>
            <a:cxnLst/>
            <a:rect l="0" t="0" r="0" b="0"/>
            <a:pathLst>
              <a:path w="120" h="5865">
                <a:moveTo>
                  <a:pt x="0" y="0"/>
                </a:moveTo>
                <a:lnTo>
                  <a:pt x="120" y="0"/>
                </a:lnTo>
                <a:lnTo>
                  <a:pt x="120" y="5865"/>
                </a:lnTo>
                <a:lnTo>
                  <a:pt x="0" y="5865"/>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 68"/>
          <p:cNvSpPr/>
          <p:nvPr/>
        </p:nvSpPr>
        <p:spPr>
          <a:xfrm>
            <a:off x="833627" y="1376171"/>
            <a:ext cx="3979163" cy="4780788"/>
          </a:xfrm>
          <a:prstGeom prst="rect">
            <a:avLst/>
          </a:prstGeom>
          <a:solidFill>
            <a:srgbClr val="DEEBF7">
              <a:alpha val="50196"/>
            </a:srgbClr>
          </a:solidFill>
          <a:ln w="0" cap="flat">
            <a:noFill/>
            <a:prstDash val="solid"/>
            <a:miter lim="0"/>
          </a:ln>
        </p:spPr>
        <p:txBody>
          <a:bodyPr rtlCol="0"/>
          <a:lstStyle/>
          <a:p>
            <a:pPr algn="ctr"/>
            <a:endParaRPr lang="zh-CN" altLang="en-US"/>
          </a:p>
        </p:txBody>
      </p:sp>
      <p:sp>
        <p:nvSpPr>
          <p:cNvPr id="70" name="textbox 70"/>
          <p:cNvSpPr/>
          <p:nvPr/>
        </p:nvSpPr>
        <p:spPr>
          <a:xfrm>
            <a:off x="978446" y="1611157"/>
            <a:ext cx="3714750" cy="34499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03200"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95250" indent="5715" algn="l" rtl="0" eaLnBrk="0">
              <a:lnSpc>
                <a:spcPct val="147000"/>
              </a:lnSpc>
              <a:spcBef>
                <a:spcPts val="270"/>
              </a:spcBef>
            </a:pP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3.</a:t>
            </a:r>
            <a:r>
              <a:rPr sz="1400" b="1"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院校站点开通后</a:t>
            </a:r>
            <a:r>
              <a:rPr sz="1400" b="1"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262626">
                    <a:alpha val="100000"/>
                  </a:srgbClr>
                </a:solidFill>
                <a:latin typeface="微软雅黑" panose="020B0503020204020204" charset="-122"/>
                <a:ea typeface="微软雅黑" panose="020B0503020204020204" charset="-122"/>
                <a:cs typeface="微软雅黑" panose="020B0503020204020204" charset="-122"/>
              </a:rPr>
              <a:t>，可选择对应的院校站点</a:t>
            </a:r>
            <a:r>
              <a:rPr sz="14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进入所属院校登录页</a:t>
            </a:r>
            <a:r>
              <a:rPr sz="14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，选择”学</a:t>
            </a:r>
            <a:r>
              <a:rPr sz="14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生“身份</a:t>
            </a:r>
            <a:r>
              <a:rPr sz="14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，点击</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3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“免费注册”，注册学生账</a:t>
            </a:r>
            <a:r>
              <a:rPr sz="13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号。</a:t>
            </a:r>
            <a:endParaRPr sz="13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marL="95250" indent="5715" algn="l" rtl="0" eaLnBrk="0">
              <a:lnSpc>
                <a:spcPct val="147000"/>
              </a:lnSpc>
              <a:spcBef>
                <a:spcPts val="270"/>
              </a:spcBef>
            </a:pPr>
            <a:r>
              <a:rPr lang="zh-CN"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注意：</a:t>
            </a:r>
            <a:r>
              <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须使用与全国大学生创业服务网中项目负责人账号一致的手机号注册登录（手机号须保持一致，密码须重设）</a:t>
            </a:r>
            <a:endPar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marL="95250" algn="l" rtl="0" eaLnBrk="0">
              <a:lnSpc>
                <a:spcPct val="144000"/>
              </a:lnSpc>
              <a:spcBef>
                <a:spcPts val="430"/>
              </a:spcBef>
            </a:pPr>
            <a:r>
              <a:rPr sz="14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4</a:t>
            </a:r>
            <a:r>
              <a:rPr sz="1400" kern="0" spc="-1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.根据页面提示完成剩余注册。</a:t>
            </a:r>
            <a:r>
              <a:rPr sz="1400" kern="0" spc="-31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其中，</a:t>
            </a:r>
            <a:r>
              <a:rPr sz="14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密码</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长度不小于8位，</a:t>
            </a:r>
            <a:r>
              <a:rPr sz="1400" b="1" kern="0" spc="-1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由数字、</a:t>
            </a:r>
            <a:r>
              <a:rPr sz="1400" b="1" kern="0" spc="-3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大小写字母、特殊</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符号构成。</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marL="95885" indent="9525" algn="l" rtl="0" eaLnBrk="0">
              <a:lnSpc>
                <a:spcPct val="141000"/>
              </a:lnSpc>
            </a:pPr>
            <a:r>
              <a:rPr sz="14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5.若提示“手机号已存在”</a:t>
            </a:r>
            <a:r>
              <a:rPr sz="14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，则可跳过注册步骤，</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直接登录进行身份认证。</a:t>
            </a:r>
            <a:endParaRPr sz="1400" dirty="0">
              <a:latin typeface="微软雅黑" panose="020B0503020204020204" charset="-122"/>
              <a:ea typeface="微软雅黑" panose="020B0503020204020204" charset="-122"/>
              <a:cs typeface="微软雅黑" panose="020B0503020204020204" charset="-122"/>
            </a:endParaRPr>
          </a:p>
        </p:txBody>
      </p:sp>
      <p:pic>
        <p:nvPicPr>
          <p:cNvPr id="72" name="picture 72"/>
          <p:cNvPicPr>
            <a:picLocks noChangeAspect="1"/>
          </p:cNvPicPr>
          <p:nvPr/>
        </p:nvPicPr>
        <p:blipFill>
          <a:blip r:embed="rId1"/>
          <a:stretch>
            <a:fillRect/>
          </a:stretch>
        </p:blipFill>
        <p:spPr>
          <a:xfrm rot="21600000">
            <a:off x="8639556" y="1693164"/>
            <a:ext cx="3172967" cy="3471671"/>
          </a:xfrm>
          <a:prstGeom prst="rect">
            <a:avLst/>
          </a:prstGeom>
        </p:spPr>
      </p:pic>
      <p:pic>
        <p:nvPicPr>
          <p:cNvPr id="74" name="picture 74"/>
          <p:cNvPicPr>
            <a:picLocks noChangeAspect="1"/>
          </p:cNvPicPr>
          <p:nvPr/>
        </p:nvPicPr>
        <p:blipFill>
          <a:blip r:embed="rId2"/>
          <a:stretch>
            <a:fillRect/>
          </a:stretch>
        </p:blipFill>
        <p:spPr>
          <a:xfrm rot="21600000">
            <a:off x="0" y="138684"/>
            <a:ext cx="12192000" cy="618743"/>
          </a:xfrm>
          <a:prstGeom prst="rect">
            <a:avLst/>
          </a:prstGeom>
        </p:spPr>
      </p:pic>
      <p:sp>
        <p:nvSpPr>
          <p:cNvPr id="76" name="rect 76"/>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grpSp>
        <p:nvGrpSpPr>
          <p:cNvPr id="2" name="group 2"/>
          <p:cNvGrpSpPr/>
          <p:nvPr/>
        </p:nvGrpSpPr>
        <p:grpSpPr>
          <a:xfrm rot="21600000">
            <a:off x="5368607" y="3662171"/>
            <a:ext cx="2647631" cy="2351532"/>
            <a:chOff x="0" y="0"/>
            <a:chExt cx="2647631" cy="2351532"/>
          </a:xfrm>
        </p:grpSpPr>
        <p:pic>
          <p:nvPicPr>
            <p:cNvPr id="78" name="picture 78"/>
            <p:cNvPicPr>
              <a:picLocks noChangeAspect="1"/>
            </p:cNvPicPr>
            <p:nvPr/>
          </p:nvPicPr>
          <p:blipFill>
            <a:blip r:embed="rId3"/>
            <a:stretch>
              <a:fillRect/>
            </a:stretch>
          </p:blipFill>
          <p:spPr>
            <a:xfrm rot="21600000">
              <a:off x="0" y="0"/>
              <a:ext cx="2647631" cy="2351532"/>
            </a:xfrm>
            <a:prstGeom prst="rect">
              <a:avLst/>
            </a:prstGeom>
          </p:spPr>
        </p:pic>
        <p:sp>
          <p:nvSpPr>
            <p:cNvPr id="80" name="textbox 80"/>
            <p:cNvSpPr/>
            <p:nvPr/>
          </p:nvSpPr>
          <p:spPr>
            <a:xfrm>
              <a:off x="-12700" y="-12700"/>
              <a:ext cx="2673350" cy="2428875"/>
            </a:xfrm>
            <a:prstGeom prst="rect">
              <a:avLst/>
            </a:prstGeom>
            <a:noFill/>
            <a:ln w="0" cap="flat">
              <a:no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10096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p:txBody>
        </p:sp>
      </p:grpSp>
      <p:grpSp>
        <p:nvGrpSpPr>
          <p:cNvPr id="4" name="group 4"/>
          <p:cNvGrpSpPr/>
          <p:nvPr/>
        </p:nvGrpSpPr>
        <p:grpSpPr>
          <a:xfrm rot="21600000">
            <a:off x="5347436" y="1376171"/>
            <a:ext cx="2668802" cy="2092452"/>
            <a:chOff x="0" y="0"/>
            <a:chExt cx="2668802" cy="2092452"/>
          </a:xfrm>
        </p:grpSpPr>
        <p:pic>
          <p:nvPicPr>
            <p:cNvPr id="82" name="picture 82"/>
            <p:cNvPicPr>
              <a:picLocks noChangeAspect="1"/>
            </p:cNvPicPr>
            <p:nvPr/>
          </p:nvPicPr>
          <p:blipFill>
            <a:blip r:embed="rId4"/>
            <a:stretch>
              <a:fillRect/>
            </a:stretch>
          </p:blipFill>
          <p:spPr>
            <a:xfrm rot="21600000">
              <a:off x="0" y="0"/>
              <a:ext cx="2668802" cy="2092452"/>
            </a:xfrm>
            <a:prstGeom prst="rect">
              <a:avLst/>
            </a:prstGeom>
          </p:spPr>
        </p:pic>
        <p:sp>
          <p:nvSpPr>
            <p:cNvPr id="84" name="textbox 84"/>
            <p:cNvSpPr/>
            <p:nvPr/>
          </p:nvSpPr>
          <p:spPr>
            <a:xfrm>
              <a:off x="-12700" y="-12700"/>
              <a:ext cx="2694304" cy="2169795"/>
            </a:xfrm>
            <a:prstGeom prst="rect">
              <a:avLst/>
            </a:prstGeom>
            <a:noFill/>
            <a:ln w="0" cap="flat">
              <a:noFill/>
              <a:prstDash val="solid"/>
              <a:miter lim="0"/>
            </a:ln>
          </p:spPr>
          <p:txBody>
            <a:bodyPr vert="horz" wrap="square" lIns="0" tIns="0" rIns="0" bIns="0"/>
            <a:lstStyle/>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marL="10731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p:txBody>
        </p:sp>
      </p:grpSp>
      <p:pic>
        <p:nvPicPr>
          <p:cNvPr id="86" name="picture 86"/>
          <p:cNvPicPr>
            <a:picLocks noChangeAspect="1"/>
          </p:cNvPicPr>
          <p:nvPr/>
        </p:nvPicPr>
        <p:blipFill>
          <a:blip r:embed="rId5"/>
          <a:stretch>
            <a:fillRect/>
          </a:stretch>
        </p:blipFill>
        <p:spPr>
          <a:xfrm rot="21600000">
            <a:off x="0" y="6655307"/>
            <a:ext cx="12192000" cy="201511"/>
          </a:xfrm>
          <a:prstGeom prst="rect">
            <a:avLst/>
          </a:prstGeom>
        </p:spPr>
      </p:pic>
      <p:sp>
        <p:nvSpPr>
          <p:cNvPr id="88" name="textbox 88"/>
          <p:cNvSpPr/>
          <p:nvPr/>
        </p:nvSpPr>
        <p:spPr>
          <a:xfrm>
            <a:off x="89903" y="274294"/>
            <a:ext cx="5987415"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900" b="1" kern="0" spc="-7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注册并认证账号 — ①注册账</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号</a:t>
            </a:r>
            <a:endParaRPr sz="2900" dirty="0">
              <a:latin typeface="微软雅黑" panose="020B0503020204020204" charset="-122"/>
              <a:ea typeface="微软雅黑" panose="020B0503020204020204" charset="-122"/>
              <a:cs typeface="微软雅黑" panose="020B0503020204020204" charset="-122"/>
            </a:endParaRPr>
          </a:p>
        </p:txBody>
      </p:sp>
      <p:sp>
        <p:nvSpPr>
          <p:cNvPr id="90" name="path 90"/>
          <p:cNvSpPr/>
          <p:nvPr/>
        </p:nvSpPr>
        <p:spPr>
          <a:xfrm>
            <a:off x="833627" y="1376171"/>
            <a:ext cx="76200" cy="4212335"/>
          </a:xfrm>
          <a:custGeom>
            <a:avLst/>
            <a:gdLst/>
            <a:ahLst/>
            <a:cxnLst/>
            <a:rect l="0" t="0" r="0" b="0"/>
            <a:pathLst>
              <a:path w="120" h="6633">
                <a:moveTo>
                  <a:pt x="0" y="0"/>
                </a:moveTo>
                <a:lnTo>
                  <a:pt x="120" y="0"/>
                </a:lnTo>
                <a:lnTo>
                  <a:pt x="120" y="6633"/>
                </a:lnTo>
                <a:lnTo>
                  <a:pt x="0" y="6633"/>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graphicFrame>
        <p:nvGraphicFramePr>
          <p:cNvPr id="92" name="table 92"/>
          <p:cNvGraphicFramePr>
            <a:graphicFrameLocks noGrp="1"/>
          </p:cNvGraphicFramePr>
          <p:nvPr/>
        </p:nvGraphicFramePr>
        <p:xfrm>
          <a:off x="8315223" y="2036229"/>
          <a:ext cx="266700" cy="276859"/>
        </p:xfrm>
        <a:graphic>
          <a:graphicData uri="http://schemas.openxmlformats.org/drawingml/2006/table">
            <a:tbl>
              <a:tblPr/>
              <a:tblGrid>
                <a:gridCol w="266700"/>
              </a:tblGrid>
              <a:tr h="264159">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699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3</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21600000">
            <a:off x="4971288" y="1376171"/>
            <a:ext cx="7024116" cy="4974336"/>
            <a:chOff x="0" y="0"/>
            <a:chExt cx="7024116" cy="4974336"/>
          </a:xfrm>
        </p:grpSpPr>
        <p:pic>
          <p:nvPicPr>
            <p:cNvPr id="94" name="picture 94"/>
            <p:cNvPicPr>
              <a:picLocks noChangeAspect="1"/>
            </p:cNvPicPr>
            <p:nvPr/>
          </p:nvPicPr>
          <p:blipFill>
            <a:blip r:embed="rId1"/>
            <a:stretch>
              <a:fillRect/>
            </a:stretch>
          </p:blipFill>
          <p:spPr>
            <a:xfrm rot="21600000">
              <a:off x="0" y="0"/>
              <a:ext cx="7024116" cy="4974336"/>
            </a:xfrm>
            <a:prstGeom prst="rect">
              <a:avLst/>
            </a:prstGeom>
          </p:spPr>
        </p:pic>
        <p:sp>
          <p:nvSpPr>
            <p:cNvPr id="96" name="textbox 96"/>
            <p:cNvSpPr/>
            <p:nvPr/>
          </p:nvSpPr>
          <p:spPr>
            <a:xfrm>
              <a:off x="-12700" y="-12700"/>
              <a:ext cx="7049769" cy="5052059"/>
            </a:xfrm>
            <a:prstGeom prst="rect">
              <a:avLst/>
            </a:prstGeom>
            <a:noFill/>
            <a:ln w="0" cap="flat">
              <a:noFill/>
              <a:prstDash val="solid"/>
              <a:miter lim="0"/>
            </a:ln>
          </p:spPr>
          <p:txBody>
            <a:bodyPr vert="horz" wrap="square" lIns="0" tIns="0" rIns="0" bIns="0"/>
            <a:lstStyle/>
            <a:p>
              <a:pPr algn="l" rtl="0" eaLnBrk="0">
                <a:lnSpc>
                  <a:spcPct val="106000"/>
                </a:lnSpc>
              </a:pPr>
              <a:endParaRPr sz="1000" dirty="0">
                <a:latin typeface="Arial" panose="020B0604020202020204"/>
                <a:ea typeface="Arial" panose="020B0604020202020204"/>
                <a:cs typeface="Arial" panose="020B0604020202020204"/>
              </a:endParaRPr>
            </a:p>
            <a:p>
              <a:pPr marL="16573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8000"/>
                </a:lnSpc>
              </a:pPr>
              <a:endParaRPr sz="400" dirty="0">
                <a:latin typeface="Arial" panose="020B0604020202020204"/>
                <a:ea typeface="Arial" panose="020B0604020202020204"/>
                <a:cs typeface="Arial" panose="020B0604020202020204"/>
              </a:endParaRPr>
            </a:p>
            <a:p>
              <a:pPr marL="15938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p:txBody>
        </p:sp>
      </p:grpSp>
      <p:sp>
        <p:nvSpPr>
          <p:cNvPr id="98" name="rect 98"/>
          <p:cNvSpPr/>
          <p:nvPr/>
        </p:nvSpPr>
        <p:spPr>
          <a:xfrm>
            <a:off x="833627" y="1376171"/>
            <a:ext cx="3979163" cy="4780788"/>
          </a:xfrm>
          <a:prstGeom prst="rect">
            <a:avLst/>
          </a:prstGeom>
          <a:solidFill>
            <a:srgbClr val="DEEBF7">
              <a:alpha val="50196"/>
            </a:srgbClr>
          </a:solidFill>
          <a:ln w="0" cap="flat">
            <a:noFill/>
            <a:prstDash val="solid"/>
            <a:miter lim="0"/>
          </a:ln>
        </p:spPr>
        <p:txBody>
          <a:bodyPr rtlCol="0"/>
          <a:lstStyle/>
          <a:p>
            <a:pPr algn="ctr"/>
            <a:endParaRPr lang="zh-CN" altLang="en-US"/>
          </a:p>
        </p:txBody>
      </p:sp>
      <p:sp>
        <p:nvSpPr>
          <p:cNvPr id="100" name="textbox 100"/>
          <p:cNvSpPr/>
          <p:nvPr/>
        </p:nvSpPr>
        <p:spPr>
          <a:xfrm>
            <a:off x="978446" y="1611157"/>
            <a:ext cx="3750945" cy="40919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03200"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95885" indent="2540" algn="l" rtl="0" eaLnBrk="0">
              <a:lnSpc>
                <a:spcPct val="150000"/>
              </a:lnSpc>
              <a:spcBef>
                <a:spcPts val="290"/>
              </a:spcBef>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1.登录系统后</a:t>
            </a:r>
            <a:r>
              <a:rPr sz="14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，若身份未认证</a:t>
            </a:r>
            <a:r>
              <a:rPr sz="14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，则可点击页面</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“去认证”按钮</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，按照页面提示完成内</a:t>
            </a:r>
            <a:r>
              <a:rPr sz="1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容填写后，</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点击“提交”。</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marL="99695" algn="l" rtl="0" eaLnBrk="0">
              <a:lnSpc>
                <a:spcPct val="89000"/>
              </a:lnSpc>
              <a:spcBef>
                <a:spcPts val="43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2.提交认证信息后请等待院校管理员审核</a:t>
            </a:r>
            <a:endParaRPr sz="1400" dirty="0">
              <a:latin typeface="微软雅黑" panose="020B0503020204020204" charset="-122"/>
              <a:ea typeface="微软雅黑" panose="020B0503020204020204" charset="-122"/>
              <a:cs typeface="微软雅黑" panose="020B0503020204020204" charset="-122"/>
            </a:endParaRPr>
          </a:p>
          <a:p>
            <a:pPr marL="211455" algn="l" rtl="0" eaLnBrk="0">
              <a:lnSpc>
                <a:spcPts val="1805"/>
              </a:lnSpc>
              <a:spcBef>
                <a:spcPts val="770"/>
              </a:spcBef>
            </a:pPr>
            <a:r>
              <a:rPr sz="13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（1）</a:t>
            </a:r>
            <a:r>
              <a:rPr sz="1300" b="1" kern="0" spc="-2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认证成功</a:t>
            </a:r>
            <a:endParaRPr sz="1300" dirty="0">
              <a:latin typeface="微软雅黑" panose="020B0503020204020204" charset="-122"/>
              <a:ea typeface="微软雅黑" panose="020B0503020204020204" charset="-122"/>
              <a:cs typeface="微软雅黑" panose="020B0503020204020204" charset="-122"/>
            </a:endParaRPr>
          </a:p>
          <a:p>
            <a:pPr marL="102235" algn="l" rtl="0" eaLnBrk="0">
              <a:lnSpc>
                <a:spcPct val="89000"/>
              </a:lnSpc>
              <a:spcBef>
                <a:spcPts val="98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审核通过后</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，可直接</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登录平台进行后续操作。</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marL="211455" algn="l" rtl="0" eaLnBrk="0">
              <a:lnSpc>
                <a:spcPts val="1805"/>
              </a:lnSpc>
              <a:spcBef>
                <a:spcPts val="400"/>
              </a:spcBef>
            </a:pPr>
            <a:r>
              <a:rPr sz="13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（2）</a:t>
            </a:r>
            <a:r>
              <a:rPr sz="13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认证失败</a:t>
            </a:r>
            <a:endParaRPr sz="1300" dirty="0">
              <a:latin typeface="微软雅黑" panose="020B0503020204020204" charset="-122"/>
              <a:ea typeface="微软雅黑" panose="020B0503020204020204" charset="-122"/>
              <a:cs typeface="微软雅黑" panose="020B0503020204020204" charset="-122"/>
            </a:endParaRPr>
          </a:p>
          <a:p>
            <a:pPr marL="95250" algn="l" rtl="0" eaLnBrk="0">
              <a:lnSpc>
                <a:spcPct val="144000"/>
              </a:lnSpc>
              <a:spcBef>
                <a:spcPts val="275"/>
              </a:spcBef>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若认证失败</a:t>
            </a:r>
            <a:r>
              <a:rPr sz="14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，可直接登录平台</a:t>
            </a:r>
            <a:r>
              <a:rPr sz="1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，选择“重</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新提</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交”，根据审核意见将内容修改后再次进行认</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证。</a:t>
            </a:r>
            <a:endParaRPr sz="1400" dirty="0">
              <a:latin typeface="微软雅黑" panose="020B0503020204020204" charset="-122"/>
              <a:ea typeface="微软雅黑" panose="020B0503020204020204" charset="-122"/>
              <a:cs typeface="微软雅黑" panose="020B0503020204020204" charset="-122"/>
            </a:endParaRPr>
          </a:p>
        </p:txBody>
      </p:sp>
      <p:pic>
        <p:nvPicPr>
          <p:cNvPr id="102" name="picture 102"/>
          <p:cNvPicPr>
            <a:picLocks noChangeAspect="1"/>
          </p:cNvPicPr>
          <p:nvPr/>
        </p:nvPicPr>
        <p:blipFill>
          <a:blip r:embed="rId2"/>
          <a:stretch>
            <a:fillRect/>
          </a:stretch>
        </p:blipFill>
        <p:spPr>
          <a:xfrm rot="21600000">
            <a:off x="0" y="138684"/>
            <a:ext cx="12192000" cy="618743"/>
          </a:xfrm>
          <a:prstGeom prst="rect">
            <a:avLst/>
          </a:prstGeom>
        </p:spPr>
      </p:pic>
      <p:sp>
        <p:nvSpPr>
          <p:cNvPr id="104" name="rect 104"/>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pic>
        <p:nvPicPr>
          <p:cNvPr id="106" name="picture 106"/>
          <p:cNvPicPr>
            <a:picLocks noChangeAspect="1"/>
          </p:cNvPicPr>
          <p:nvPr/>
        </p:nvPicPr>
        <p:blipFill>
          <a:blip r:embed="rId3"/>
          <a:stretch>
            <a:fillRect/>
          </a:stretch>
        </p:blipFill>
        <p:spPr>
          <a:xfrm rot="21600000">
            <a:off x="0" y="6655307"/>
            <a:ext cx="12192000" cy="201511"/>
          </a:xfrm>
          <a:prstGeom prst="rect">
            <a:avLst/>
          </a:prstGeom>
        </p:spPr>
      </p:pic>
      <p:sp>
        <p:nvSpPr>
          <p:cNvPr id="108" name="textbox 108"/>
          <p:cNvSpPr/>
          <p:nvPr/>
        </p:nvSpPr>
        <p:spPr>
          <a:xfrm>
            <a:off x="89903" y="274294"/>
            <a:ext cx="6101079"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900" b="1" kern="0" spc="-7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注册并认证账号 — </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② 身份认证</a:t>
            </a:r>
            <a:endParaRPr sz="2900" dirty="0">
              <a:latin typeface="微软雅黑" panose="020B0503020204020204" charset="-122"/>
              <a:ea typeface="微软雅黑" panose="020B0503020204020204" charset="-122"/>
              <a:cs typeface="微软雅黑" panose="020B0503020204020204" charset="-122"/>
            </a:endParaRPr>
          </a:p>
        </p:txBody>
      </p:sp>
      <p:sp>
        <p:nvSpPr>
          <p:cNvPr id="110" name="path 110"/>
          <p:cNvSpPr/>
          <p:nvPr/>
        </p:nvSpPr>
        <p:spPr>
          <a:xfrm>
            <a:off x="833627" y="1376171"/>
            <a:ext cx="76200" cy="4780788"/>
          </a:xfrm>
          <a:custGeom>
            <a:avLst/>
            <a:gdLst/>
            <a:ahLst/>
            <a:cxnLst/>
            <a:rect l="0" t="0" r="0" b="0"/>
            <a:pathLst>
              <a:path w="120" h="7528">
                <a:moveTo>
                  <a:pt x="0" y="0"/>
                </a:moveTo>
                <a:lnTo>
                  <a:pt x="120" y="0"/>
                </a:lnTo>
                <a:lnTo>
                  <a:pt x="120" y="7528"/>
                </a:lnTo>
                <a:lnTo>
                  <a:pt x="0" y="7528"/>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2"/>
          <p:cNvPicPr>
            <a:picLocks noChangeAspect="1"/>
          </p:cNvPicPr>
          <p:nvPr/>
        </p:nvPicPr>
        <p:blipFill>
          <a:blip r:embed="rId1"/>
          <a:stretch>
            <a:fillRect/>
          </a:stretch>
        </p:blipFill>
        <p:spPr>
          <a:xfrm rot="21600000">
            <a:off x="0" y="0"/>
            <a:ext cx="2903220" cy="6858000"/>
          </a:xfrm>
          <a:prstGeom prst="rect">
            <a:avLst/>
          </a:prstGeom>
        </p:spPr>
      </p:pic>
      <p:sp>
        <p:nvSpPr>
          <p:cNvPr id="114" name="path 114"/>
          <p:cNvSpPr/>
          <p:nvPr/>
        </p:nvSpPr>
        <p:spPr>
          <a:xfrm>
            <a:off x="4902708" y="1618831"/>
            <a:ext cx="538606" cy="538479"/>
          </a:xfrm>
          <a:custGeom>
            <a:avLst/>
            <a:gdLst/>
            <a:ahLst/>
            <a:cxnLst/>
            <a:rect l="0" t="0" r="0" b="0"/>
            <a:pathLst>
              <a:path w="848" h="847">
                <a:moveTo>
                  <a:pt x="0" y="424"/>
                </a:moveTo>
                <a:cubicBezTo>
                  <a:pt x="0" y="189"/>
                  <a:pt x="190" y="0"/>
                  <a:pt x="424" y="0"/>
                </a:cubicBezTo>
                <a:cubicBezTo>
                  <a:pt x="658" y="0"/>
                  <a:pt x="848" y="189"/>
                  <a:pt x="848" y="423"/>
                </a:cubicBezTo>
                <a:cubicBezTo>
                  <a:pt x="848" y="658"/>
                  <a:pt x="658" y="847"/>
                  <a:pt x="424" y="847"/>
                </a:cubicBezTo>
                <a:cubicBezTo>
                  <a:pt x="190" y="847"/>
                  <a:pt x="0" y="658"/>
                  <a:pt x="0" y="424"/>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16" name="path 116"/>
          <p:cNvSpPr/>
          <p:nvPr/>
        </p:nvSpPr>
        <p:spPr>
          <a:xfrm>
            <a:off x="4902708" y="2598204"/>
            <a:ext cx="538606" cy="538479"/>
          </a:xfrm>
          <a:custGeom>
            <a:avLst/>
            <a:gdLst/>
            <a:ahLst/>
            <a:cxnLst/>
            <a:rect l="0" t="0" r="0" b="0"/>
            <a:pathLst>
              <a:path w="848" h="847">
                <a:moveTo>
                  <a:pt x="0" y="425"/>
                </a:moveTo>
                <a:cubicBezTo>
                  <a:pt x="0" y="189"/>
                  <a:pt x="190" y="0"/>
                  <a:pt x="424" y="0"/>
                </a:cubicBezTo>
                <a:cubicBezTo>
                  <a:pt x="658" y="0"/>
                  <a:pt x="848" y="189"/>
                  <a:pt x="848" y="424"/>
                </a:cubicBezTo>
                <a:cubicBezTo>
                  <a:pt x="848" y="658"/>
                  <a:pt x="658" y="847"/>
                  <a:pt x="424" y="847"/>
                </a:cubicBezTo>
                <a:cubicBezTo>
                  <a:pt x="190" y="847"/>
                  <a:pt x="0" y="658"/>
                  <a:pt x="0" y="425"/>
                </a:cubicBezTo>
              </a:path>
            </a:pathLst>
          </a:custGeom>
          <a:solidFill>
            <a:srgbClr val="073BE4">
              <a:alpha val="100000"/>
            </a:srgbClr>
          </a:solidFill>
          <a:ln w="0" cap="flat">
            <a:noFill/>
            <a:prstDash val="solid"/>
            <a:miter lim="0"/>
          </a:ln>
        </p:spPr>
        <p:txBody>
          <a:bodyPr rtlCol="0"/>
          <a:lstStyle/>
          <a:p>
            <a:pPr algn="ctr"/>
            <a:endParaRPr lang="zh-CN" altLang="en-US"/>
          </a:p>
        </p:txBody>
      </p:sp>
      <p:sp>
        <p:nvSpPr>
          <p:cNvPr id="118" name="path 118"/>
          <p:cNvSpPr/>
          <p:nvPr/>
        </p:nvSpPr>
        <p:spPr>
          <a:xfrm>
            <a:off x="4902708" y="3585209"/>
            <a:ext cx="538606" cy="538480"/>
          </a:xfrm>
          <a:custGeom>
            <a:avLst/>
            <a:gdLst/>
            <a:ahLst/>
            <a:cxnLst/>
            <a:rect l="0" t="0" r="0" b="0"/>
            <a:pathLst>
              <a:path w="848" h="848">
                <a:moveTo>
                  <a:pt x="0" y="423"/>
                </a:moveTo>
                <a:cubicBezTo>
                  <a:pt x="0" y="189"/>
                  <a:pt x="190" y="0"/>
                  <a:pt x="424" y="0"/>
                </a:cubicBezTo>
                <a:cubicBezTo>
                  <a:pt x="658" y="0"/>
                  <a:pt x="848" y="189"/>
                  <a:pt x="848" y="424"/>
                </a:cubicBezTo>
                <a:cubicBezTo>
                  <a:pt x="848" y="658"/>
                  <a:pt x="658" y="848"/>
                  <a:pt x="424" y="848"/>
                </a:cubicBezTo>
                <a:cubicBezTo>
                  <a:pt x="190" y="848"/>
                  <a:pt x="0" y="658"/>
                  <a:pt x="0" y="423"/>
                </a:cubicBezTo>
              </a:path>
            </a:pathLst>
          </a:custGeom>
          <a:solidFill>
            <a:srgbClr val="073BE4">
              <a:alpha val="50196"/>
            </a:srgbClr>
          </a:solidFill>
          <a:ln w="0" cap="flat">
            <a:noFill/>
            <a:prstDash val="solid"/>
            <a:miter lim="0"/>
          </a:ln>
        </p:spPr>
        <p:txBody>
          <a:bodyPr rtlCol="0"/>
          <a:lstStyle/>
          <a:p>
            <a:pPr algn="ctr"/>
            <a:endParaRPr lang="zh-CN" altLang="en-US"/>
          </a:p>
        </p:txBody>
      </p:sp>
      <p:sp>
        <p:nvSpPr>
          <p:cNvPr id="122" name="textbox 122"/>
          <p:cNvSpPr/>
          <p:nvPr/>
        </p:nvSpPr>
        <p:spPr>
          <a:xfrm>
            <a:off x="4999355" y="1724660"/>
            <a:ext cx="5102225" cy="2399030"/>
          </a:xfrm>
          <a:prstGeom prst="rect">
            <a:avLst/>
          </a:prstGeom>
          <a:noFill/>
          <a:ln w="0" cap="flat">
            <a:noFill/>
            <a:prstDash val="solid"/>
            <a:miter lim="0"/>
          </a:ln>
        </p:spPr>
        <p:txBody>
          <a:bodyPr vert="horz" wrap="square" lIns="0" tIns="0" rIns="0" bIns="0"/>
          <a:lstStyle/>
          <a:p>
            <a:pPr algn="l" rtl="0" eaLnBrk="0">
              <a:lnSpc>
                <a:spcPct val="98000"/>
              </a:lnSpc>
            </a:pPr>
            <a:endParaRPr sz="100" dirty="0">
              <a:latin typeface="Arial" panose="020B0604020202020204"/>
              <a:ea typeface="Arial" panose="020B0604020202020204"/>
              <a:cs typeface="Arial" panose="020B0604020202020204"/>
            </a:endParaRPr>
          </a:p>
          <a:p>
            <a:pPr marL="12700" algn="l" rtl="0" eaLnBrk="0">
              <a:lnSpc>
                <a:spcPct val="82000"/>
              </a:lnSpc>
              <a:tabLst>
                <a:tab pos="5052695" algn="l"/>
              </a:tabLst>
            </a:pPr>
            <a:r>
              <a:rPr sz="4100" b="1" kern="0" spc="-40" baseline="15000" dirty="0">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注册并认证账号</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99000"/>
              </a:lnSpc>
              <a:spcBef>
                <a:spcPts val="65"/>
              </a:spcBef>
              <a:tabLst>
                <a:tab pos="5052695" algn="l"/>
                <a:tab pos="5088890" algn="l"/>
              </a:tabLst>
            </a:pPr>
            <a:r>
              <a:rPr sz="4100" b="1" kern="0" spc="-2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600" b="1" kern="0" spc="2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1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2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个人中心管理</a:t>
            </a:r>
            <a:r>
              <a:rPr sz="3200" b="1" u="sng" kern="0" spc="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100000"/>
                  </a:srgbClr>
                </a:solidFill>
                <a:latin typeface="微软雅黑" panose="020B0503020204020204" charset="-122"/>
                <a:ea typeface="微软雅黑" panose="020B0503020204020204" charset="-122"/>
                <a:cs typeface="微软雅黑" panose="020B0503020204020204" charset="-122"/>
              </a:rPr>
              <a:t> </a:t>
            </a:r>
            <a:r>
              <a:rPr sz="4100" b="1" kern="0" spc="-40" baseline="14000" dirty="0">
                <a:solidFill>
                  <a:srgbClr val="FFFFFF">
                    <a:alpha val="100000"/>
                  </a:srgbClr>
                </a:solidFill>
                <a:latin typeface="微软雅黑" panose="020B0503020204020204" charset="-122"/>
                <a:ea typeface="微软雅黑" panose="020B0503020204020204" charset="-122"/>
                <a:cs typeface="微软雅黑" panose="020B0503020204020204" charset="-122"/>
              </a:rPr>
              <a:t>三</a:t>
            </a:r>
            <a:r>
              <a:rPr sz="2600" b="1"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与命题企业</a:t>
            </a:r>
            <a:r>
              <a:rPr lang="zh-CN"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对接</a:t>
            </a:r>
            <a:r>
              <a:rPr sz="3200" b="1" u="sng" kern="0" spc="-4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咨询</a:t>
            </a:r>
            <a:r>
              <a:rPr sz="3200" b="1" u="sng" kern="0" spc="0" dirty="0">
                <a:solidFill>
                  <a:srgbClr val="073BE4">
                    <a:alpha val="6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r>
              <a:rPr sz="3200" b="1" kern="0" spc="-10" dirty="0">
                <a:solidFill>
                  <a:srgbClr val="073BE4">
                    <a:alpha val="60000"/>
                  </a:srgbClr>
                </a:solidFill>
                <a:latin typeface="微软雅黑" panose="020B0503020204020204" charset="-122"/>
                <a:ea typeface="微软雅黑" panose="020B0503020204020204" charset="-122"/>
                <a:cs typeface="微软雅黑" panose="020B0503020204020204" charset="-122"/>
              </a:rPr>
              <a:t> </a:t>
            </a:r>
            <a:r>
              <a:rPr sz="2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四</a:t>
            </a:r>
            <a:r>
              <a:rPr sz="2600" b="1" kern="0" spc="1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3200" b="1" u="sng" kern="0" spc="-30" dirty="0">
                <a:solidFill>
                  <a:srgbClr val="073BE4">
                    <a:alpha val="100000"/>
                  </a:srgbClr>
                </a:solidFill>
                <a:uFill>
                  <a:solidFill>
                    <a:srgbClr val="BFBFBF"/>
                  </a:solidFill>
                </a:uFill>
                <a:latin typeface="微软雅黑" panose="020B0503020204020204" charset="-122"/>
                <a:ea typeface="微软雅黑" panose="020B0503020204020204" charset="-122"/>
                <a:cs typeface="微软雅黑" panose="020B0503020204020204" charset="-122"/>
              </a:rPr>
              <a:t> </a:t>
            </a:r>
            <a:endParaRPr sz="3200" dirty="0">
              <a:latin typeface="微软雅黑" panose="020B0503020204020204" charset="-122"/>
              <a:ea typeface="微软雅黑" panose="020B0503020204020204" charset="-122"/>
              <a:cs typeface="微软雅黑" panose="020B0503020204020204" charset="-122"/>
            </a:endParaRPr>
          </a:p>
        </p:txBody>
      </p:sp>
      <p:sp>
        <p:nvSpPr>
          <p:cNvPr id="124" name="rect 124"/>
          <p:cNvSpPr/>
          <p:nvPr/>
        </p:nvSpPr>
        <p:spPr>
          <a:xfrm>
            <a:off x="11896344" y="0"/>
            <a:ext cx="295655" cy="6858000"/>
          </a:xfrm>
          <a:prstGeom prst="rect">
            <a:avLst/>
          </a:prstGeom>
          <a:solidFill>
            <a:srgbClr val="0A218E">
              <a:alpha val="100000"/>
            </a:srgbClr>
          </a:solidFill>
          <a:ln w="0" cap="flat">
            <a:noFill/>
            <a:prstDash val="solid"/>
            <a:miter lim="0"/>
          </a:ln>
        </p:spPr>
        <p:txBody>
          <a:bodyPr rtlCol="0"/>
          <a:lstStyle/>
          <a:p>
            <a:pPr algn="ctr"/>
            <a:endParaRPr lang="zh-CN" altLang="en-US"/>
          </a:p>
        </p:txBody>
      </p:sp>
      <p:sp>
        <p:nvSpPr>
          <p:cNvPr id="126" name="textbox 126"/>
          <p:cNvSpPr/>
          <p:nvPr/>
        </p:nvSpPr>
        <p:spPr>
          <a:xfrm>
            <a:off x="1032877" y="2372739"/>
            <a:ext cx="847725" cy="1666239"/>
          </a:xfrm>
          <a:prstGeom prst="rect">
            <a:avLst/>
          </a:prstGeom>
          <a:noFill/>
          <a:ln w="0" cap="flat">
            <a:noFill/>
            <a:prstDash val="solid"/>
            <a:miter lim="0"/>
          </a:ln>
        </p:spPr>
        <p:txBody>
          <a:bodyPr vert="eaVert"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algn="r" rtl="0" eaLnBrk="0">
              <a:lnSpc>
                <a:spcPct val="86000"/>
              </a:lnSpc>
            </a:pPr>
            <a:r>
              <a:rPr sz="4200" kern="0" spc="-52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42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4200"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sz="4200" dirty="0">
              <a:latin typeface="微软雅黑" panose="020B0503020204020204" charset="-122"/>
              <a:ea typeface="微软雅黑" panose="020B0503020204020204" charset="-122"/>
              <a:cs typeface="微软雅黑" panose="020B0503020204020204" charset="-122"/>
            </a:endParaRPr>
          </a:p>
          <a:p>
            <a:pPr marL="12700" algn="l" rtl="0" eaLnBrk="0">
              <a:lnSpc>
                <a:spcPct val="84000"/>
              </a:lnSpc>
              <a:spcBef>
                <a:spcPts val="0"/>
              </a:spcBef>
            </a:pPr>
            <a:r>
              <a:rPr sz="2000"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CONTENTS</a:t>
            </a:r>
            <a:endParaRPr sz="2000" dirty="0">
              <a:latin typeface="微软雅黑" panose="020B0503020204020204" charset="-122"/>
              <a:ea typeface="微软雅黑" panose="020B0503020204020204" charset="-122"/>
              <a:cs typeface="微软雅黑" panose="020B0503020204020204" charset="-122"/>
            </a:endParaRPr>
          </a:p>
        </p:txBody>
      </p:sp>
      <p:pic>
        <p:nvPicPr>
          <p:cNvPr id="128" name="picture 128"/>
          <p:cNvPicPr>
            <a:picLocks noChangeAspect="1"/>
          </p:cNvPicPr>
          <p:nvPr/>
        </p:nvPicPr>
        <p:blipFill>
          <a:blip r:embed="rId2"/>
          <a:stretch>
            <a:fillRect/>
          </a:stretch>
        </p:blipFill>
        <p:spPr>
          <a:xfrm rot="21600000">
            <a:off x="975995" y="6214938"/>
            <a:ext cx="1150873" cy="2574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30"/>
          <p:cNvPicPr>
            <a:picLocks noChangeAspect="1"/>
          </p:cNvPicPr>
          <p:nvPr/>
        </p:nvPicPr>
        <p:blipFill>
          <a:blip r:embed="rId1"/>
          <a:stretch>
            <a:fillRect/>
          </a:stretch>
        </p:blipFill>
        <p:spPr>
          <a:xfrm rot="21600000">
            <a:off x="5164835" y="2121408"/>
            <a:ext cx="3282695" cy="4197095"/>
          </a:xfrm>
          <a:prstGeom prst="rect">
            <a:avLst/>
          </a:prstGeom>
        </p:spPr>
      </p:pic>
      <p:pic>
        <p:nvPicPr>
          <p:cNvPr id="132" name="picture 132"/>
          <p:cNvPicPr>
            <a:picLocks noChangeAspect="1"/>
          </p:cNvPicPr>
          <p:nvPr/>
        </p:nvPicPr>
        <p:blipFill>
          <a:blip r:embed="rId2"/>
          <a:stretch>
            <a:fillRect/>
          </a:stretch>
        </p:blipFill>
        <p:spPr>
          <a:xfrm rot="21600000">
            <a:off x="8389619" y="2121408"/>
            <a:ext cx="3436619" cy="4218432"/>
          </a:xfrm>
          <a:prstGeom prst="rect">
            <a:avLst/>
          </a:prstGeom>
        </p:spPr>
      </p:pic>
      <p:pic>
        <p:nvPicPr>
          <p:cNvPr id="134" name="picture 134"/>
          <p:cNvPicPr>
            <a:picLocks noChangeAspect="1"/>
          </p:cNvPicPr>
          <p:nvPr/>
        </p:nvPicPr>
        <p:blipFill>
          <a:blip r:embed="rId3"/>
          <a:stretch>
            <a:fillRect/>
          </a:stretch>
        </p:blipFill>
        <p:spPr>
          <a:xfrm rot="21600000">
            <a:off x="5175250" y="2010409"/>
            <a:ext cx="6262369" cy="4563744"/>
          </a:xfrm>
          <a:prstGeom prst="rect">
            <a:avLst/>
          </a:prstGeom>
        </p:spPr>
      </p:pic>
      <p:sp>
        <p:nvSpPr>
          <p:cNvPr id="136" name="rect 136"/>
          <p:cNvSpPr/>
          <p:nvPr/>
        </p:nvSpPr>
        <p:spPr>
          <a:xfrm>
            <a:off x="833627" y="1280159"/>
            <a:ext cx="3979163" cy="4780788"/>
          </a:xfrm>
          <a:prstGeom prst="rect">
            <a:avLst/>
          </a:prstGeom>
          <a:solidFill>
            <a:srgbClr val="DEEBF7">
              <a:alpha val="50196"/>
            </a:srgbClr>
          </a:solidFill>
          <a:ln w="0" cap="flat">
            <a:noFill/>
            <a:prstDash val="solid"/>
            <a:miter lim="0"/>
          </a:ln>
        </p:spPr>
        <p:txBody>
          <a:bodyPr rtlCol="0"/>
          <a:lstStyle/>
          <a:p>
            <a:pPr algn="ctr"/>
            <a:endParaRPr lang="zh-CN" altLang="en-US"/>
          </a:p>
        </p:txBody>
      </p:sp>
      <p:sp>
        <p:nvSpPr>
          <p:cNvPr id="138" name="textbox 138"/>
          <p:cNvSpPr/>
          <p:nvPr/>
        </p:nvSpPr>
        <p:spPr>
          <a:xfrm>
            <a:off x="978446" y="1467012"/>
            <a:ext cx="3624579" cy="44215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03200"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95885" indent="1905" algn="l" rtl="0" eaLnBrk="0">
              <a:lnSpc>
                <a:spcPct val="114000"/>
              </a:lnSpc>
              <a:spcBef>
                <a:spcPts val="355"/>
              </a:spcBef>
            </a:pP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1.在“个人中心”左侧导航栏选择我的项目</a:t>
            </a:r>
            <a:r>
              <a:rPr sz="14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，点</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击“创建项目”</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56000"/>
              </a:lnSpc>
            </a:pPr>
            <a:endParaRPr sz="1000" dirty="0">
              <a:latin typeface="Arial" panose="020B0604020202020204"/>
              <a:ea typeface="Arial" panose="020B0604020202020204"/>
              <a:cs typeface="Arial" panose="020B0604020202020204"/>
            </a:endParaRPr>
          </a:p>
          <a:p>
            <a:pPr marL="94615" indent="5080" algn="l" rtl="0" eaLnBrk="0">
              <a:lnSpc>
                <a:spcPct val="122000"/>
              </a:lnSpc>
              <a:spcBef>
                <a:spcPts val="430"/>
              </a:spcBef>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2.根据页面提示填写完整项</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目信息</a:t>
            </a:r>
            <a:r>
              <a:rPr sz="14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后点击</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a:t>
            </a:r>
            <a:endParaRPr sz="1100" dirty="0">
              <a:latin typeface="微软雅黑" panose="020B0503020204020204" charset="-122"/>
              <a:ea typeface="微软雅黑" panose="020B0503020204020204" charset="-122"/>
              <a:cs typeface="微软雅黑" panose="020B0503020204020204" charset="-122"/>
            </a:endParaRPr>
          </a:p>
          <a:p>
            <a:pPr marL="203200" algn="l" rtl="0" eaLnBrk="0">
              <a:lnSpc>
                <a:spcPts val="1805"/>
              </a:lnSpc>
              <a:spcBef>
                <a:spcPts val="710"/>
              </a:spcBef>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【操作提醒】</a:t>
            </a:r>
            <a:endParaRPr sz="1300" dirty="0">
              <a:latin typeface="微软雅黑" panose="020B0503020204020204" charset="-122"/>
              <a:ea typeface="微软雅黑" panose="020B0503020204020204" charset="-122"/>
              <a:cs typeface="微软雅黑" panose="020B0503020204020204" charset="-122"/>
            </a:endParaRPr>
          </a:p>
          <a:p>
            <a:pPr marL="95885" indent="2540" algn="l" rtl="0" eaLnBrk="0">
              <a:lnSpc>
                <a:spcPct val="113000"/>
              </a:lnSpc>
              <a:spcBef>
                <a:spcPts val="365"/>
              </a:spcBef>
            </a:pPr>
            <a:r>
              <a:rPr sz="1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1.“资源方是否可见”选项请选择“是”，</a:t>
            </a:r>
            <a:r>
              <a:rPr sz="13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否则企</a:t>
            </a:r>
            <a:r>
              <a:rPr sz="1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业方将无法看见项目</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详情信息。</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300" dirty="0">
              <a:latin typeface="Arial" panose="020B0604020202020204"/>
              <a:ea typeface="Arial" panose="020B0604020202020204"/>
              <a:cs typeface="Arial" panose="020B0604020202020204"/>
            </a:endParaRPr>
          </a:p>
          <a:p>
            <a:pPr marL="95250" indent="4445" algn="l" rtl="0" eaLnBrk="0">
              <a:lnSpc>
                <a:spcPct val="115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2.报名产业命题赛道需向企业</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对接</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项目，</a:t>
            </a:r>
            <a:r>
              <a:rPr sz="14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以</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上信息可暂时不填写（包括项</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目</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logo</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、一句</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话介绍、产品服务、项目优势、</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市场概况、</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商业模式、项目计划书、项目</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PPT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、项目视</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频、项目附件</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后续进一步完善即可。</a:t>
            </a:r>
            <a:endParaRPr sz="1400" dirty="0">
              <a:latin typeface="微软雅黑" panose="020B0503020204020204" charset="-122"/>
              <a:ea typeface="微软雅黑" panose="020B0503020204020204" charset="-122"/>
              <a:cs typeface="微软雅黑" panose="020B0503020204020204" charset="-122"/>
            </a:endParaRPr>
          </a:p>
        </p:txBody>
      </p:sp>
      <p:pic>
        <p:nvPicPr>
          <p:cNvPr id="140" name="picture 140"/>
          <p:cNvPicPr>
            <a:picLocks noChangeAspect="1"/>
          </p:cNvPicPr>
          <p:nvPr/>
        </p:nvPicPr>
        <p:blipFill>
          <a:blip r:embed="rId4"/>
          <a:stretch>
            <a:fillRect/>
          </a:stretch>
        </p:blipFill>
        <p:spPr>
          <a:xfrm rot="21600000">
            <a:off x="0" y="138684"/>
            <a:ext cx="12192000" cy="618743"/>
          </a:xfrm>
          <a:prstGeom prst="rect">
            <a:avLst/>
          </a:prstGeom>
        </p:spPr>
      </p:pic>
      <p:sp>
        <p:nvSpPr>
          <p:cNvPr id="142" name="rect 142"/>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graphicFrame>
        <p:nvGraphicFramePr>
          <p:cNvPr id="144" name="table 144"/>
          <p:cNvGraphicFramePr>
            <a:graphicFrameLocks noGrp="1"/>
          </p:cNvGraphicFramePr>
          <p:nvPr/>
        </p:nvGraphicFramePr>
        <p:xfrm>
          <a:off x="5174614" y="905509"/>
          <a:ext cx="6262370" cy="1023620"/>
        </p:xfrm>
        <a:graphic>
          <a:graphicData uri="http://schemas.openxmlformats.org/drawingml/2006/table">
            <a:tbl>
              <a:tblPr/>
              <a:tblGrid>
                <a:gridCol w="6262370"/>
              </a:tblGrid>
              <a:tr h="1017270">
                <a:tc>
                  <a:txBody>
                    <a:bodyPr/>
                    <a:lstStyle/>
                    <a:p>
                      <a:pPr algn="l" rtl="0" eaLnBrk="0">
                        <a:lnSpc>
                          <a:spcPct val="111000"/>
                        </a:lnSpc>
                      </a:pPr>
                      <a:endParaRPr sz="600" dirty="0">
                        <a:latin typeface="Arial" panose="020B0604020202020204"/>
                        <a:ea typeface="Arial" panose="020B0604020202020204"/>
                        <a:cs typeface="Arial" panose="020B0604020202020204"/>
                      </a:endParaRPr>
                    </a:p>
                    <a:p>
                      <a:pPr marL="161925" algn="l" rtl="0" eaLnBrk="0">
                        <a:lnSpc>
                          <a:spcPct val="77000"/>
                        </a:lnSpc>
                        <a:spcBef>
                          <a:spcPts val="0"/>
                        </a:spcBef>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46" name="picture 146"/>
          <p:cNvPicPr>
            <a:picLocks noChangeAspect="1"/>
          </p:cNvPicPr>
          <p:nvPr/>
        </p:nvPicPr>
        <p:blipFill>
          <a:blip r:embed="rId5"/>
          <a:stretch>
            <a:fillRect/>
          </a:stretch>
        </p:blipFill>
        <p:spPr>
          <a:xfrm rot="21600000">
            <a:off x="5669279" y="957071"/>
            <a:ext cx="5273039" cy="947928"/>
          </a:xfrm>
          <a:prstGeom prst="rect">
            <a:avLst/>
          </a:prstGeom>
        </p:spPr>
      </p:pic>
      <p:pic>
        <p:nvPicPr>
          <p:cNvPr id="148" name="picture 148"/>
          <p:cNvPicPr>
            <a:picLocks noChangeAspect="1"/>
          </p:cNvPicPr>
          <p:nvPr/>
        </p:nvPicPr>
        <p:blipFill>
          <a:blip r:embed="rId6"/>
          <a:stretch>
            <a:fillRect/>
          </a:stretch>
        </p:blipFill>
        <p:spPr>
          <a:xfrm rot="21600000">
            <a:off x="0" y="6655307"/>
            <a:ext cx="12192000" cy="201511"/>
          </a:xfrm>
          <a:prstGeom prst="rect">
            <a:avLst/>
          </a:prstGeom>
        </p:spPr>
      </p:pic>
      <p:sp>
        <p:nvSpPr>
          <p:cNvPr id="150" name="textbox 150"/>
          <p:cNvSpPr/>
          <p:nvPr/>
        </p:nvSpPr>
        <p:spPr>
          <a:xfrm>
            <a:off x="90551" y="283844"/>
            <a:ext cx="5605779"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900" b="1" kern="0" spc="-7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个人中心管理 — ①</a:t>
            </a:r>
            <a:r>
              <a:rPr sz="2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项目创建</a:t>
            </a:r>
            <a:endParaRPr sz="2900" dirty="0">
              <a:latin typeface="微软雅黑" panose="020B0503020204020204" charset="-122"/>
              <a:ea typeface="微软雅黑" panose="020B0503020204020204" charset="-122"/>
              <a:cs typeface="微软雅黑" panose="020B0503020204020204" charset="-122"/>
            </a:endParaRPr>
          </a:p>
        </p:txBody>
      </p:sp>
      <p:sp>
        <p:nvSpPr>
          <p:cNvPr id="152" name="path 152"/>
          <p:cNvSpPr/>
          <p:nvPr/>
        </p:nvSpPr>
        <p:spPr>
          <a:xfrm>
            <a:off x="833627" y="1280159"/>
            <a:ext cx="76200" cy="4779264"/>
          </a:xfrm>
          <a:custGeom>
            <a:avLst/>
            <a:gdLst/>
            <a:ahLst/>
            <a:cxnLst/>
            <a:rect l="0" t="0" r="0" b="0"/>
            <a:pathLst>
              <a:path w="120" h="7526">
                <a:moveTo>
                  <a:pt x="0" y="0"/>
                </a:moveTo>
                <a:lnTo>
                  <a:pt x="120" y="0"/>
                </a:lnTo>
                <a:lnTo>
                  <a:pt x="120" y="7526"/>
                </a:lnTo>
                <a:lnTo>
                  <a:pt x="0" y="7526"/>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graphicFrame>
        <p:nvGraphicFramePr>
          <p:cNvPr id="154" name="table 154"/>
          <p:cNvGraphicFramePr>
            <a:graphicFrameLocks noGrp="1"/>
          </p:cNvGraphicFramePr>
          <p:nvPr/>
        </p:nvGraphicFramePr>
        <p:xfrm>
          <a:off x="8611552" y="2491320"/>
          <a:ext cx="266700" cy="276859"/>
        </p:xfrm>
        <a:graphic>
          <a:graphicData uri="http://schemas.openxmlformats.org/drawingml/2006/table">
            <a:tbl>
              <a:tblPr/>
              <a:tblGrid>
                <a:gridCol w="266700"/>
              </a:tblGrid>
              <a:tr h="264159">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699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3</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graphicFrame>
        <p:nvGraphicFramePr>
          <p:cNvPr id="156" name="table 156"/>
          <p:cNvGraphicFramePr>
            <a:graphicFrameLocks noGrp="1"/>
          </p:cNvGraphicFramePr>
          <p:nvPr/>
        </p:nvGraphicFramePr>
        <p:xfrm>
          <a:off x="5241607" y="3422650"/>
          <a:ext cx="266700" cy="276860"/>
        </p:xfrm>
        <a:graphic>
          <a:graphicData uri="http://schemas.openxmlformats.org/drawingml/2006/table">
            <a:tbl>
              <a:tblPr/>
              <a:tblGrid>
                <a:gridCol w="266700"/>
              </a:tblGrid>
              <a:tr h="264160">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826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 158"/>
          <p:cNvSpPr/>
          <p:nvPr/>
        </p:nvSpPr>
        <p:spPr>
          <a:xfrm>
            <a:off x="833627" y="2069591"/>
            <a:ext cx="3979163" cy="3351275"/>
          </a:xfrm>
          <a:prstGeom prst="rect">
            <a:avLst/>
          </a:prstGeom>
          <a:solidFill>
            <a:srgbClr val="DEEBF7">
              <a:alpha val="50196"/>
            </a:srgbClr>
          </a:solidFill>
          <a:ln w="0" cap="flat">
            <a:noFill/>
            <a:prstDash val="solid"/>
            <a:miter lim="0"/>
          </a:ln>
        </p:spPr>
        <p:txBody>
          <a:bodyPr rtlCol="0"/>
          <a:lstStyle/>
          <a:p>
            <a:pPr algn="ctr"/>
            <a:endParaRPr lang="zh-CN" altLang="en-US"/>
          </a:p>
        </p:txBody>
      </p:sp>
      <p:pic>
        <p:nvPicPr>
          <p:cNvPr id="160" name="picture 160"/>
          <p:cNvPicPr>
            <a:picLocks noChangeAspect="1"/>
          </p:cNvPicPr>
          <p:nvPr/>
        </p:nvPicPr>
        <p:blipFill>
          <a:blip r:embed="rId1"/>
          <a:stretch>
            <a:fillRect/>
          </a:stretch>
        </p:blipFill>
        <p:spPr>
          <a:xfrm rot="21600000">
            <a:off x="6845807" y="1162811"/>
            <a:ext cx="3759707" cy="2781300"/>
          </a:xfrm>
          <a:prstGeom prst="rect">
            <a:avLst/>
          </a:prstGeom>
        </p:spPr>
      </p:pic>
      <p:sp>
        <p:nvSpPr>
          <p:cNvPr id="162" name="textbox 162"/>
          <p:cNvSpPr/>
          <p:nvPr/>
        </p:nvSpPr>
        <p:spPr>
          <a:xfrm>
            <a:off x="1061279" y="2303942"/>
            <a:ext cx="3616959" cy="26911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0650" algn="l" rtl="0" eaLnBrk="0">
              <a:lnSpc>
                <a:spcPts val="1805"/>
              </a:lnSpc>
            </a:pPr>
            <a:r>
              <a:rPr sz="13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【操作步骤】</a:t>
            </a:r>
            <a:endParaRPr sz="1300" dirty="0">
              <a:latin typeface="微软雅黑" panose="020B0503020204020204" charset="-122"/>
              <a:ea typeface="微软雅黑" panose="020B0503020204020204" charset="-122"/>
              <a:cs typeface="微软雅黑" panose="020B0503020204020204" charset="-122"/>
            </a:endParaRPr>
          </a:p>
          <a:p>
            <a:pPr marL="12700" indent="3175" algn="l" rtl="0" eaLnBrk="0">
              <a:lnSpc>
                <a:spcPct val="144000"/>
              </a:lnSpc>
              <a:spcBef>
                <a:spcPts val="25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1.首次登录平台将直接跳转到基本信息模块的</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其他信息页面</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，可进行内容编辑。点击“保存”</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后将返回基本信息模块首页。</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17145" algn="l" rtl="0" eaLnBrk="0">
              <a:lnSpc>
                <a:spcPct val="89000"/>
              </a:lnSpc>
              <a:spcBef>
                <a:spcPts val="42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2.在基本信息模块首页可进行的操作如下</a:t>
            </a:r>
            <a:endParaRPr sz="1400" dirty="0">
              <a:latin typeface="微软雅黑" panose="020B0503020204020204" charset="-122"/>
              <a:ea typeface="微软雅黑" panose="020B0503020204020204" charset="-122"/>
              <a:cs typeface="微软雅黑" panose="020B0503020204020204" charset="-122"/>
            </a:endParaRPr>
          </a:p>
          <a:p>
            <a:pPr marL="128270" algn="l" rtl="0" eaLnBrk="0">
              <a:lnSpc>
                <a:spcPts val="1805"/>
              </a:lnSpc>
              <a:spcBef>
                <a:spcPts val="1465"/>
              </a:spcBef>
            </a:pPr>
            <a:r>
              <a:rPr sz="1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（1）头像修改</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200" dirty="0">
              <a:latin typeface="Arial" panose="020B0604020202020204"/>
              <a:ea typeface="Arial" panose="020B0604020202020204"/>
              <a:cs typeface="Arial" panose="020B0604020202020204"/>
            </a:endParaRPr>
          </a:p>
          <a:p>
            <a:pPr algn="l" rtl="0" eaLnBrk="0">
              <a:lnSpc>
                <a:spcPct val="12000"/>
              </a:lnSpc>
            </a:pPr>
            <a:endParaRPr sz="100" dirty="0">
              <a:latin typeface="Arial" panose="020B0604020202020204"/>
              <a:ea typeface="Arial" panose="020B0604020202020204"/>
              <a:cs typeface="Arial" panose="020B0604020202020204"/>
            </a:endParaRPr>
          </a:p>
          <a:p>
            <a:pPr marL="128270" algn="l" rtl="0" eaLnBrk="0">
              <a:lnSpc>
                <a:spcPts val="1805"/>
              </a:lnSpc>
            </a:pPr>
            <a:r>
              <a:rPr sz="14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（2）认证信息修改</a:t>
            </a:r>
            <a:endParaRPr sz="1400" dirty="0">
              <a:latin typeface="微软雅黑" panose="020B0503020204020204" charset="-122"/>
              <a:ea typeface="微软雅黑" panose="020B0503020204020204" charset="-122"/>
              <a:cs typeface="微软雅黑" panose="020B0503020204020204" charset="-122"/>
            </a:endParaRPr>
          </a:p>
        </p:txBody>
      </p:sp>
      <p:pic>
        <p:nvPicPr>
          <p:cNvPr id="164" name="picture 164"/>
          <p:cNvPicPr>
            <a:picLocks noChangeAspect="1"/>
          </p:cNvPicPr>
          <p:nvPr/>
        </p:nvPicPr>
        <p:blipFill>
          <a:blip r:embed="rId2"/>
          <a:stretch>
            <a:fillRect/>
          </a:stretch>
        </p:blipFill>
        <p:spPr>
          <a:xfrm rot="21600000">
            <a:off x="7949184" y="4088891"/>
            <a:ext cx="3916680" cy="2324100"/>
          </a:xfrm>
          <a:prstGeom prst="rect">
            <a:avLst/>
          </a:prstGeom>
        </p:spPr>
      </p:pic>
      <p:pic>
        <p:nvPicPr>
          <p:cNvPr id="166" name="picture 166"/>
          <p:cNvPicPr>
            <a:picLocks noChangeAspect="1"/>
          </p:cNvPicPr>
          <p:nvPr/>
        </p:nvPicPr>
        <p:blipFill>
          <a:blip r:embed="rId3"/>
          <a:stretch>
            <a:fillRect/>
          </a:stretch>
        </p:blipFill>
        <p:spPr>
          <a:xfrm rot="21600000">
            <a:off x="0" y="138684"/>
            <a:ext cx="12192000" cy="618743"/>
          </a:xfrm>
          <a:prstGeom prst="rect">
            <a:avLst/>
          </a:prstGeom>
        </p:spPr>
      </p:pic>
      <p:sp>
        <p:nvSpPr>
          <p:cNvPr id="168" name="rect 168"/>
          <p:cNvSpPr/>
          <p:nvPr/>
        </p:nvSpPr>
        <p:spPr>
          <a:xfrm>
            <a:off x="0" y="138683"/>
            <a:ext cx="12192000" cy="618744"/>
          </a:xfrm>
          <a:prstGeom prst="rect">
            <a:avLst/>
          </a:prstGeom>
          <a:solidFill>
            <a:srgbClr val="0C1E67">
              <a:alpha val="33725"/>
            </a:srgbClr>
          </a:solidFill>
          <a:ln w="0" cap="flat">
            <a:noFill/>
            <a:prstDash val="solid"/>
            <a:miter lim="0"/>
          </a:ln>
        </p:spPr>
        <p:txBody>
          <a:bodyPr rtlCol="0"/>
          <a:lstStyle/>
          <a:p>
            <a:pPr algn="ctr"/>
            <a:endParaRPr lang="zh-CN" altLang="en-US"/>
          </a:p>
        </p:txBody>
      </p:sp>
      <p:pic>
        <p:nvPicPr>
          <p:cNvPr id="170" name="picture 170"/>
          <p:cNvPicPr>
            <a:picLocks noChangeAspect="1"/>
          </p:cNvPicPr>
          <p:nvPr/>
        </p:nvPicPr>
        <p:blipFill>
          <a:blip r:embed="rId4"/>
          <a:stretch>
            <a:fillRect/>
          </a:stretch>
        </p:blipFill>
        <p:spPr>
          <a:xfrm rot="21600000">
            <a:off x="5483352" y="4155947"/>
            <a:ext cx="2282952" cy="2257044"/>
          </a:xfrm>
          <a:prstGeom prst="rect">
            <a:avLst/>
          </a:prstGeom>
        </p:spPr>
      </p:pic>
      <p:sp>
        <p:nvSpPr>
          <p:cNvPr id="172" name="textbox 172"/>
          <p:cNvSpPr/>
          <p:nvPr/>
        </p:nvSpPr>
        <p:spPr>
          <a:xfrm>
            <a:off x="90551" y="283844"/>
            <a:ext cx="6254115" cy="4400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2900" b="1" kern="0" spc="-7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个人中心管理— ②基本信息编辑</a:t>
            </a:r>
            <a:endParaRPr sz="2900" dirty="0">
              <a:latin typeface="微软雅黑" panose="020B0503020204020204" charset="-122"/>
              <a:ea typeface="微软雅黑" panose="020B0503020204020204" charset="-122"/>
              <a:cs typeface="微软雅黑" panose="020B0503020204020204" charset="-122"/>
            </a:endParaRPr>
          </a:p>
        </p:txBody>
      </p:sp>
      <p:pic>
        <p:nvPicPr>
          <p:cNvPr id="174" name="picture 174"/>
          <p:cNvPicPr>
            <a:picLocks noChangeAspect="1"/>
          </p:cNvPicPr>
          <p:nvPr/>
        </p:nvPicPr>
        <p:blipFill>
          <a:blip r:embed="rId5"/>
          <a:stretch>
            <a:fillRect/>
          </a:stretch>
        </p:blipFill>
        <p:spPr>
          <a:xfrm rot="21600000">
            <a:off x="0" y="6655307"/>
            <a:ext cx="12192000" cy="201511"/>
          </a:xfrm>
          <a:prstGeom prst="rect">
            <a:avLst/>
          </a:prstGeom>
        </p:spPr>
      </p:pic>
      <p:sp>
        <p:nvSpPr>
          <p:cNvPr id="176" name="path 176"/>
          <p:cNvSpPr/>
          <p:nvPr/>
        </p:nvSpPr>
        <p:spPr>
          <a:xfrm>
            <a:off x="833627" y="2069591"/>
            <a:ext cx="76200" cy="3351275"/>
          </a:xfrm>
          <a:custGeom>
            <a:avLst/>
            <a:gdLst/>
            <a:ahLst/>
            <a:cxnLst/>
            <a:rect l="0" t="0" r="0" b="0"/>
            <a:pathLst>
              <a:path w="120" h="5277">
                <a:moveTo>
                  <a:pt x="0" y="0"/>
                </a:moveTo>
                <a:lnTo>
                  <a:pt x="120" y="0"/>
                </a:lnTo>
                <a:lnTo>
                  <a:pt x="120" y="5277"/>
                </a:lnTo>
                <a:lnTo>
                  <a:pt x="0" y="5277"/>
                </a:lnTo>
                <a:lnTo>
                  <a:pt x="0" y="0"/>
                </a:lnTo>
                <a:close/>
              </a:path>
            </a:pathLst>
          </a:custGeom>
          <a:solidFill>
            <a:srgbClr val="094AC9">
              <a:alpha val="100000"/>
            </a:srgbClr>
          </a:solidFill>
          <a:ln w="0" cap="flat">
            <a:noFill/>
            <a:prstDash val="solid"/>
            <a:miter lim="0"/>
          </a:ln>
        </p:spPr>
        <p:txBody>
          <a:bodyPr rtlCol="0"/>
          <a:lstStyle/>
          <a:p>
            <a:pPr algn="ctr"/>
            <a:endParaRPr lang="zh-CN" altLang="en-US"/>
          </a:p>
        </p:txBody>
      </p:sp>
      <p:graphicFrame>
        <p:nvGraphicFramePr>
          <p:cNvPr id="178" name="table 178"/>
          <p:cNvGraphicFramePr>
            <a:graphicFrameLocks noGrp="1"/>
          </p:cNvGraphicFramePr>
          <p:nvPr/>
        </p:nvGraphicFramePr>
        <p:xfrm>
          <a:off x="5476875" y="3817200"/>
          <a:ext cx="266700" cy="276860"/>
        </p:xfrm>
        <a:graphic>
          <a:graphicData uri="http://schemas.openxmlformats.org/drawingml/2006/table">
            <a:tbl>
              <a:tblPr/>
              <a:tblGrid>
                <a:gridCol w="266700"/>
              </a:tblGrid>
              <a:tr h="264160">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88265" algn="l" rtl="0" eaLnBrk="0">
                        <a:lnSpc>
                          <a:spcPct val="77000"/>
                        </a:lnSpc>
                        <a:spcBef>
                          <a:spcPts val="5"/>
                        </a:spcBef>
                      </a:pPr>
                      <a:r>
                        <a:rPr sz="1700" kern="0" spc="-20" dirty="0">
                          <a:solidFill>
                            <a:srgbClr val="5B9BD5">
                              <a:alpha val="100000"/>
                            </a:srgbClr>
                          </a:solidFill>
                          <a:latin typeface="Calibri" panose="020F0502020204030204"/>
                          <a:ea typeface="Calibri" panose="020F0502020204030204"/>
                          <a:cs typeface="Calibri" panose="020F0502020204030204"/>
                        </a:rPr>
                        <a:t>2</a:t>
                      </a:r>
                      <a:endParaRPr sz="1700" dirty="0">
                        <a:latin typeface="Calibri" panose="020F0502020204030204"/>
                        <a:ea typeface="Calibri" panose="020F0502020204030204"/>
                        <a:cs typeface="Calibri" panose="020F0502020204030204"/>
                      </a:endParaRPr>
                    </a:p>
                  </a:txBody>
                  <a:tcPr marL="0" marR="0" marT="0" marB="0" vert="horz">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r>
            </a:tbl>
          </a:graphicData>
        </a:graphic>
      </p:graphicFrame>
      <p:grpSp>
        <p:nvGrpSpPr>
          <p:cNvPr id="8" name="group 8"/>
          <p:cNvGrpSpPr/>
          <p:nvPr/>
        </p:nvGrpSpPr>
        <p:grpSpPr>
          <a:xfrm rot="21600000">
            <a:off x="6500647" y="1400911"/>
            <a:ext cx="247967" cy="223837"/>
            <a:chOff x="0" y="0"/>
            <a:chExt cx="247967" cy="223837"/>
          </a:xfrm>
        </p:grpSpPr>
        <p:pic>
          <p:nvPicPr>
            <p:cNvPr id="180" name="picture 180"/>
            <p:cNvPicPr>
              <a:picLocks noChangeAspect="1"/>
            </p:cNvPicPr>
            <p:nvPr/>
          </p:nvPicPr>
          <p:blipFill>
            <a:blip r:embed="rId6"/>
            <a:stretch>
              <a:fillRect/>
            </a:stretch>
          </p:blipFill>
          <p:spPr>
            <a:xfrm rot="21600000">
              <a:off x="0" y="0"/>
              <a:ext cx="247967" cy="223837"/>
            </a:xfrm>
            <a:prstGeom prst="rect">
              <a:avLst/>
            </a:prstGeom>
          </p:spPr>
        </p:pic>
        <p:sp>
          <p:nvSpPr>
            <p:cNvPr id="182" name="textbox 182"/>
            <p:cNvSpPr/>
            <p:nvPr/>
          </p:nvSpPr>
          <p:spPr>
            <a:xfrm>
              <a:off x="-12700" y="-12700"/>
              <a:ext cx="273684" cy="301625"/>
            </a:xfrm>
            <a:prstGeom prst="rect">
              <a:avLst/>
            </a:prstGeom>
            <a:noFill/>
            <a:ln w="0" cap="flat">
              <a:noFill/>
              <a:prstDash val="solid"/>
              <a:miter lim="0"/>
            </a:ln>
          </p:spPr>
          <p:txBody>
            <a:bodyPr vert="horz" wrap="square" lIns="0" tIns="0" rIns="0" bIns="0"/>
            <a:lstStyle/>
            <a:p>
              <a:pPr algn="l" rtl="0" eaLnBrk="0">
                <a:lnSpc>
                  <a:spcPct val="120000"/>
                </a:lnSpc>
              </a:pPr>
              <a:endParaRPr sz="300" dirty="0">
                <a:latin typeface="Arial" panose="020B0604020202020204"/>
                <a:ea typeface="Arial" panose="020B0604020202020204"/>
                <a:cs typeface="Arial" panose="020B0604020202020204"/>
              </a:endParaRPr>
            </a:p>
            <a:p>
              <a:pPr marL="97790" algn="l" rtl="0" eaLnBrk="0">
                <a:lnSpc>
                  <a:spcPct val="77000"/>
                </a:lnSpc>
              </a:pPr>
              <a:r>
                <a:rPr sz="1700" kern="0" spc="-20" dirty="0">
                  <a:solidFill>
                    <a:srgbClr val="5B9BD5">
                      <a:alpha val="100000"/>
                    </a:srgbClr>
                  </a:solidFill>
                  <a:latin typeface="Calibri" panose="020F0502020204030204"/>
                  <a:ea typeface="Calibri" panose="020F0502020204030204"/>
                  <a:cs typeface="Calibri" panose="020F0502020204030204"/>
                </a:rPr>
                <a:t>1</a:t>
              </a:r>
              <a:endParaRPr sz="1700" dirty="0">
                <a:latin typeface="Calibri" panose="020F0502020204030204"/>
                <a:ea typeface="Calibri" panose="020F0502020204030204"/>
                <a:cs typeface="Calibri" panose="020F0502020204030204"/>
              </a:endParaRPr>
            </a:p>
          </p:txBody>
        </p:sp>
      </p:grpSp>
    </p:spTree>
  </p:cSld>
  <p:clrMapOvr>
    <a:masterClrMapping/>
  </p:clrMapOvr>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commondata" val="eyJoZGlkIjoiNTQ1Nzk0MjMyOWM3ODRkMmU2ZDM2MTRkMjQzYjUzYjQ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1823</Words>
  <Application>WPS 演示</Application>
  <PresentationFormat/>
  <Paragraphs>186</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微软雅黑</vt:lpstr>
      <vt:lpstr>方正小标宋简体</vt:lpstr>
      <vt:lpstr>Arial</vt:lpstr>
      <vt:lpstr>Calibri</vt:lpstr>
      <vt:lpstr>inpin heiti</vt:lpstr>
      <vt:lpstr>微软雅黑 Light</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5</cp:revision>
  <dcterms:created xsi:type="dcterms:W3CDTF">2024-06-19T10:03:00Z</dcterms:created>
  <dcterms:modified xsi:type="dcterms:W3CDTF">2024-06-21T09:00:00Z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2024-06-20T10:00:32Z</vt:filetime>
  </property>
  <property fmtid="{D5CDD505-2E9C-101B-9397-08002B2CF9AE}" pid="4" name="ICV">
    <vt:lpwstr>C121DEA38AAB4DEBB931AAB4DED9A997_12</vt:lpwstr>
  </property>
  <property fmtid="{D5CDD505-2E9C-101B-9397-08002B2CF9AE}" pid="5" name="KSOProductBuildVer">
    <vt:lpwstr>2052-12.1.0.16929</vt:lpwstr>
  </property>
</Properties>
</file>