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1" r:id="rId6"/>
    <p:sldId id="265" r:id="rId7"/>
    <p:sldId id="263" r:id="rId8"/>
    <p:sldId id="264" r:id="rId9"/>
    <p:sldId id="260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D90D26-4C05-4C92-B995-53B27459A542}" type="doc">
      <dgm:prSet loTypeId="urn:microsoft.com/office/officeart/2008/layout/RadialCluster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9C88EB1-7E14-476A-9D98-8B9A1406541F}">
      <dgm:prSet phldrT="[文本]" custT="1"/>
      <dgm:spPr/>
      <dgm:t>
        <a:bodyPr/>
        <a:lstStyle/>
        <a:p>
          <a:r>
            <a:rPr lang="en-US" altLang="zh-CN" sz="2800" b="1" dirty="0" smtClean="0">
              <a:latin typeface="Garamond" panose="02020404030301010803" pitchFamily="18" charset="0"/>
            </a:rPr>
            <a:t>Declarative sentence</a:t>
          </a:r>
        </a:p>
        <a:p>
          <a:r>
            <a:rPr lang="zh-CN" altLang="en-US" sz="2800" b="1" dirty="0" smtClean="0">
              <a:latin typeface="Garamond" panose="02020404030301010803" pitchFamily="18" charset="0"/>
            </a:rPr>
            <a:t>陈述句</a:t>
          </a:r>
          <a:endParaRPr lang="zh-CN" altLang="en-US" sz="2800" b="1" dirty="0">
            <a:latin typeface="Garamond" panose="02020404030301010803" pitchFamily="18" charset="0"/>
          </a:endParaRPr>
        </a:p>
      </dgm:t>
    </dgm:pt>
    <dgm:pt modelId="{8AAB66F0-883C-4850-82BE-965F7FD52596}" type="parTrans" cxnId="{1D0E250C-E35E-4931-904F-625306C722AA}">
      <dgm:prSet/>
      <dgm:spPr/>
      <dgm:t>
        <a:bodyPr/>
        <a:lstStyle/>
        <a:p>
          <a:endParaRPr lang="zh-CN" altLang="en-US" b="1">
            <a:latin typeface="Garamond" panose="02020404030301010803" pitchFamily="18" charset="0"/>
          </a:endParaRPr>
        </a:p>
      </dgm:t>
    </dgm:pt>
    <dgm:pt modelId="{8AD01B36-4D92-4208-BDFF-19C1014F385F}" type="sibTrans" cxnId="{1D0E250C-E35E-4931-904F-625306C722AA}">
      <dgm:prSet/>
      <dgm:spPr/>
      <dgm:t>
        <a:bodyPr/>
        <a:lstStyle/>
        <a:p>
          <a:endParaRPr lang="zh-CN" altLang="en-US" b="1">
            <a:latin typeface="Garamond" panose="02020404030301010803" pitchFamily="18" charset="0"/>
          </a:endParaRPr>
        </a:p>
      </dgm:t>
    </dgm:pt>
    <dgm:pt modelId="{62AE6D91-339B-4D05-87FE-4A988D6D41FC}">
      <dgm:prSet phldrT="[文本]" custT="1"/>
      <dgm:spPr/>
      <dgm:t>
        <a:bodyPr/>
        <a:lstStyle/>
        <a:p>
          <a:r>
            <a:rPr lang="en-US" altLang="zh-CN" sz="2800" b="1" dirty="0" smtClean="0">
              <a:latin typeface="Garamond" panose="02020404030301010803" pitchFamily="18" charset="0"/>
            </a:rPr>
            <a:t>Sentence Structure</a:t>
          </a:r>
        </a:p>
        <a:p>
          <a:r>
            <a:rPr lang="zh-CN" altLang="en-US" sz="2800" b="1" dirty="0" smtClean="0">
              <a:latin typeface="Garamond" panose="02020404030301010803" pitchFamily="18" charset="0"/>
            </a:rPr>
            <a:t>句式</a:t>
          </a:r>
          <a:endParaRPr lang="zh-CN" altLang="en-US" sz="2800" b="1" dirty="0">
            <a:latin typeface="Garamond" panose="02020404030301010803" pitchFamily="18" charset="0"/>
          </a:endParaRPr>
        </a:p>
      </dgm:t>
    </dgm:pt>
    <dgm:pt modelId="{C8AEB332-1A92-4B67-834F-D70C8F47561E}" type="parTrans" cxnId="{2BD96E49-1C16-44EC-B50C-FBB0DE03F995}">
      <dgm:prSet/>
      <dgm:spPr/>
      <dgm:t>
        <a:bodyPr/>
        <a:lstStyle/>
        <a:p>
          <a:endParaRPr lang="zh-CN" altLang="en-US" b="1">
            <a:latin typeface="Garamond" panose="02020404030301010803" pitchFamily="18" charset="0"/>
          </a:endParaRPr>
        </a:p>
      </dgm:t>
    </dgm:pt>
    <dgm:pt modelId="{167C627E-8A0E-43BC-927E-588D8D24182E}" type="sibTrans" cxnId="{2BD96E49-1C16-44EC-B50C-FBB0DE03F995}">
      <dgm:prSet/>
      <dgm:spPr/>
      <dgm:t>
        <a:bodyPr/>
        <a:lstStyle/>
        <a:p>
          <a:endParaRPr lang="zh-CN" altLang="en-US" b="1">
            <a:latin typeface="Garamond" panose="02020404030301010803" pitchFamily="18" charset="0"/>
          </a:endParaRPr>
        </a:p>
      </dgm:t>
    </dgm:pt>
    <dgm:pt modelId="{500D2170-2B9F-49C9-8F3F-E4A264CD1247}">
      <dgm:prSet phldrT="[文本]" custT="1"/>
      <dgm:spPr/>
      <dgm:t>
        <a:bodyPr/>
        <a:lstStyle/>
        <a:p>
          <a:r>
            <a:rPr lang="en-US" altLang="zh-CN" sz="2800" b="1" dirty="0" smtClean="0">
              <a:latin typeface="Garamond" panose="02020404030301010803" pitchFamily="18" charset="0"/>
            </a:rPr>
            <a:t>Person</a:t>
          </a:r>
        </a:p>
        <a:p>
          <a:r>
            <a:rPr lang="zh-CN" altLang="en-US" sz="2800" b="1" dirty="0" smtClean="0">
              <a:latin typeface="Garamond" panose="02020404030301010803" pitchFamily="18" charset="0"/>
            </a:rPr>
            <a:t>人称</a:t>
          </a:r>
          <a:endParaRPr lang="zh-CN" altLang="en-US" sz="2800" b="1" dirty="0">
            <a:latin typeface="Garamond" panose="02020404030301010803" pitchFamily="18" charset="0"/>
          </a:endParaRPr>
        </a:p>
      </dgm:t>
    </dgm:pt>
    <dgm:pt modelId="{F6A32288-48FB-4DE9-9981-4C062ADFFD3F}" type="parTrans" cxnId="{F52B1219-942D-4E1B-BA85-B83667539B1F}">
      <dgm:prSet/>
      <dgm:spPr/>
      <dgm:t>
        <a:bodyPr/>
        <a:lstStyle/>
        <a:p>
          <a:endParaRPr lang="zh-CN" altLang="en-US" b="1">
            <a:latin typeface="Garamond" panose="02020404030301010803" pitchFamily="18" charset="0"/>
          </a:endParaRPr>
        </a:p>
      </dgm:t>
    </dgm:pt>
    <dgm:pt modelId="{71A6909F-B393-4864-8E43-B358D2D50B77}" type="sibTrans" cxnId="{F52B1219-942D-4E1B-BA85-B83667539B1F}">
      <dgm:prSet/>
      <dgm:spPr/>
      <dgm:t>
        <a:bodyPr/>
        <a:lstStyle/>
        <a:p>
          <a:endParaRPr lang="zh-CN" altLang="en-US" b="1">
            <a:latin typeface="Garamond" panose="02020404030301010803" pitchFamily="18" charset="0"/>
          </a:endParaRPr>
        </a:p>
      </dgm:t>
    </dgm:pt>
    <dgm:pt modelId="{B6D7B6CA-DCB0-47E0-B979-7E863DB8F7E7}">
      <dgm:prSet phldrT="[文本]" custT="1"/>
      <dgm:spPr/>
      <dgm:t>
        <a:bodyPr/>
        <a:lstStyle/>
        <a:p>
          <a:r>
            <a:rPr lang="en-US" altLang="zh-CN" sz="2800" b="1" dirty="0" smtClean="0">
              <a:latin typeface="Garamond" panose="02020404030301010803" pitchFamily="18" charset="0"/>
            </a:rPr>
            <a:t>Tense</a:t>
          </a:r>
        </a:p>
        <a:p>
          <a:r>
            <a:rPr lang="zh-CN" altLang="en-US" sz="2800" b="1" dirty="0" smtClean="0">
              <a:latin typeface="Garamond" panose="02020404030301010803" pitchFamily="18" charset="0"/>
            </a:rPr>
            <a:t>时态</a:t>
          </a:r>
          <a:endParaRPr lang="zh-CN" altLang="en-US" sz="2800" b="1" dirty="0">
            <a:latin typeface="Garamond" panose="02020404030301010803" pitchFamily="18" charset="0"/>
          </a:endParaRPr>
        </a:p>
      </dgm:t>
    </dgm:pt>
    <dgm:pt modelId="{C51BD942-21BF-4EC3-88F0-2C9E1D5F073B}" type="parTrans" cxnId="{9E5A88FE-715B-4CD4-8947-FD0A4C2C2B03}">
      <dgm:prSet/>
      <dgm:spPr/>
      <dgm:t>
        <a:bodyPr/>
        <a:lstStyle/>
        <a:p>
          <a:endParaRPr lang="zh-CN" altLang="en-US" b="1">
            <a:latin typeface="Garamond" panose="02020404030301010803" pitchFamily="18" charset="0"/>
          </a:endParaRPr>
        </a:p>
      </dgm:t>
    </dgm:pt>
    <dgm:pt modelId="{02E445E6-E52A-4368-B427-3F74764D4882}" type="sibTrans" cxnId="{9E5A88FE-715B-4CD4-8947-FD0A4C2C2B03}">
      <dgm:prSet/>
      <dgm:spPr/>
      <dgm:t>
        <a:bodyPr/>
        <a:lstStyle/>
        <a:p>
          <a:endParaRPr lang="zh-CN" altLang="en-US" b="1">
            <a:latin typeface="Garamond" panose="02020404030301010803" pitchFamily="18" charset="0"/>
          </a:endParaRPr>
        </a:p>
      </dgm:t>
    </dgm:pt>
    <dgm:pt modelId="{B831593C-7051-40D0-A2F3-3AA7DA0A55E0}" type="pres">
      <dgm:prSet presAssocID="{33D90D26-4C05-4C92-B995-53B27459A54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D3F5A6E6-4745-4631-894A-8804EE5EAF87}" type="pres">
      <dgm:prSet presAssocID="{19C88EB1-7E14-476A-9D98-8B9A1406541F}" presName="singleCycle" presStyleCnt="0"/>
      <dgm:spPr/>
      <dgm:t>
        <a:bodyPr/>
        <a:lstStyle/>
        <a:p>
          <a:endParaRPr lang="zh-CN" altLang="en-US"/>
        </a:p>
      </dgm:t>
    </dgm:pt>
    <dgm:pt modelId="{E35D6277-20EB-4AD8-A422-8006AE630D94}" type="pres">
      <dgm:prSet presAssocID="{19C88EB1-7E14-476A-9D98-8B9A1406541F}" presName="singleCenter" presStyleLbl="node1" presStyleIdx="0" presStyleCnt="4" custScaleX="154952" custScaleY="116958">
        <dgm:presLayoutVars>
          <dgm:chMax val="7"/>
          <dgm:chPref val="7"/>
        </dgm:presLayoutVars>
      </dgm:prSet>
      <dgm:spPr/>
      <dgm:t>
        <a:bodyPr/>
        <a:lstStyle/>
        <a:p>
          <a:endParaRPr lang="zh-CN" altLang="en-US"/>
        </a:p>
      </dgm:t>
    </dgm:pt>
    <dgm:pt modelId="{DF7BCE1F-D3DA-463C-9D66-7EA4D162C6D8}" type="pres">
      <dgm:prSet presAssocID="{C8AEB332-1A92-4B67-834F-D70C8F47561E}" presName="Name56" presStyleLbl="parChTrans1D2" presStyleIdx="0" presStyleCnt="3"/>
      <dgm:spPr/>
      <dgm:t>
        <a:bodyPr/>
        <a:lstStyle/>
        <a:p>
          <a:endParaRPr lang="zh-CN" altLang="en-US"/>
        </a:p>
      </dgm:t>
    </dgm:pt>
    <dgm:pt modelId="{62672707-4745-4E1D-A5F7-3AFC27DEF0BF}" type="pres">
      <dgm:prSet presAssocID="{62AE6D91-339B-4D05-87FE-4A988D6D41FC}" presName="text0" presStyleLbl="node1" presStyleIdx="1" presStyleCnt="4" custScaleX="214688" custScaleY="155988" custRadScaleRad="99376" custRadScaleInc="-37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7F461E0-A7B3-4443-BE42-0943452C04A5}" type="pres">
      <dgm:prSet presAssocID="{F6A32288-48FB-4DE9-9981-4C062ADFFD3F}" presName="Name56" presStyleLbl="parChTrans1D2" presStyleIdx="1" presStyleCnt="3"/>
      <dgm:spPr/>
      <dgm:t>
        <a:bodyPr/>
        <a:lstStyle/>
        <a:p>
          <a:endParaRPr lang="zh-CN" altLang="en-US"/>
        </a:p>
      </dgm:t>
    </dgm:pt>
    <dgm:pt modelId="{35B29DEC-637F-425D-80F3-9403707097A2}" type="pres">
      <dgm:prSet presAssocID="{500D2170-2B9F-49C9-8F3F-E4A264CD1247}" presName="text0" presStyleLbl="node1" presStyleIdx="2" presStyleCnt="4" custScaleX="221763" custScaleY="156806" custRadScaleRad="124224" custRadScaleInc="-730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E73B011-70AD-4152-B9A6-39456296D681}" type="pres">
      <dgm:prSet presAssocID="{C51BD942-21BF-4EC3-88F0-2C9E1D5F073B}" presName="Name56" presStyleLbl="parChTrans1D2" presStyleIdx="2" presStyleCnt="3"/>
      <dgm:spPr/>
      <dgm:t>
        <a:bodyPr/>
        <a:lstStyle/>
        <a:p>
          <a:endParaRPr lang="zh-CN" altLang="en-US"/>
        </a:p>
      </dgm:t>
    </dgm:pt>
    <dgm:pt modelId="{8C5E4BA8-137B-4091-BD82-6EB22EE19D2F}" type="pres">
      <dgm:prSet presAssocID="{B6D7B6CA-DCB0-47E0-B979-7E863DB8F7E7}" presName="text0" presStyleLbl="node1" presStyleIdx="3" presStyleCnt="4" custScaleX="190398" custScaleY="150560" custRadScaleRad="136902" custRadScaleInc="717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52B1219-942D-4E1B-BA85-B83667539B1F}" srcId="{19C88EB1-7E14-476A-9D98-8B9A1406541F}" destId="{500D2170-2B9F-49C9-8F3F-E4A264CD1247}" srcOrd="1" destOrd="0" parTransId="{F6A32288-48FB-4DE9-9981-4C062ADFFD3F}" sibTransId="{71A6909F-B393-4864-8E43-B358D2D50B77}"/>
    <dgm:cxn modelId="{9F89937E-E95A-41F7-9F42-61FB7D166762}" type="presOf" srcId="{33D90D26-4C05-4C92-B995-53B27459A542}" destId="{B831593C-7051-40D0-A2F3-3AA7DA0A55E0}" srcOrd="0" destOrd="0" presId="urn:microsoft.com/office/officeart/2008/layout/RadialCluster"/>
    <dgm:cxn modelId="{A3D87861-3499-4B61-9D04-1820ACABD583}" type="presOf" srcId="{C8AEB332-1A92-4B67-834F-D70C8F47561E}" destId="{DF7BCE1F-D3DA-463C-9D66-7EA4D162C6D8}" srcOrd="0" destOrd="0" presId="urn:microsoft.com/office/officeart/2008/layout/RadialCluster"/>
    <dgm:cxn modelId="{48C0CD6C-B073-4112-9365-AFF5CC9EEC56}" type="presOf" srcId="{F6A32288-48FB-4DE9-9981-4C062ADFFD3F}" destId="{47F461E0-A7B3-4443-BE42-0943452C04A5}" srcOrd="0" destOrd="0" presId="urn:microsoft.com/office/officeart/2008/layout/RadialCluster"/>
    <dgm:cxn modelId="{1D0E250C-E35E-4931-904F-625306C722AA}" srcId="{33D90D26-4C05-4C92-B995-53B27459A542}" destId="{19C88EB1-7E14-476A-9D98-8B9A1406541F}" srcOrd="0" destOrd="0" parTransId="{8AAB66F0-883C-4850-82BE-965F7FD52596}" sibTransId="{8AD01B36-4D92-4208-BDFF-19C1014F385F}"/>
    <dgm:cxn modelId="{4A8C0037-9DF4-4BFF-ADC6-ACB6506BE840}" type="presOf" srcId="{C51BD942-21BF-4EC3-88F0-2C9E1D5F073B}" destId="{5E73B011-70AD-4152-B9A6-39456296D681}" srcOrd="0" destOrd="0" presId="urn:microsoft.com/office/officeart/2008/layout/RadialCluster"/>
    <dgm:cxn modelId="{9E5A88FE-715B-4CD4-8947-FD0A4C2C2B03}" srcId="{19C88EB1-7E14-476A-9D98-8B9A1406541F}" destId="{B6D7B6CA-DCB0-47E0-B979-7E863DB8F7E7}" srcOrd="2" destOrd="0" parTransId="{C51BD942-21BF-4EC3-88F0-2C9E1D5F073B}" sibTransId="{02E445E6-E52A-4368-B427-3F74764D4882}"/>
    <dgm:cxn modelId="{46D7F430-6EE4-44B4-A59F-38D9707B83A0}" type="presOf" srcId="{B6D7B6CA-DCB0-47E0-B979-7E863DB8F7E7}" destId="{8C5E4BA8-137B-4091-BD82-6EB22EE19D2F}" srcOrd="0" destOrd="0" presId="urn:microsoft.com/office/officeart/2008/layout/RadialCluster"/>
    <dgm:cxn modelId="{2BD96E49-1C16-44EC-B50C-FBB0DE03F995}" srcId="{19C88EB1-7E14-476A-9D98-8B9A1406541F}" destId="{62AE6D91-339B-4D05-87FE-4A988D6D41FC}" srcOrd="0" destOrd="0" parTransId="{C8AEB332-1A92-4B67-834F-D70C8F47561E}" sibTransId="{167C627E-8A0E-43BC-927E-588D8D24182E}"/>
    <dgm:cxn modelId="{88B93BC6-B4C5-4B6C-958C-81F9810174F3}" type="presOf" srcId="{19C88EB1-7E14-476A-9D98-8B9A1406541F}" destId="{E35D6277-20EB-4AD8-A422-8006AE630D94}" srcOrd="0" destOrd="0" presId="urn:microsoft.com/office/officeart/2008/layout/RadialCluster"/>
    <dgm:cxn modelId="{C2CED6CC-1B5C-409F-9E1E-8B555558F795}" type="presOf" srcId="{62AE6D91-339B-4D05-87FE-4A988D6D41FC}" destId="{62672707-4745-4E1D-A5F7-3AFC27DEF0BF}" srcOrd="0" destOrd="0" presId="urn:microsoft.com/office/officeart/2008/layout/RadialCluster"/>
    <dgm:cxn modelId="{3BA1D6FC-D747-467C-96CE-80F44898728C}" type="presOf" srcId="{500D2170-2B9F-49C9-8F3F-E4A264CD1247}" destId="{35B29DEC-637F-425D-80F3-9403707097A2}" srcOrd="0" destOrd="0" presId="urn:microsoft.com/office/officeart/2008/layout/RadialCluster"/>
    <dgm:cxn modelId="{CE4487DB-9C21-47B9-84C9-1AE25CD11791}" type="presParOf" srcId="{B831593C-7051-40D0-A2F3-3AA7DA0A55E0}" destId="{D3F5A6E6-4745-4631-894A-8804EE5EAF87}" srcOrd="0" destOrd="0" presId="urn:microsoft.com/office/officeart/2008/layout/RadialCluster"/>
    <dgm:cxn modelId="{1D7B1FF8-CD95-42BD-A5F8-7F920F99583E}" type="presParOf" srcId="{D3F5A6E6-4745-4631-894A-8804EE5EAF87}" destId="{E35D6277-20EB-4AD8-A422-8006AE630D94}" srcOrd="0" destOrd="0" presId="urn:microsoft.com/office/officeart/2008/layout/RadialCluster"/>
    <dgm:cxn modelId="{7026EB75-A2D1-49E1-A1A5-F300D1E09FF4}" type="presParOf" srcId="{D3F5A6E6-4745-4631-894A-8804EE5EAF87}" destId="{DF7BCE1F-D3DA-463C-9D66-7EA4D162C6D8}" srcOrd="1" destOrd="0" presId="urn:microsoft.com/office/officeart/2008/layout/RadialCluster"/>
    <dgm:cxn modelId="{A92A60F4-E35F-48C3-977F-1B65931B2270}" type="presParOf" srcId="{D3F5A6E6-4745-4631-894A-8804EE5EAF87}" destId="{62672707-4745-4E1D-A5F7-3AFC27DEF0BF}" srcOrd="2" destOrd="0" presId="urn:microsoft.com/office/officeart/2008/layout/RadialCluster"/>
    <dgm:cxn modelId="{F17AEC92-A0A6-4F7E-A118-7DF3877AF913}" type="presParOf" srcId="{D3F5A6E6-4745-4631-894A-8804EE5EAF87}" destId="{47F461E0-A7B3-4443-BE42-0943452C04A5}" srcOrd="3" destOrd="0" presId="urn:microsoft.com/office/officeart/2008/layout/RadialCluster"/>
    <dgm:cxn modelId="{85EDFA87-9999-40FA-9DE1-21AB36810F6B}" type="presParOf" srcId="{D3F5A6E6-4745-4631-894A-8804EE5EAF87}" destId="{35B29DEC-637F-425D-80F3-9403707097A2}" srcOrd="4" destOrd="0" presId="urn:microsoft.com/office/officeart/2008/layout/RadialCluster"/>
    <dgm:cxn modelId="{C8E22127-1DF6-4B3B-AAC2-8B9D82237188}" type="presParOf" srcId="{D3F5A6E6-4745-4631-894A-8804EE5EAF87}" destId="{5E73B011-70AD-4152-B9A6-39456296D681}" srcOrd="5" destOrd="0" presId="urn:microsoft.com/office/officeart/2008/layout/RadialCluster"/>
    <dgm:cxn modelId="{A0CE7CA6-21B3-4B6D-B7DE-5ABAF2028E86}" type="presParOf" srcId="{D3F5A6E6-4745-4631-894A-8804EE5EAF87}" destId="{8C5E4BA8-137B-4091-BD82-6EB22EE19D2F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D6277-20EB-4AD8-A422-8006AE630D94}">
      <dsp:nvSpPr>
        <dsp:cNvPr id="0" name=""/>
        <dsp:cNvSpPr/>
      </dsp:nvSpPr>
      <dsp:spPr>
        <a:xfrm>
          <a:off x="2096056" y="1898359"/>
          <a:ext cx="2008401" cy="15159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b="1" kern="1200" dirty="0" smtClean="0">
              <a:latin typeface="Garamond" panose="02020404030301010803" pitchFamily="18" charset="0"/>
            </a:rPr>
            <a:t>Declarative sentence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latin typeface="Garamond" panose="02020404030301010803" pitchFamily="18" charset="0"/>
            </a:rPr>
            <a:t>陈述句</a:t>
          </a:r>
          <a:endParaRPr lang="zh-CN" altLang="en-US" sz="2800" b="1" kern="1200" dirty="0">
            <a:latin typeface="Garamond" panose="02020404030301010803" pitchFamily="18" charset="0"/>
          </a:endParaRPr>
        </a:p>
      </dsp:txBody>
      <dsp:txXfrm>
        <a:off x="2170058" y="1972361"/>
        <a:ext cx="1860397" cy="1367940"/>
      </dsp:txXfrm>
    </dsp:sp>
    <dsp:sp modelId="{DF7BCE1F-D3DA-463C-9D66-7EA4D162C6D8}">
      <dsp:nvSpPr>
        <dsp:cNvPr id="0" name=""/>
        <dsp:cNvSpPr/>
      </dsp:nvSpPr>
      <dsp:spPr>
        <a:xfrm rot="16186392">
          <a:off x="2824306" y="1626487"/>
          <a:ext cx="5437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3748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72707-4745-4E1D-A5F7-3AFC27DEF0BF}">
      <dsp:nvSpPr>
        <dsp:cNvPr id="0" name=""/>
        <dsp:cNvSpPr/>
      </dsp:nvSpPr>
      <dsp:spPr>
        <a:xfrm>
          <a:off x="2160230" y="-9"/>
          <a:ext cx="1864385" cy="1354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b="1" kern="1200" dirty="0" smtClean="0">
              <a:latin typeface="Garamond" panose="02020404030301010803" pitchFamily="18" charset="0"/>
            </a:rPr>
            <a:t>Sentence Structure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latin typeface="Garamond" panose="02020404030301010803" pitchFamily="18" charset="0"/>
            </a:rPr>
            <a:t>句式</a:t>
          </a:r>
          <a:endParaRPr lang="zh-CN" altLang="en-US" sz="2800" b="1" kern="1200" dirty="0">
            <a:latin typeface="Garamond" panose="02020404030301010803" pitchFamily="18" charset="0"/>
          </a:endParaRPr>
        </a:p>
      </dsp:txBody>
      <dsp:txXfrm>
        <a:off x="2226357" y="66118"/>
        <a:ext cx="1732131" cy="1222371"/>
      </dsp:txXfrm>
    </dsp:sp>
    <dsp:sp modelId="{47F461E0-A7B3-4443-BE42-0943452C04A5}">
      <dsp:nvSpPr>
        <dsp:cNvPr id="0" name=""/>
        <dsp:cNvSpPr/>
      </dsp:nvSpPr>
      <dsp:spPr>
        <a:xfrm rot="1443302">
          <a:off x="4091924" y="3163414"/>
          <a:ext cx="2886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8644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B29DEC-637F-425D-80F3-9403707097A2}">
      <dsp:nvSpPr>
        <dsp:cNvPr id="0" name=""/>
        <dsp:cNvSpPr/>
      </dsp:nvSpPr>
      <dsp:spPr>
        <a:xfrm>
          <a:off x="4368034" y="2971202"/>
          <a:ext cx="1925826" cy="13617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b="1" kern="1200" dirty="0" smtClean="0">
              <a:latin typeface="Garamond" panose="02020404030301010803" pitchFamily="18" charset="0"/>
            </a:rPr>
            <a:t>Person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latin typeface="Garamond" panose="02020404030301010803" pitchFamily="18" charset="0"/>
            </a:rPr>
            <a:t>人称</a:t>
          </a:r>
          <a:endParaRPr lang="zh-CN" altLang="en-US" sz="2800" b="1" kern="1200" dirty="0">
            <a:latin typeface="Garamond" panose="02020404030301010803" pitchFamily="18" charset="0"/>
          </a:endParaRPr>
        </a:p>
      </dsp:txBody>
      <dsp:txXfrm>
        <a:off x="4434508" y="3037676"/>
        <a:ext cx="1792878" cy="1228781"/>
      </dsp:txXfrm>
    </dsp:sp>
    <dsp:sp modelId="{5E73B011-70AD-4152-B9A6-39456296D681}">
      <dsp:nvSpPr>
        <dsp:cNvPr id="0" name=""/>
        <dsp:cNvSpPr/>
      </dsp:nvSpPr>
      <dsp:spPr>
        <a:xfrm rot="9362320">
          <a:off x="1632576" y="3200971"/>
          <a:ext cx="4843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4350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E4BA8-137B-4091-BD82-6EB22EE19D2F}">
      <dsp:nvSpPr>
        <dsp:cNvPr id="0" name=""/>
        <dsp:cNvSpPr/>
      </dsp:nvSpPr>
      <dsp:spPr>
        <a:xfrm>
          <a:off x="0" y="3012992"/>
          <a:ext cx="1653447" cy="13074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b="1" kern="1200" dirty="0" smtClean="0">
              <a:latin typeface="Garamond" panose="02020404030301010803" pitchFamily="18" charset="0"/>
            </a:rPr>
            <a:t>Tense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latin typeface="Garamond" panose="02020404030301010803" pitchFamily="18" charset="0"/>
            </a:rPr>
            <a:t>时态</a:t>
          </a:r>
          <a:endParaRPr lang="zh-CN" altLang="en-US" sz="2800" b="1" kern="1200" dirty="0">
            <a:latin typeface="Garamond" panose="02020404030301010803" pitchFamily="18" charset="0"/>
          </a:endParaRPr>
        </a:p>
      </dsp:txBody>
      <dsp:txXfrm>
        <a:off x="63826" y="3076818"/>
        <a:ext cx="1525795" cy="1179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59C43-353B-4CC8-8316-6D66BE438AC9}" type="datetimeFigureOut">
              <a:rPr lang="zh-CN" altLang="en-US" smtClean="0"/>
              <a:t>2014/6/22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8F75D-E746-4BCB-A211-107F107443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28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8F75D-E746-4BCB-A211-107F107443E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8061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7819C06-5961-47AE-8478-E896A5A01810}" type="datetime1">
              <a:rPr lang="zh-CN" altLang="en-US" smtClean="0"/>
              <a:t>2014/6/22</a:t>
            </a:fld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zh-CN" altLang="en-US" smtClean="0"/>
              <a:t>直接引语变间接引语（一）</a:t>
            </a:r>
            <a:r>
              <a:rPr lang="en-US" altLang="zh-CN" smtClean="0"/>
              <a:t>--</a:t>
            </a:r>
            <a:r>
              <a:rPr lang="zh-CN" altLang="en-US" smtClean="0"/>
              <a:t>陈述句</a:t>
            </a:r>
            <a:endParaRPr lang="zh-CN" alt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73C8-D829-4C19-9252-61E430D8141A}" type="datetime1">
              <a:rPr lang="zh-CN" altLang="en-US" smtClean="0"/>
              <a:t>2014/6/22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直接引语变间接引语（一）</a:t>
            </a:r>
            <a:r>
              <a:rPr lang="en-US" altLang="zh-CN" smtClean="0"/>
              <a:t>--</a:t>
            </a:r>
            <a:r>
              <a:rPr lang="zh-CN" altLang="en-US" smtClean="0"/>
              <a:t>陈述句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897D-B85D-41D8-86E8-11A39389B177}" type="datetime1">
              <a:rPr lang="zh-CN" altLang="en-US" smtClean="0"/>
              <a:t>2014/6/22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直接引语变间接引语（一）</a:t>
            </a:r>
            <a:r>
              <a:rPr lang="en-US" altLang="zh-CN" smtClean="0"/>
              <a:t>--</a:t>
            </a:r>
            <a:r>
              <a:rPr lang="zh-CN" altLang="en-US" smtClean="0"/>
              <a:t>陈述句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A267-71F0-4249-ADB7-2C4EC31838C7}" type="datetime1">
              <a:rPr lang="zh-CN" altLang="en-US" smtClean="0"/>
              <a:t>2014/6/22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直接引语变间接引语（一）</a:t>
            </a:r>
            <a:r>
              <a:rPr lang="en-US" altLang="zh-CN" smtClean="0"/>
              <a:t>--</a:t>
            </a:r>
            <a:r>
              <a:rPr lang="zh-CN" altLang="en-US" smtClean="0"/>
              <a:t>陈述句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B2377B-08EE-4CB3-86FA-49EF3367AEBF}" type="datetime1">
              <a:rPr lang="zh-CN" altLang="en-US" smtClean="0"/>
              <a:t>2014/6/22</a:t>
            </a:fld>
            <a:endParaRPr lang="zh-CN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直接引语变间接引语（一）</a:t>
            </a:r>
            <a:r>
              <a:rPr lang="en-US" altLang="zh-CN" smtClean="0"/>
              <a:t>--</a:t>
            </a:r>
            <a:r>
              <a:rPr lang="zh-CN" altLang="en-US" smtClean="0"/>
              <a:t>陈述句</a:t>
            </a:r>
            <a:endParaRPr lang="zh-CN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946F-DBEA-438C-ACAA-D85E6C87443C}" type="datetime1">
              <a:rPr lang="zh-CN" altLang="en-US" smtClean="0"/>
              <a:t>2014/6/22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直接引语变间接引语（一）</a:t>
            </a:r>
            <a:r>
              <a:rPr lang="en-US" altLang="zh-CN" smtClean="0"/>
              <a:t>--</a:t>
            </a:r>
            <a:r>
              <a:rPr lang="zh-CN" altLang="en-US" smtClean="0"/>
              <a:t>陈述句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3BD9-1B3F-47EB-8C01-A4B6C0EA780D}" type="datetime1">
              <a:rPr lang="zh-CN" altLang="en-US" smtClean="0"/>
              <a:t>2014/6/22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直接引语变间接引语（一）</a:t>
            </a:r>
            <a:r>
              <a:rPr lang="en-US" altLang="zh-CN" smtClean="0"/>
              <a:t>--</a:t>
            </a:r>
            <a:r>
              <a:rPr lang="zh-CN" altLang="en-US" smtClean="0"/>
              <a:t>陈述句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F932-A01E-46E1-8363-3D8AB53DA4CB}" type="datetime1">
              <a:rPr lang="zh-CN" altLang="en-US" smtClean="0"/>
              <a:t>2014/6/22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直接引语变间接引语（一）</a:t>
            </a:r>
            <a:r>
              <a:rPr lang="en-US" altLang="zh-CN" smtClean="0"/>
              <a:t>--</a:t>
            </a:r>
            <a:r>
              <a:rPr lang="zh-CN" altLang="en-US" smtClean="0"/>
              <a:t>陈述句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3AC9-6101-4B16-B4BE-FAE74FA18E98}" type="datetime1">
              <a:rPr lang="zh-CN" altLang="en-US" smtClean="0"/>
              <a:t>2014/6/22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直接引语变间接引语（一）</a:t>
            </a:r>
            <a:r>
              <a:rPr lang="en-US" altLang="zh-CN" smtClean="0"/>
              <a:t>--</a:t>
            </a:r>
            <a:r>
              <a:rPr lang="zh-CN" altLang="en-US" smtClean="0"/>
              <a:t>陈述句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38A9-2A8C-45F1-BC2B-B2E19D504782}" type="datetime1">
              <a:rPr lang="zh-CN" altLang="en-US" smtClean="0"/>
              <a:t>2014/6/22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直接引语变间接引语（一）</a:t>
            </a:r>
            <a:r>
              <a:rPr lang="en-US" altLang="zh-CN" smtClean="0"/>
              <a:t>--</a:t>
            </a:r>
            <a:r>
              <a:rPr lang="zh-CN" altLang="en-US" smtClean="0"/>
              <a:t>陈述句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2F82-8C01-4472-B747-7B6B32A28399}" type="datetime1">
              <a:rPr lang="zh-CN" altLang="en-US" smtClean="0"/>
              <a:t>2014/6/22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直接引语变间接引语（一）</a:t>
            </a:r>
            <a:r>
              <a:rPr lang="en-US" altLang="zh-CN" smtClean="0"/>
              <a:t>--</a:t>
            </a:r>
            <a:r>
              <a:rPr lang="zh-CN" altLang="en-US" smtClean="0"/>
              <a:t>陈述句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78BE9D9B-C036-4A8B-AC91-A54C080CC3CC}" type="datetime1">
              <a:rPr lang="zh-CN" altLang="en-US" smtClean="0"/>
              <a:t>2014/6/22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直接引语变间接引语（一）</a:t>
            </a:r>
            <a:r>
              <a:rPr lang="en-US" altLang="zh-CN" smtClean="0"/>
              <a:t>--</a:t>
            </a:r>
            <a:r>
              <a:rPr lang="zh-CN" altLang="en-US" smtClean="0"/>
              <a:t>陈述句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34096" y="3068960"/>
            <a:ext cx="7144676" cy="1752600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Direct Speech to Indirect Speech One: Declarative Sentences</a:t>
            </a:r>
            <a:endParaRPr lang="zh-CN" altLang="en-US" sz="3200" b="1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6324600" cy="1828800"/>
          </a:xfrm>
        </p:spPr>
        <p:txBody>
          <a:bodyPr>
            <a:normAutofit fontScale="90000"/>
          </a:bodyPr>
          <a:lstStyle/>
          <a:p>
            <a:r>
              <a:rPr lang="zh-CN" altLang="en-US" sz="4400" b="1" dirty="0"/>
              <a:t>直接引</a:t>
            </a:r>
            <a:r>
              <a:rPr lang="zh-CN" altLang="en-US" sz="4400" b="1" dirty="0" smtClean="0"/>
              <a:t>语变间接引语（一）</a:t>
            </a:r>
            <a:r>
              <a:rPr lang="en-US" altLang="zh-CN" sz="4400" b="1" dirty="0" smtClean="0"/>
              <a:t/>
            </a:r>
            <a:br>
              <a:rPr lang="en-US" altLang="zh-CN" sz="4400" b="1" dirty="0" smtClean="0"/>
            </a:br>
            <a:r>
              <a:rPr lang="en-US" altLang="zh-CN" sz="4400" b="1" dirty="0" smtClean="0"/>
              <a:t>--</a:t>
            </a:r>
            <a:r>
              <a:rPr lang="zh-CN" altLang="en-US" sz="4400" b="1" dirty="0" smtClean="0"/>
              <a:t>陈述句</a:t>
            </a:r>
            <a:r>
              <a:rPr lang="en-US" altLang="zh-CN" sz="4400" b="1" dirty="0" smtClean="0"/>
              <a:t/>
            </a:r>
            <a:br>
              <a:rPr lang="en-US" altLang="zh-CN" sz="4400" b="1" dirty="0" smtClean="0"/>
            </a:br>
            <a:endParaRPr lang="zh-CN" altLang="en-US" sz="2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337" y="-17325"/>
            <a:ext cx="1609725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228" y="1564757"/>
            <a:ext cx="1296144" cy="159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902" y="3068960"/>
            <a:ext cx="1440160" cy="191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72" y="4797152"/>
            <a:ext cx="1407469" cy="193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594928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华南师范大</a:t>
            </a:r>
            <a:r>
              <a:rPr lang="zh-CN" altLang="en-US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学外国语言文化学院</a:t>
            </a:r>
            <a:endParaRPr lang="en-US" altLang="zh-CN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曾</a:t>
            </a:r>
            <a:r>
              <a:rPr lang="zh-CN" altLang="en-US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敏丽</a:t>
            </a:r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5576" y="3152028"/>
            <a:ext cx="59766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b="1" cap="all" spc="150" dirty="0">
                <a:solidFill>
                  <a:prstClr val="white"/>
                </a:solidFill>
              </a:rPr>
              <a:t>(</a:t>
            </a:r>
            <a:r>
              <a:rPr lang="zh-CN" altLang="en-US" sz="2200" b="1" cap="all" spc="150" dirty="0">
                <a:solidFill>
                  <a:prstClr val="white"/>
                </a:solidFill>
              </a:rPr>
              <a:t>人教版高中英语必修一</a:t>
            </a:r>
            <a:r>
              <a:rPr lang="en-US" altLang="zh-CN" sz="2200" b="1" dirty="0">
                <a:solidFill>
                  <a:prstClr val="white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Unit 1: Friendship</a:t>
            </a:r>
            <a:r>
              <a:rPr lang="en-US" altLang="zh-CN" sz="2200" b="1" cap="all" spc="150" dirty="0">
                <a:solidFill>
                  <a:prstClr val="white"/>
                </a:solidFill>
              </a:rPr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559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3550"/>
            <a:ext cx="6738368" cy="107721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Observe following sentences from Anne’s Diary:</a:t>
            </a:r>
            <a:endParaRPr lang="zh-CN" altLang="en-US" sz="32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2079" y="1727091"/>
            <a:ext cx="8136904" cy="255454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Anne said </a:t>
            </a:r>
            <a:r>
              <a:rPr lang="en-US" altLang="zh-CN" sz="3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: “ I don’t want to set down a series of facts in a diary .”</a:t>
            </a:r>
          </a:p>
          <a:p>
            <a:r>
              <a:rPr lang="en-US" altLang="zh-CN" sz="32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Anne said </a:t>
            </a:r>
            <a:r>
              <a:rPr lang="en-US" altLang="zh-CN" sz="3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: “ I’ve got tired of looking at nature  through dirty curtains and dusty windows.”</a:t>
            </a:r>
          </a:p>
          <a:p>
            <a:r>
              <a:rPr lang="en-US" altLang="zh-CN" sz="32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Anne said </a:t>
            </a:r>
            <a:r>
              <a:rPr lang="en-US" altLang="zh-CN" sz="3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: “ I shall call my friend Kitty .”</a:t>
            </a:r>
            <a:endParaRPr lang="zh-CN" altLang="en-US" sz="32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>
          <a:xfrm flipV="1">
            <a:off x="2267744" y="1772816"/>
            <a:ext cx="432048" cy="4320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 flipV="1">
            <a:off x="3512692" y="2264773"/>
            <a:ext cx="360040" cy="4320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 flipV="1">
            <a:off x="2267744" y="2722486"/>
            <a:ext cx="432048" cy="4320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 flipV="1">
            <a:off x="7596336" y="3297004"/>
            <a:ext cx="360040" cy="42002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9" name="圆角矩形 18"/>
          <p:cNvSpPr/>
          <p:nvPr/>
        </p:nvSpPr>
        <p:spPr>
          <a:xfrm flipV="1">
            <a:off x="2267744" y="3721566"/>
            <a:ext cx="432048" cy="4320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20" name="圆角矩形 19"/>
          <p:cNvSpPr/>
          <p:nvPr/>
        </p:nvSpPr>
        <p:spPr>
          <a:xfrm flipV="1">
            <a:off x="7061896" y="3721566"/>
            <a:ext cx="360040" cy="4320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9552" y="4779149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</a:rPr>
              <a:t>直接引</a:t>
            </a:r>
            <a:r>
              <a:rPr lang="zh-CN" altLang="en-US" sz="2800" b="1" dirty="0" smtClean="0">
                <a:solidFill>
                  <a:schemeClr val="accent1"/>
                </a:solidFill>
              </a:rPr>
              <a:t>语</a:t>
            </a:r>
            <a:r>
              <a:rPr lang="zh-CN" altLang="en-US" sz="280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（</a:t>
            </a:r>
            <a:r>
              <a:rPr lang="en-US" altLang="zh-CN" sz="280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Direct Speech</a:t>
            </a:r>
            <a:r>
              <a:rPr lang="zh-CN" altLang="en-US" sz="280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）：</a:t>
            </a:r>
            <a:r>
              <a:rPr lang="zh-CN" altLang="en-US" sz="2800" b="1" dirty="0"/>
              <a:t>直接引用别人的原话，并在原话前后加引</a:t>
            </a:r>
            <a:r>
              <a:rPr lang="zh-CN" altLang="en-US" sz="2800" b="1" dirty="0" smtClean="0"/>
              <a:t>号</a:t>
            </a:r>
            <a:r>
              <a:rPr lang="zh-CN" altLang="en-US" sz="2800" b="1" dirty="0"/>
              <a:t>。</a:t>
            </a:r>
          </a:p>
        </p:txBody>
      </p:sp>
      <p:sp>
        <p:nvSpPr>
          <p:cNvPr id="22" name="下箭头 21"/>
          <p:cNvSpPr/>
          <p:nvPr/>
        </p:nvSpPr>
        <p:spPr>
          <a:xfrm>
            <a:off x="1259632" y="4347101"/>
            <a:ext cx="360040" cy="432048"/>
          </a:xfrm>
          <a:prstGeom prst="downArrow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C000"/>
                </a:solidFill>
              </a:ln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748" y="-29686"/>
            <a:ext cx="1609725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53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631702"/>
            <a:ext cx="74888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  <a:cs typeface="Arial" panose="020B0604020202020204" pitchFamily="34" charset="0"/>
              </a:rPr>
              <a:t>Anne said : “ I shall call my friend Kitty .”</a:t>
            </a:r>
            <a:endParaRPr lang="zh-CN" altLang="en-US" sz="32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zh-CN" altLang="en-US" sz="3200" b="1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5" y="394390"/>
            <a:ext cx="7632849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What did Anne said about her friend?</a:t>
            </a:r>
            <a:endParaRPr lang="zh-CN" altLang="en-US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下箭头 5"/>
          <p:cNvSpPr/>
          <p:nvPr/>
        </p:nvSpPr>
        <p:spPr>
          <a:xfrm>
            <a:off x="2915816" y="2852936"/>
            <a:ext cx="360040" cy="432048"/>
          </a:xfrm>
          <a:prstGeom prst="downArrow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759115"/>
            <a:ext cx="7920880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Calibri" panose="020F0502020204030204" pitchFamily="34" charset="0"/>
              </a:rPr>
              <a:t>Anne said </a:t>
            </a:r>
            <a:r>
              <a:rPr lang="en-US" altLang="zh-CN" sz="32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that</a:t>
            </a:r>
            <a:r>
              <a:rPr lang="en-US" altLang="zh-CN" sz="32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32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she</a:t>
            </a:r>
            <a:r>
              <a:rPr lang="en-US" altLang="zh-CN" sz="3200" b="1" dirty="0" smtClean="0">
                <a:latin typeface="Calibri" panose="020F0502020204030204" pitchFamily="34" charset="0"/>
              </a:rPr>
              <a:t> </a:t>
            </a:r>
            <a:r>
              <a:rPr lang="en-US" altLang="zh-CN" sz="3200" b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should</a:t>
            </a:r>
            <a:r>
              <a:rPr lang="en-US" altLang="zh-CN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3200" b="1" dirty="0" smtClean="0">
                <a:latin typeface="Calibri" panose="020F0502020204030204" pitchFamily="34" charset="0"/>
              </a:rPr>
              <a:t>call </a:t>
            </a:r>
            <a:r>
              <a:rPr lang="en-US" altLang="zh-CN" sz="32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her</a:t>
            </a:r>
            <a:r>
              <a:rPr lang="en-US" altLang="zh-CN" sz="3200" b="1" dirty="0" smtClean="0">
                <a:latin typeface="Calibri" panose="020F0502020204030204" pitchFamily="34" charset="0"/>
              </a:rPr>
              <a:t> friend Kitty.</a:t>
            </a:r>
            <a:endParaRPr lang="zh-CN" altLang="en-US" sz="3200" b="1" dirty="0">
              <a:latin typeface="Calibri" panose="020F0502020204030204" pitchFamily="34" charset="0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2483768" y="2090055"/>
            <a:ext cx="0" cy="1549623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2915816" y="2090055"/>
            <a:ext cx="288032" cy="154962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3563888" y="2090055"/>
            <a:ext cx="504056" cy="1549623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4932040" y="2023393"/>
            <a:ext cx="792088" cy="1616285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756084" y="5013176"/>
            <a:ext cx="69842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</a:rPr>
              <a:t>间接引</a:t>
            </a:r>
            <a:r>
              <a:rPr lang="zh-CN" altLang="en-US" sz="2800" b="1" dirty="0" smtClean="0">
                <a:solidFill>
                  <a:schemeClr val="accent1"/>
                </a:solidFill>
              </a:rPr>
              <a:t>语</a:t>
            </a:r>
            <a:r>
              <a:rPr lang="en-US" altLang="zh-CN" sz="280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(Indirect Speech)</a:t>
            </a:r>
            <a:r>
              <a:rPr lang="zh-CN" altLang="en-US" sz="2800" b="1" dirty="0" smtClean="0">
                <a:solidFill>
                  <a:schemeClr val="accent1"/>
                </a:solidFill>
              </a:rPr>
              <a:t>：</a:t>
            </a:r>
            <a:r>
              <a:rPr lang="zh-CN" altLang="en-US" sz="2800" b="1" dirty="0"/>
              <a:t>用自己的话转述别人的话，多数以宾语从句的形式构成。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49959"/>
            <a:ext cx="1606822" cy="214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15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6" grpId="1" animBg="1"/>
      <p:bldP spid="7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5334" y="1632858"/>
            <a:ext cx="72728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1. Anne </a:t>
            </a:r>
            <a:r>
              <a:rPr lang="en-US" altLang="zh-CN" sz="3200" b="1" dirty="0">
                <a:latin typeface="Calibri" panose="020F0502020204030204" pitchFamily="34" charset="0"/>
                <a:cs typeface="Arial" panose="020B0604020202020204" pitchFamily="34" charset="0"/>
              </a:rPr>
              <a:t>said : </a:t>
            </a:r>
            <a:r>
              <a:rPr lang="en-US" altLang="zh-CN" sz="3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altLang="zh-CN" sz="3200" b="1" dirty="0">
                <a:latin typeface="Calibri" panose="020F0502020204030204" pitchFamily="34" charset="0"/>
                <a:cs typeface="Arial" panose="020B0604020202020204" pitchFamily="34" charset="0"/>
              </a:rPr>
              <a:t>I shall call my friend Kitty </a:t>
            </a:r>
            <a:r>
              <a:rPr lang="en-US" altLang="zh-CN" sz="3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.”</a:t>
            </a:r>
            <a:endParaRPr lang="en-US" altLang="zh-CN" sz="32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zh-CN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51037" y="2862277"/>
            <a:ext cx="7267333" cy="107721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altLang="zh-CN" sz="3200" b="1" dirty="0">
                <a:latin typeface="Calibri" panose="020F0502020204030204" pitchFamily="34" charset="0"/>
              </a:rPr>
              <a:t>Anne said that she should call her friend Kitty.</a:t>
            </a:r>
            <a:endParaRPr lang="zh-CN" altLang="en-US" sz="3200" b="1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0652" y="404664"/>
            <a:ext cx="6890192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Compare the two sentences:</a:t>
            </a:r>
            <a:endParaRPr lang="zh-CN" altLang="en-US" sz="4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767602" y="3376471"/>
            <a:ext cx="2448272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5536" y="4725144"/>
            <a:ext cx="5131085" cy="156966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/>
                </a:solidFill>
              </a:rPr>
              <a:t>总结：</a:t>
            </a:r>
            <a:endParaRPr lang="en-US" altLang="zh-CN" sz="2400" b="1" dirty="0">
              <a:solidFill>
                <a:schemeClr val="accent1"/>
              </a:solidFill>
            </a:endParaRPr>
          </a:p>
          <a:p>
            <a:r>
              <a:rPr lang="en-US" altLang="zh-CN" sz="2400" b="1" dirty="0" smtClean="0">
                <a:solidFill>
                  <a:schemeClr val="accent1"/>
                </a:solidFill>
              </a:rPr>
              <a:t>1. </a:t>
            </a:r>
            <a:r>
              <a:rPr lang="zh-CN" altLang="en-US" sz="2400" b="1" dirty="0" smtClean="0">
                <a:solidFill>
                  <a:schemeClr val="accent1"/>
                </a:solidFill>
              </a:rPr>
              <a:t>引号没了，有了</a:t>
            </a:r>
            <a:r>
              <a:rPr lang="en-US" altLang="zh-CN" sz="24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that</a:t>
            </a:r>
            <a:endParaRPr lang="en-US" altLang="zh-CN" sz="2400" b="1" dirty="0" smtClean="0"/>
          </a:p>
          <a:p>
            <a:r>
              <a:rPr lang="en-US" altLang="zh-CN" sz="2400" b="1" dirty="0" smtClean="0">
                <a:solidFill>
                  <a:schemeClr val="accent1"/>
                </a:solidFill>
              </a:rPr>
              <a:t>2. </a:t>
            </a:r>
            <a:r>
              <a:rPr lang="zh-CN" altLang="en-US" sz="2400" b="1" dirty="0" smtClean="0">
                <a:solidFill>
                  <a:schemeClr val="accent1"/>
                </a:solidFill>
              </a:rPr>
              <a:t>第一人称</a:t>
            </a:r>
            <a:r>
              <a:rPr lang="en-US" altLang="zh-CN" sz="2400" b="1" dirty="0">
                <a:solidFill>
                  <a:schemeClr val="accent1"/>
                </a:solidFill>
              </a:rPr>
              <a:t> </a:t>
            </a:r>
            <a:r>
              <a:rPr lang="en-US" altLang="zh-CN" sz="2400" b="1" dirty="0" smtClean="0">
                <a:solidFill>
                  <a:schemeClr val="accent1"/>
                </a:solidFill>
              </a:rPr>
              <a:t>“ </a:t>
            </a:r>
            <a:r>
              <a:rPr lang="en-US" altLang="zh-CN" sz="24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I </a:t>
            </a:r>
            <a:r>
              <a:rPr lang="en-US" altLang="zh-CN" sz="2400" b="1" dirty="0" smtClean="0">
                <a:solidFill>
                  <a:schemeClr val="accent1"/>
                </a:solidFill>
              </a:rPr>
              <a:t>”</a:t>
            </a:r>
            <a:r>
              <a:rPr lang="zh-CN" altLang="en-US" sz="2400" b="1" dirty="0" smtClean="0">
                <a:solidFill>
                  <a:schemeClr val="accent1"/>
                </a:solidFill>
              </a:rPr>
              <a:t>变成第三人称 </a:t>
            </a:r>
            <a:r>
              <a:rPr lang="en-US" altLang="zh-CN" sz="2400" b="1" dirty="0" smtClean="0">
                <a:solidFill>
                  <a:schemeClr val="accent1"/>
                </a:solidFill>
              </a:rPr>
              <a:t>“ </a:t>
            </a:r>
            <a:r>
              <a:rPr lang="en-US" altLang="zh-CN" sz="24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she</a:t>
            </a:r>
            <a:r>
              <a:rPr lang="en-US" altLang="zh-CN" sz="2400" b="1" dirty="0" smtClean="0">
                <a:solidFill>
                  <a:schemeClr val="accent1"/>
                </a:solidFill>
              </a:rPr>
              <a:t> ”</a:t>
            </a:r>
            <a:endParaRPr lang="en-US" altLang="zh-CN" sz="2400" b="1" dirty="0"/>
          </a:p>
          <a:p>
            <a:r>
              <a:rPr lang="en-US" altLang="zh-CN" sz="2400" b="1" dirty="0" smtClean="0">
                <a:solidFill>
                  <a:schemeClr val="accent1"/>
                </a:solidFill>
              </a:rPr>
              <a:t>3.</a:t>
            </a:r>
            <a:r>
              <a:rPr lang="zh-CN" altLang="en-US" sz="2400" b="1" dirty="0" smtClean="0">
                <a:solidFill>
                  <a:schemeClr val="accent1"/>
                </a:solidFill>
              </a:rPr>
              <a:t>引号中</a:t>
            </a:r>
            <a:r>
              <a:rPr lang="zh-CN" altLang="en-US" sz="2400" b="1" dirty="0">
                <a:solidFill>
                  <a:schemeClr val="accent1"/>
                </a:solidFill>
              </a:rPr>
              <a:t>陈述句</a:t>
            </a:r>
            <a:r>
              <a:rPr lang="zh-CN" altLang="en-US" sz="2400" b="1" dirty="0" smtClean="0">
                <a:solidFill>
                  <a:schemeClr val="accent1"/>
                </a:solidFill>
              </a:rPr>
              <a:t>的现在时变成过去时</a:t>
            </a:r>
            <a:endParaRPr lang="zh-CN" altLang="en-US" sz="2400" b="1" dirty="0"/>
          </a:p>
        </p:txBody>
      </p:sp>
      <p:cxnSp>
        <p:nvCxnSpPr>
          <p:cNvPr id="15" name="直接箭头连接符 14"/>
          <p:cNvCxnSpPr/>
          <p:nvPr/>
        </p:nvCxnSpPr>
        <p:spPr>
          <a:xfrm>
            <a:off x="7417540" y="3468227"/>
            <a:ext cx="0" cy="380361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5796136" y="2332330"/>
            <a:ext cx="504056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86728" y="2034788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Direct Speech </a:t>
            </a:r>
          </a:p>
          <a:p>
            <a:r>
              <a:rPr lang="zh-CN" altLang="en-US" sz="240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直接引语</a:t>
            </a:r>
            <a:endParaRPr lang="zh-CN" altLang="en-US" sz="2400" b="1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16216" y="3926693"/>
            <a:ext cx="2339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Indirect Speech</a:t>
            </a:r>
          </a:p>
          <a:p>
            <a:r>
              <a:rPr lang="zh-CN" altLang="en-US" sz="240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间接引语</a:t>
            </a:r>
            <a:endParaRPr lang="zh-CN" altLang="en-US" sz="2400" b="1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55" y="1726082"/>
            <a:ext cx="1343533" cy="179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肘形连接符 24"/>
          <p:cNvCxnSpPr/>
          <p:nvPr/>
        </p:nvCxnSpPr>
        <p:spPr>
          <a:xfrm rot="10800000" flipV="1">
            <a:off x="7164288" y="4758027"/>
            <a:ext cx="648150" cy="643810"/>
          </a:xfrm>
          <a:prstGeom prst="bentConnector3">
            <a:avLst>
              <a:gd name="adj1" fmla="val -2163"/>
            </a:avLst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602" y="2332330"/>
            <a:ext cx="45720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53240" y="4986339"/>
            <a:ext cx="1008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句式</a:t>
            </a:r>
            <a:endParaRPr lang="en-US" altLang="zh-CN" sz="2400" b="1" dirty="0" smtClean="0"/>
          </a:p>
          <a:p>
            <a:r>
              <a:rPr lang="zh-CN" altLang="en-US" sz="2400" b="1" dirty="0"/>
              <a:t>人</a:t>
            </a:r>
            <a:r>
              <a:rPr lang="zh-CN" altLang="en-US" sz="2400" b="1" dirty="0" smtClean="0"/>
              <a:t>称</a:t>
            </a:r>
            <a:endParaRPr lang="en-US" altLang="zh-CN" sz="2400" b="1" dirty="0" smtClean="0"/>
          </a:p>
          <a:p>
            <a:r>
              <a:rPr lang="zh-CN" altLang="en-US" sz="2400" b="1" dirty="0"/>
              <a:t>时态</a:t>
            </a:r>
          </a:p>
        </p:txBody>
      </p:sp>
      <p:cxnSp>
        <p:nvCxnSpPr>
          <p:cNvPr id="7" name="直接箭头连接符 6"/>
          <p:cNvCxnSpPr/>
          <p:nvPr/>
        </p:nvCxnSpPr>
        <p:spPr>
          <a:xfrm>
            <a:off x="5580112" y="5509974"/>
            <a:ext cx="46805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69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3" grpId="0"/>
      <p:bldP spid="21" grpId="0"/>
      <p:bldP spid="2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60648"/>
            <a:ext cx="7992888" cy="107721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The change of sentence structure</a:t>
            </a:r>
          </a:p>
          <a:p>
            <a:r>
              <a:rPr lang="zh-CN" altLang="en-US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陈述句句式的变化：单句变从句</a:t>
            </a:r>
            <a:endParaRPr lang="zh-CN" altLang="en-US" sz="2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844824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Calibri" panose="020F0502020204030204" pitchFamily="34" charset="0"/>
              </a:rPr>
              <a:t>E.g.: Chair Mao said : “Long live People Republic of China.”</a:t>
            </a:r>
            <a:endParaRPr lang="en-US" altLang="zh-CN" sz="3200" b="1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124" y="3140968"/>
            <a:ext cx="7344816" cy="107721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</a:rPr>
              <a:t>Chair Mao said </a:t>
            </a:r>
            <a:r>
              <a:rPr lang="en-US" altLang="zh-CN" sz="3200" b="1" dirty="0">
                <a:solidFill>
                  <a:schemeClr val="accent1"/>
                </a:solidFill>
                <a:latin typeface="Calibri" panose="020F0502020204030204" pitchFamily="34" charset="0"/>
              </a:rPr>
              <a:t>that</a:t>
            </a:r>
            <a:r>
              <a:rPr lang="en-US" altLang="zh-CN" sz="3200" b="1" dirty="0">
                <a:latin typeface="Calibri" panose="020F0502020204030204" pitchFamily="34" charset="0"/>
              </a:rPr>
              <a:t> Long lives People Republic of </a:t>
            </a:r>
            <a:r>
              <a:rPr lang="en-US" altLang="zh-CN" sz="3200" b="1" dirty="0" smtClean="0">
                <a:latin typeface="Calibri" panose="020F0502020204030204" pitchFamily="34" charset="0"/>
              </a:rPr>
              <a:t>China.</a:t>
            </a:r>
            <a:endParaRPr lang="zh-CN" altLang="en-US" sz="3200" b="1" dirty="0"/>
          </a:p>
        </p:txBody>
      </p:sp>
      <p:pic>
        <p:nvPicPr>
          <p:cNvPr id="1026" name="Picture 2" descr="C:\Users\Administrator\Desktop\20140515085418418_副本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0"/>
          <a:stretch/>
        </p:blipFill>
        <p:spPr bwMode="auto">
          <a:xfrm>
            <a:off x="6228184" y="4146177"/>
            <a:ext cx="1800200" cy="220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31940" y="368451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宾语从句</a:t>
            </a:r>
            <a:endParaRPr lang="zh-CN" altLang="en-US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76" y="2659956"/>
            <a:ext cx="45720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29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9266" y="332656"/>
            <a:ext cx="7920880" cy="107721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The change of persons:</a:t>
            </a:r>
          </a:p>
          <a:p>
            <a:r>
              <a:rPr lang="zh-CN" altLang="en-US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人称的变化：第一第二看主句，第</a:t>
            </a:r>
            <a:r>
              <a:rPr lang="zh-CN" altLang="en-US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三人</a:t>
            </a:r>
            <a:r>
              <a:rPr lang="zh-CN" altLang="en-US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称</a:t>
            </a:r>
            <a:r>
              <a:rPr lang="zh-CN" altLang="en-US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不动摇</a:t>
            </a:r>
          </a:p>
        </p:txBody>
      </p:sp>
      <p:sp>
        <p:nvSpPr>
          <p:cNvPr id="6" name="矩形 5"/>
          <p:cNvSpPr/>
          <p:nvPr/>
        </p:nvSpPr>
        <p:spPr>
          <a:xfrm>
            <a:off x="1691680" y="1916832"/>
            <a:ext cx="7308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Calibri" panose="020F0502020204030204" pitchFamily="34" charset="0"/>
              </a:rPr>
              <a:t>Napoleon said : “ Never </a:t>
            </a:r>
            <a:r>
              <a:rPr lang="en-US" altLang="zh-CN" sz="3200" b="1" dirty="0">
                <a:latin typeface="Calibri" panose="020F0502020204030204" pitchFamily="34" charset="0"/>
              </a:rPr>
              <a:t>interrupt your </a:t>
            </a:r>
            <a:r>
              <a:rPr lang="en-US" altLang="zh-CN" sz="3200" b="1" dirty="0" smtClean="0">
                <a:latin typeface="Calibri" panose="020F0502020204030204" pitchFamily="34" charset="0"/>
              </a:rPr>
              <a:t>enemies </a:t>
            </a:r>
            <a:r>
              <a:rPr lang="en-US" altLang="zh-CN" sz="3200" b="1" dirty="0">
                <a:latin typeface="Calibri" panose="020F0502020204030204" pitchFamily="34" charset="0"/>
              </a:rPr>
              <a:t>when </a:t>
            </a:r>
            <a:r>
              <a:rPr lang="en-US" altLang="zh-CN" sz="3200" b="1" dirty="0" smtClean="0">
                <a:latin typeface="Calibri" panose="020F0502020204030204" pitchFamily="34" charset="0"/>
              </a:rPr>
              <a:t>they are making </a:t>
            </a:r>
            <a:r>
              <a:rPr lang="en-US" altLang="zh-CN" sz="3200" b="1" dirty="0">
                <a:latin typeface="Calibri" panose="020F0502020204030204" pitchFamily="34" charset="0"/>
              </a:rPr>
              <a:t>a mistake.”</a:t>
            </a:r>
            <a:r>
              <a:rPr lang="zh-CN" altLang="en-US" sz="3200" b="1" dirty="0">
                <a:latin typeface="Calibri" panose="020F0502020204030204" pitchFamily="34" charset="0"/>
              </a:rPr>
              <a:t>　</a:t>
            </a:r>
            <a:endParaRPr lang="en-US" altLang="zh-CN" sz="3200" b="1" dirty="0" smtClean="0">
              <a:latin typeface="Calibri" panose="020F0502020204030204" pitchFamily="34" charset="0"/>
            </a:endParaRPr>
          </a:p>
        </p:txBody>
      </p:sp>
      <p:pic>
        <p:nvPicPr>
          <p:cNvPr id="2050" name="Picture 2" descr="C:\Users\Administrator\Desktop\bca1f06ec17b2c460c3b465cde26924f_副本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2" y="2204864"/>
            <a:ext cx="2188652" cy="291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3068960"/>
            <a:ext cx="65527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</a:rPr>
              <a:t>Napoleon said that</a:t>
            </a:r>
          </a:p>
          <a:p>
            <a:pPr marL="342900" indent="-342900">
              <a:buAutoNum type="alphaUcPeriod"/>
            </a:pPr>
            <a:r>
              <a:rPr lang="en-US" altLang="zh-CN" sz="2400" b="1" dirty="0" smtClean="0">
                <a:latin typeface="Calibri" panose="020F0502020204030204" pitchFamily="34" charset="0"/>
              </a:rPr>
              <a:t>never </a:t>
            </a:r>
            <a:r>
              <a:rPr lang="en-US" altLang="zh-CN" sz="2400" b="1" dirty="0">
                <a:latin typeface="Calibri" panose="020F0502020204030204" pitchFamily="34" charset="0"/>
              </a:rPr>
              <a:t>interrupt </a:t>
            </a:r>
            <a:r>
              <a:rPr lang="en-US" altLang="zh-CN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your</a:t>
            </a:r>
            <a:r>
              <a:rPr lang="en-US" altLang="zh-CN" sz="2400" b="1" dirty="0">
                <a:latin typeface="Calibri" panose="020F0502020204030204" pitchFamily="34" charset="0"/>
              </a:rPr>
              <a:t> enemies when </a:t>
            </a:r>
            <a:r>
              <a:rPr lang="en-US" altLang="zh-CN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they</a:t>
            </a:r>
            <a:r>
              <a:rPr lang="en-US" altLang="zh-CN" sz="2400" b="1" dirty="0">
                <a:latin typeface="Calibri" panose="020F0502020204030204" pitchFamily="34" charset="0"/>
              </a:rPr>
              <a:t> are making a </a:t>
            </a:r>
            <a:r>
              <a:rPr lang="en-US" altLang="zh-CN" sz="2400" b="1" dirty="0" smtClean="0">
                <a:latin typeface="Calibri" panose="020F0502020204030204" pitchFamily="34" charset="0"/>
              </a:rPr>
              <a:t>mistake.</a:t>
            </a:r>
          </a:p>
          <a:p>
            <a:pPr marL="342900" indent="-342900">
              <a:buAutoNum type="alphaUcPeriod"/>
            </a:pPr>
            <a:r>
              <a:rPr lang="en-US" altLang="zh-CN" sz="2400" b="1" dirty="0" smtClean="0">
                <a:latin typeface="Calibri" panose="020F0502020204030204" pitchFamily="34" charset="0"/>
              </a:rPr>
              <a:t>never </a:t>
            </a:r>
            <a:r>
              <a:rPr lang="en-US" altLang="zh-CN" sz="2400" b="1" dirty="0">
                <a:latin typeface="Calibri" panose="020F0502020204030204" pitchFamily="34" charset="0"/>
              </a:rPr>
              <a:t>interrupt </a:t>
            </a:r>
            <a:r>
              <a:rPr lang="en-US" altLang="zh-CN" sz="24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our </a:t>
            </a:r>
            <a:r>
              <a:rPr lang="en-US" altLang="zh-CN" sz="2400" b="1" dirty="0">
                <a:latin typeface="Calibri" panose="020F0502020204030204" pitchFamily="34" charset="0"/>
              </a:rPr>
              <a:t>enemies when </a:t>
            </a:r>
            <a:r>
              <a:rPr lang="en-US" altLang="zh-CN" sz="24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we</a:t>
            </a:r>
            <a:r>
              <a:rPr lang="en-US" altLang="zh-CN" sz="2400" b="1" dirty="0" smtClean="0">
                <a:latin typeface="Calibri" panose="020F0502020204030204" pitchFamily="34" charset="0"/>
              </a:rPr>
              <a:t> </a:t>
            </a:r>
            <a:r>
              <a:rPr lang="en-US" altLang="zh-CN" sz="2400" b="1" dirty="0">
                <a:latin typeface="Calibri" panose="020F0502020204030204" pitchFamily="34" charset="0"/>
              </a:rPr>
              <a:t>are making a </a:t>
            </a:r>
            <a:r>
              <a:rPr lang="en-US" altLang="zh-CN" sz="2400" b="1" dirty="0" smtClean="0">
                <a:latin typeface="Calibri" panose="020F0502020204030204" pitchFamily="34" charset="0"/>
              </a:rPr>
              <a:t>mistake.</a:t>
            </a:r>
          </a:p>
          <a:p>
            <a:pPr marL="342900" indent="-342900">
              <a:buFontTx/>
              <a:buAutoNum type="alphaUcPeriod"/>
            </a:pPr>
            <a:r>
              <a:rPr lang="en-US" altLang="zh-CN" sz="2400" b="1" dirty="0" smtClean="0">
                <a:latin typeface="Calibri" panose="020F0502020204030204" pitchFamily="34" charset="0"/>
              </a:rPr>
              <a:t>never </a:t>
            </a:r>
            <a:r>
              <a:rPr lang="en-US" altLang="zh-CN" sz="2400" b="1" dirty="0">
                <a:latin typeface="Calibri" panose="020F0502020204030204" pitchFamily="34" charset="0"/>
              </a:rPr>
              <a:t>interrupt</a:t>
            </a:r>
            <a:r>
              <a:rPr lang="en-US" altLang="zh-CN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 our </a:t>
            </a:r>
            <a:r>
              <a:rPr lang="en-US" altLang="zh-CN" sz="2400" b="1" dirty="0">
                <a:latin typeface="Calibri" panose="020F0502020204030204" pitchFamily="34" charset="0"/>
              </a:rPr>
              <a:t>enemies when </a:t>
            </a:r>
            <a:r>
              <a:rPr lang="en-US" altLang="zh-CN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they </a:t>
            </a:r>
            <a:r>
              <a:rPr lang="en-US" altLang="zh-CN" sz="2400" b="1" dirty="0">
                <a:latin typeface="Calibri" panose="020F0502020204030204" pitchFamily="34" charset="0"/>
              </a:rPr>
              <a:t>were making a mistake</a:t>
            </a:r>
            <a:r>
              <a:rPr lang="en-US" altLang="zh-CN" sz="2400" b="1" dirty="0" smtClean="0">
                <a:latin typeface="Calibri" panose="020F0502020204030204" pitchFamily="34" charset="0"/>
              </a:rPr>
              <a:t>.</a:t>
            </a:r>
            <a:endParaRPr lang="zh-CN" altLang="en-US" sz="2400" b="1" dirty="0">
              <a:latin typeface="Calibri" panose="020F0502020204030204" pitchFamily="34" charset="0"/>
            </a:endParaRPr>
          </a:p>
          <a:p>
            <a:endParaRPr lang="en-US" altLang="zh-CN" sz="2400" b="1" dirty="0" smtClean="0">
              <a:latin typeface="Calibri" panose="020F0502020204030204" pitchFamily="34" charset="0"/>
            </a:endParaRPr>
          </a:p>
          <a:p>
            <a:pPr marL="342900" indent="-342900">
              <a:buAutoNum type="alphaUcPeriod"/>
            </a:pPr>
            <a:endParaRPr lang="en-US" altLang="zh-CN" sz="2400" b="1" dirty="0" smtClean="0">
              <a:latin typeface="Calibri" panose="020F0502020204030204" pitchFamily="34" charset="0"/>
            </a:endParaRPr>
          </a:p>
          <a:p>
            <a:pPr marL="342900" indent="-342900">
              <a:buAutoNum type="alphaUcPeriod"/>
            </a:pPr>
            <a:endParaRPr lang="zh-CN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1858957" y="4961786"/>
            <a:ext cx="8175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50134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332656"/>
            <a:ext cx="5832648" cy="107721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The change of tenses </a:t>
            </a:r>
          </a:p>
          <a:p>
            <a:r>
              <a:rPr lang="zh-CN" altLang="en-US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时态的变化：听主句的</a:t>
            </a:r>
            <a:endParaRPr lang="zh-CN" altLang="en-US" sz="2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226" y="1700808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/>
              <a:t>直接引语变间接引语时，间接引语的时态要与主句的时态一致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2586" y="2708920"/>
            <a:ext cx="62576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Calibri" panose="020F0502020204030204" pitchFamily="34" charset="0"/>
              </a:rPr>
              <a:t>E.g. Our headmaster said: “ All of you will  have a holiday next week. ”</a:t>
            </a:r>
            <a:endParaRPr lang="zh-CN" altLang="en-US" sz="3200" b="1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6738" y="4221088"/>
            <a:ext cx="6293493" cy="107721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Calibri" panose="020F0502020204030204" pitchFamily="34" charset="0"/>
              </a:rPr>
              <a:t>Our headmaster said that all of us </a:t>
            </a:r>
            <a:r>
              <a:rPr lang="en-US" altLang="zh-CN" sz="32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would</a:t>
            </a:r>
            <a:r>
              <a:rPr lang="en-US" altLang="zh-CN" sz="3200" b="1" dirty="0" smtClean="0">
                <a:latin typeface="Calibri" panose="020F0502020204030204" pitchFamily="34" charset="0"/>
              </a:rPr>
              <a:t> have a holiday next week.</a:t>
            </a:r>
            <a:endParaRPr lang="zh-CN" altLang="en-US" sz="3200" b="1" dirty="0">
              <a:latin typeface="Calibri" panose="020F0502020204030204" pitchFamily="34" charset="0"/>
            </a:endParaRPr>
          </a:p>
        </p:txBody>
      </p:sp>
      <p:pic>
        <p:nvPicPr>
          <p:cNvPr id="5122" name="Picture 2" descr="C:\Users\Administrator\Desktop\bki-20110922081812-1122747529_副本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" t="6717" r="26291" b="18967"/>
          <a:stretch/>
        </p:blipFill>
        <p:spPr bwMode="auto">
          <a:xfrm>
            <a:off x="6660232" y="2787874"/>
            <a:ext cx="2088232" cy="286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284" y="3740075"/>
            <a:ext cx="45720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8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1514128" cy="778098"/>
          </a:xfrm>
          <a:ln w="38100">
            <a:noFill/>
          </a:ln>
        </p:spPr>
        <p:txBody>
          <a:bodyPr/>
          <a:lstStyle/>
          <a:p>
            <a:r>
              <a:rPr lang="en-US" altLang="zh-CN" sz="4000" b="1" dirty="0" smtClean="0">
                <a:latin typeface="Garamond" panose="02020404030301010803" pitchFamily="18" charset="0"/>
              </a:rPr>
              <a:t>But:</a:t>
            </a:r>
            <a:endParaRPr lang="zh-CN" altLang="en-US" sz="4000" b="1" dirty="0">
              <a:latin typeface="Garamond" panose="020204040303010108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988840"/>
            <a:ext cx="86409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600" b="1" dirty="0">
                <a:latin typeface="Calibri" panose="020F0502020204030204" pitchFamily="34" charset="0"/>
              </a:rPr>
              <a:t>直接引语为</a:t>
            </a:r>
            <a:r>
              <a:rPr lang="zh-CN" altLang="en-US" sz="2600" b="1" dirty="0">
                <a:solidFill>
                  <a:schemeClr val="accent1"/>
                </a:solidFill>
                <a:latin typeface="Calibri" panose="020F0502020204030204" pitchFamily="34" charset="0"/>
              </a:rPr>
              <a:t>客观真理</a:t>
            </a:r>
            <a:r>
              <a:rPr lang="zh-CN" altLang="en-US" sz="2600" b="1" dirty="0">
                <a:latin typeface="Calibri" panose="020F0502020204030204" pitchFamily="34" charset="0"/>
              </a:rPr>
              <a:t>时，间接引语时态不变，仍用一般现在时。</a:t>
            </a:r>
          </a:p>
          <a:p>
            <a:r>
              <a:rPr lang="en-US" altLang="zh-CN" sz="2600" b="1" dirty="0">
                <a:latin typeface="Garamond" panose="02020404030301010803" pitchFamily="18" charset="0"/>
              </a:rPr>
              <a:t>E.g.</a:t>
            </a:r>
            <a:r>
              <a:rPr lang="zh-CN" altLang="en-US" sz="2600" b="1" dirty="0">
                <a:latin typeface="Garamond" panose="02020404030301010803" pitchFamily="18" charset="0"/>
              </a:rPr>
              <a:t>：</a:t>
            </a:r>
            <a:r>
              <a:rPr lang="en-US" altLang="zh-CN" sz="2600" b="1" dirty="0">
                <a:latin typeface="Garamond" panose="02020404030301010803" pitchFamily="18" charset="0"/>
              </a:rPr>
              <a:t>Teacher told us:" The moon moves round the earth."</a:t>
            </a:r>
          </a:p>
          <a:p>
            <a:r>
              <a:rPr lang="en-US" altLang="zh-CN" sz="2600" b="1" dirty="0">
                <a:latin typeface="Garamond" panose="02020404030301010803" pitchFamily="18" charset="0"/>
              </a:rPr>
              <a:t>           Teacher </a:t>
            </a:r>
            <a:r>
              <a:rPr lang="en-US" altLang="zh-CN" sz="2600" b="1" dirty="0">
                <a:solidFill>
                  <a:schemeClr val="accent1"/>
                </a:solidFill>
                <a:latin typeface="Garamond" panose="02020404030301010803" pitchFamily="18" charset="0"/>
              </a:rPr>
              <a:t>told</a:t>
            </a:r>
            <a:r>
              <a:rPr lang="en-US" altLang="zh-CN" sz="2600" b="1" dirty="0">
                <a:latin typeface="Garamond" panose="02020404030301010803" pitchFamily="18" charset="0"/>
              </a:rPr>
              <a:t> us the moon </a:t>
            </a:r>
            <a:r>
              <a:rPr lang="en-US" altLang="zh-CN" sz="2600" b="1" dirty="0">
                <a:solidFill>
                  <a:schemeClr val="accent1"/>
                </a:solidFill>
                <a:latin typeface="Garamond" panose="02020404030301010803" pitchFamily="18" charset="0"/>
              </a:rPr>
              <a:t>moves </a:t>
            </a:r>
            <a:r>
              <a:rPr lang="en-US" altLang="zh-CN" sz="2600" b="1" dirty="0">
                <a:latin typeface="Garamond" panose="02020404030301010803" pitchFamily="18" charset="0"/>
              </a:rPr>
              <a:t>round the earth.</a:t>
            </a:r>
          </a:p>
          <a:p>
            <a:endParaRPr lang="en-US" altLang="zh-CN" sz="2600" b="1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600" b="1" dirty="0">
                <a:latin typeface="Calibri" panose="020F0502020204030204" pitchFamily="34" charset="0"/>
              </a:rPr>
              <a:t>主句为一般现在时或一般将来时的时候，间接引语时态不变。</a:t>
            </a:r>
          </a:p>
          <a:p>
            <a:r>
              <a:rPr lang="en-US" altLang="zh-CN" sz="2600" b="1" dirty="0">
                <a:latin typeface="Garamond" panose="02020404030301010803" pitchFamily="18" charset="0"/>
              </a:rPr>
              <a:t>E.g.</a:t>
            </a:r>
            <a:r>
              <a:rPr lang="zh-CN" altLang="en-US" sz="2600" b="1" dirty="0">
                <a:latin typeface="Garamond" panose="02020404030301010803" pitchFamily="18" charset="0"/>
              </a:rPr>
              <a:t>：</a:t>
            </a:r>
            <a:r>
              <a:rPr lang="en-US" altLang="zh-CN" sz="2600" b="1" dirty="0">
                <a:latin typeface="Garamond" panose="02020404030301010803" pitchFamily="18" charset="0"/>
              </a:rPr>
              <a:t>He says:" I bought you a book yesterday."</a:t>
            </a:r>
          </a:p>
          <a:p>
            <a:r>
              <a:rPr lang="en-US" altLang="zh-CN" sz="2600" b="1" dirty="0">
                <a:latin typeface="Garamond" panose="02020404030301010803" pitchFamily="18" charset="0"/>
              </a:rPr>
              <a:t>           He </a:t>
            </a:r>
            <a:r>
              <a:rPr lang="en-US" altLang="zh-CN" sz="2600" b="1" dirty="0">
                <a:solidFill>
                  <a:schemeClr val="accent1"/>
                </a:solidFill>
                <a:latin typeface="Garamond" panose="02020404030301010803" pitchFamily="18" charset="0"/>
              </a:rPr>
              <a:t>says</a:t>
            </a:r>
            <a:r>
              <a:rPr lang="en-US" altLang="zh-CN" sz="2600" b="1" dirty="0">
                <a:latin typeface="Garamond" panose="02020404030301010803" pitchFamily="18" charset="0"/>
              </a:rPr>
              <a:t> that he </a:t>
            </a:r>
            <a:r>
              <a:rPr lang="en-US" altLang="zh-CN" sz="2600" b="1" dirty="0">
                <a:solidFill>
                  <a:schemeClr val="accent1"/>
                </a:solidFill>
                <a:latin typeface="Garamond" panose="02020404030301010803" pitchFamily="18" charset="0"/>
              </a:rPr>
              <a:t>bought</a:t>
            </a:r>
            <a:r>
              <a:rPr lang="en-US" altLang="zh-CN" sz="2600" b="1" dirty="0">
                <a:latin typeface="Garamond" panose="02020404030301010803" pitchFamily="18" charset="0"/>
              </a:rPr>
              <a:t> me a book </a:t>
            </a:r>
            <a:r>
              <a:rPr lang="en-US" altLang="zh-CN" sz="2600" b="1" dirty="0" smtClean="0">
                <a:latin typeface="Garamond" panose="02020404030301010803" pitchFamily="18" charset="0"/>
              </a:rPr>
              <a:t>yesterday.</a:t>
            </a:r>
            <a:endParaRPr lang="zh-CN" altLang="en-US" sz="2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44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76672"/>
            <a:ext cx="8712968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Summary: Direct Speech to Indirect Speech</a:t>
            </a:r>
            <a:endParaRPr lang="zh-CN" altLang="en-US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3237415937"/>
              </p:ext>
            </p:extLst>
          </p:nvPr>
        </p:nvGraphicFramePr>
        <p:xfrm>
          <a:off x="1259632" y="2060848"/>
          <a:ext cx="633670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838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网格">
  <a:themeElements>
    <a:clrScheme name="网格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网格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网格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451</TotalTime>
  <Words>624</Words>
  <Application>Microsoft Office PowerPoint</Application>
  <PresentationFormat>全屏显示(4:3)</PresentationFormat>
  <Paragraphs>65</Paragraphs>
  <Slides>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网格</vt:lpstr>
      <vt:lpstr>直接引语变间接引语（一） --陈述句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But: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直接引语变间接引语（一） --陈述句的变法</dc:title>
  <dc:creator>Administrator</dc:creator>
  <cp:lastModifiedBy>admin</cp:lastModifiedBy>
  <cp:revision>39</cp:revision>
  <dcterms:created xsi:type="dcterms:W3CDTF">2014-06-03T08:55:26Z</dcterms:created>
  <dcterms:modified xsi:type="dcterms:W3CDTF">2014-06-22T15:27:10Z</dcterms:modified>
</cp:coreProperties>
</file>