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60" r:id="rId6"/>
    <p:sldId id="261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429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33" autoAdjust="0"/>
    <p:restoredTop sz="94660"/>
  </p:normalViewPr>
  <p:slideViewPr>
    <p:cSldViewPr snapToGrid="0">
      <p:cViewPr varScale="1">
        <p:scale>
          <a:sx n="35" d="100"/>
          <a:sy n="35" d="100"/>
        </p:scale>
        <p:origin x="-117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9B32A-23B3-434D-9B7E-4C3B9E12C61E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D258F-1901-4B2C-A6FD-1D6A3C3EEC3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931965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9B32A-23B3-434D-9B7E-4C3B9E12C61E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D258F-1901-4B2C-A6FD-1D6A3C3EEC3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666081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9B32A-23B3-434D-9B7E-4C3B9E12C61E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D258F-1901-4B2C-A6FD-1D6A3C3EEC3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856737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9B32A-23B3-434D-9B7E-4C3B9E12C61E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D258F-1901-4B2C-A6FD-1D6A3C3EEC3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943834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9B32A-23B3-434D-9B7E-4C3B9E12C61E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D258F-1901-4B2C-A6FD-1D6A3C3EEC3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875360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9B32A-23B3-434D-9B7E-4C3B9E12C61E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D258F-1901-4B2C-A6FD-1D6A3C3EEC3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544789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9B32A-23B3-434D-9B7E-4C3B9E12C61E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D258F-1901-4B2C-A6FD-1D6A3C3EEC3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888336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9B32A-23B3-434D-9B7E-4C3B9E12C61E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D258F-1901-4B2C-A6FD-1D6A3C3EEC3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281241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9B32A-23B3-434D-9B7E-4C3B9E12C61E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D258F-1901-4B2C-A6FD-1D6A3C3EEC3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414394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9B32A-23B3-434D-9B7E-4C3B9E12C61E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D258F-1901-4B2C-A6FD-1D6A3C3EEC3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139390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9B32A-23B3-434D-9B7E-4C3B9E12C61E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D258F-1901-4B2C-A6FD-1D6A3C3EEC3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477869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9B32A-23B3-434D-9B7E-4C3B9E12C61E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D258F-1901-4B2C-A6FD-1D6A3C3EEC3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782602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5289453" y="5202238"/>
            <a:ext cx="5235526" cy="1282968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50000"/>
              </a:lnSpc>
              <a:defRPr/>
            </a:pPr>
            <a:endParaRPr lang="en-US" altLang="zh-CN" dirty="0" smtClean="0">
              <a:solidFill>
                <a:schemeClr val="accent2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algn="l">
              <a:lnSpc>
                <a:spcPct val="150000"/>
              </a:lnSpc>
              <a:defRPr/>
            </a:pPr>
            <a:r>
              <a:rPr lang="zh-CN" altLang="en-US" dirty="0" smtClean="0">
                <a:solidFill>
                  <a:schemeClr val="accent2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华南</a:t>
            </a:r>
            <a:r>
              <a:rPr lang="zh-CN" altLang="en-US" dirty="0">
                <a:solidFill>
                  <a:schemeClr val="accent2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师范大学外文</a:t>
            </a:r>
            <a:r>
              <a:rPr lang="zh-CN" altLang="en-US" dirty="0" smtClean="0">
                <a:solidFill>
                  <a:schemeClr val="accent2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学院       谭颖希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1731861" y="1253818"/>
            <a:ext cx="949490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600" b="1" dirty="0" smtClean="0">
                <a:latin typeface="楷体" pitchFamily="49" charset="-122"/>
                <a:ea typeface="楷体" pitchFamily="49" charset="-122"/>
              </a:rPr>
              <a:t>如何制作展示想法的海报</a:t>
            </a:r>
            <a:endParaRPr lang="zh-CN" altLang="en-US" sz="6600" b="1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206180" y="4517121"/>
            <a:ext cx="57409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latin typeface="黑体" pitchFamily="49" charset="-122"/>
                <a:ea typeface="黑体" pitchFamily="49" charset="-122"/>
              </a:rPr>
              <a:t>高中英语必修一 </a:t>
            </a:r>
            <a:r>
              <a:rPr lang="en-US" altLang="zh-CN" sz="4000" dirty="0" smtClean="0">
                <a:latin typeface="黑体" pitchFamily="49" charset="-122"/>
                <a:ea typeface="黑体" pitchFamily="49" charset="-122"/>
              </a:rPr>
              <a:t>Unit 2</a:t>
            </a:r>
            <a:endParaRPr lang="zh-CN" altLang="en-US" sz="4000" dirty="0"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417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067950" y="365125"/>
            <a:ext cx="9285849" cy="1325563"/>
          </a:xfrm>
        </p:spPr>
        <p:txBody>
          <a:bodyPr>
            <a:normAutofit/>
          </a:bodyPr>
          <a:lstStyle/>
          <a:p>
            <a:r>
              <a:rPr lang="en-US" altLang="zh-CN" sz="4800" dirty="0" smtClean="0">
                <a:latin typeface="Comic Sans MS" panose="030F0702030302020204" pitchFamily="66" charset="0"/>
              </a:rPr>
              <a:t>Why should we learn English?</a:t>
            </a:r>
            <a:endParaRPr lang="zh-CN" altLang="en-US" sz="4800" dirty="0">
              <a:latin typeface="Comic Sans MS" panose="030F0702030302020204" pitchFamily="66" charset="0"/>
            </a:endParaRP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336" y="1895963"/>
            <a:ext cx="5801784" cy="4525302"/>
          </a:xfr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25688" y="1895963"/>
            <a:ext cx="5744393" cy="4525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14474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001971" y="216608"/>
            <a:ext cx="9417424" cy="858557"/>
          </a:xfrm>
        </p:spPr>
        <p:txBody>
          <a:bodyPr>
            <a:normAutofit/>
          </a:bodyPr>
          <a:lstStyle/>
          <a:p>
            <a:r>
              <a:rPr lang="en-US" altLang="zh-CN" sz="4800" dirty="0" smtClean="0">
                <a:latin typeface="Comic Sans MS" panose="030F0702030302020204" pitchFamily="66" charset="0"/>
              </a:rPr>
              <a:t>Possible answers</a:t>
            </a:r>
            <a:endParaRPr lang="zh-CN" altLang="en-US" sz="4800" dirty="0">
              <a:latin typeface="Comic Sans MS" panose="030F0702030302020204" pitchFamily="66" charset="0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1220970">
            <a:off x="307882" y="1350043"/>
            <a:ext cx="2486025" cy="34290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474329">
            <a:off x="3276556" y="2035384"/>
            <a:ext cx="3334231" cy="4615253"/>
          </a:xfrm>
          <a:prstGeom prst="rect">
            <a:avLst/>
          </a:prstGeom>
        </p:spPr>
      </p:pic>
      <p:sp>
        <p:nvSpPr>
          <p:cNvPr id="8" name="椭圆 7"/>
          <p:cNvSpPr/>
          <p:nvPr/>
        </p:nvSpPr>
        <p:spPr>
          <a:xfrm>
            <a:off x="126778" y="4905404"/>
            <a:ext cx="2758883" cy="9709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/>
              <a:t>r</a:t>
            </a:r>
            <a:r>
              <a:rPr lang="en-US" altLang="zh-CN" sz="2800" dirty="0" smtClean="0"/>
              <a:t>ead English books</a:t>
            </a:r>
            <a:endParaRPr lang="zh-CN" altLang="en-US" sz="2800" dirty="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54631">
            <a:off x="7421080" y="1885714"/>
            <a:ext cx="4426429" cy="4646936"/>
          </a:xfrm>
          <a:prstGeom prst="rect">
            <a:avLst/>
          </a:prstGeom>
        </p:spPr>
      </p:pic>
      <p:sp>
        <p:nvSpPr>
          <p:cNvPr id="12" name="椭圆 11"/>
          <p:cNvSpPr/>
          <p:nvPr/>
        </p:nvSpPr>
        <p:spPr>
          <a:xfrm rot="477451">
            <a:off x="4099523" y="1053218"/>
            <a:ext cx="2758883" cy="9709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/>
              <a:t>take English exams</a:t>
            </a:r>
            <a:endParaRPr lang="zh-CN" altLang="en-US" sz="2800" dirty="0"/>
          </a:p>
        </p:txBody>
      </p:sp>
      <p:sp>
        <p:nvSpPr>
          <p:cNvPr id="13" name="椭圆 12"/>
          <p:cNvSpPr/>
          <p:nvPr/>
        </p:nvSpPr>
        <p:spPr>
          <a:xfrm rot="633379">
            <a:off x="8934131" y="851768"/>
            <a:ext cx="2758883" cy="9709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/>
              <a:t>talk to foreigners</a:t>
            </a:r>
            <a:endParaRPr lang="zh-CN" altLang="en-US" sz="2800" dirty="0"/>
          </a:p>
        </p:txBody>
      </p:sp>
      <p:sp>
        <p:nvSpPr>
          <p:cNvPr id="14" name="爆炸形 2 13"/>
          <p:cNvSpPr/>
          <p:nvPr/>
        </p:nvSpPr>
        <p:spPr>
          <a:xfrm rot="20947772">
            <a:off x="2327040" y="2028011"/>
            <a:ext cx="6450126" cy="2847138"/>
          </a:xfrm>
          <a:prstGeom prst="irregularSeal2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b="1" dirty="0" smtClean="0"/>
              <a:t>Unorganized!</a:t>
            </a: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036143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41342" y="365125"/>
            <a:ext cx="9412458" cy="1325563"/>
          </a:xfrm>
        </p:spPr>
        <p:txBody>
          <a:bodyPr>
            <a:normAutofit/>
          </a:bodyPr>
          <a:lstStyle/>
          <a:p>
            <a:r>
              <a:rPr lang="en-US" altLang="zh-CN" sz="4800" dirty="0">
                <a:latin typeface="Comic Sans MS" panose="030F0702030302020204" pitchFamily="66" charset="0"/>
              </a:rPr>
              <a:t>Tony </a:t>
            </a:r>
            <a:r>
              <a:rPr lang="en-US" altLang="zh-CN" sz="4800" dirty="0" err="1" smtClean="0">
                <a:latin typeface="Comic Sans MS" panose="030F0702030302020204" pitchFamily="66" charset="0"/>
              </a:rPr>
              <a:t>Buzan</a:t>
            </a:r>
            <a:r>
              <a:rPr lang="en-US" altLang="zh-CN" sz="4800" dirty="0" smtClean="0">
                <a:latin typeface="Comic Sans MS" panose="030F0702030302020204" pitchFamily="66" charset="0"/>
              </a:rPr>
              <a:t> and His </a:t>
            </a:r>
            <a:r>
              <a:rPr lang="en-US" altLang="zh-CN" sz="4800" dirty="0">
                <a:latin typeface="Comic Sans MS" panose="030F0702030302020204" pitchFamily="66" charset="0"/>
              </a:rPr>
              <a:t>M</a:t>
            </a:r>
            <a:r>
              <a:rPr lang="en-US" altLang="zh-CN" sz="4800" dirty="0" smtClean="0">
                <a:latin typeface="Comic Sans MS" panose="030F0702030302020204" pitchFamily="66" charset="0"/>
              </a:rPr>
              <a:t>ind </a:t>
            </a:r>
            <a:r>
              <a:rPr lang="en-US" altLang="zh-CN" sz="4800" dirty="0">
                <a:latin typeface="Comic Sans MS" panose="030F0702030302020204" pitchFamily="66" charset="0"/>
              </a:rPr>
              <a:t>M</a:t>
            </a:r>
            <a:r>
              <a:rPr lang="en-US" altLang="zh-CN" sz="4800" dirty="0" smtClean="0">
                <a:latin typeface="Comic Sans MS" panose="030F0702030302020204" pitchFamily="66" charset="0"/>
              </a:rPr>
              <a:t>ap</a:t>
            </a:r>
            <a:endParaRPr lang="zh-CN" altLang="en-US" sz="4800" dirty="0">
              <a:latin typeface="Comic Sans MS" panose="030F0702030302020204" pitchFamily="66" charset="0"/>
            </a:endParaRP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04739" y="1983545"/>
            <a:ext cx="8902485" cy="4874455"/>
          </a:xfrm>
        </p:spPr>
      </p:pic>
    </p:spTree>
    <p:extLst>
      <p:ext uri="{BB962C8B-B14F-4D97-AF65-F5344CB8AC3E}">
        <p14:creationId xmlns:p14="http://schemas.microsoft.com/office/powerpoint/2010/main" xmlns="" val="213523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6092480" y="2772156"/>
            <a:ext cx="509670" cy="319727"/>
            <a:chOff x="5622374" y="1652368"/>
            <a:chExt cx="509670" cy="319727"/>
          </a:xfrm>
        </p:grpSpPr>
        <p:sp>
          <p:nvSpPr>
            <p:cNvPr id="5" name="右箭头 4"/>
            <p:cNvSpPr/>
            <p:nvPr/>
          </p:nvSpPr>
          <p:spPr>
            <a:xfrm rot="16071399">
              <a:off x="5717345" y="1557397"/>
              <a:ext cx="319727" cy="509670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右箭头 4"/>
            <p:cNvSpPr/>
            <p:nvPr/>
          </p:nvSpPr>
          <p:spPr>
            <a:xfrm rot="26871399">
              <a:off x="5767098" y="1707256"/>
              <a:ext cx="223809" cy="3058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100" kern="1200"/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4389598" y="3150514"/>
            <a:ext cx="3678845" cy="1499030"/>
            <a:chOff x="4076777" y="2104521"/>
            <a:chExt cx="3678845" cy="1499030"/>
          </a:xfrm>
        </p:grpSpPr>
        <p:sp>
          <p:nvSpPr>
            <p:cNvPr id="8" name="椭圆 7"/>
            <p:cNvSpPr/>
            <p:nvPr/>
          </p:nvSpPr>
          <p:spPr>
            <a:xfrm>
              <a:off x="4076777" y="2104521"/>
              <a:ext cx="3678845" cy="149903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椭圆 4"/>
            <p:cNvSpPr/>
            <p:nvPr/>
          </p:nvSpPr>
          <p:spPr>
            <a:xfrm>
              <a:off x="4615531" y="2324049"/>
              <a:ext cx="2601337" cy="105997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33020" rIns="33020" bIns="3302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CN" sz="2600" b="1" kern="1200" dirty="0" smtClean="0">
                  <a:latin typeface="Comic Sans MS" panose="030F0702030302020204" pitchFamily="66" charset="0"/>
                </a:rPr>
                <a:t>Why should we learn English?</a:t>
              </a:r>
              <a:endParaRPr lang="zh-CN" altLang="en-US" sz="2600" b="1" kern="12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1939636" y="365126"/>
            <a:ext cx="9414164" cy="991243"/>
          </a:xfrm>
        </p:spPr>
        <p:txBody>
          <a:bodyPr>
            <a:normAutofit/>
          </a:bodyPr>
          <a:lstStyle/>
          <a:p>
            <a:r>
              <a:rPr lang="en-US" altLang="zh-CN" sz="4800" dirty="0" smtClean="0">
                <a:latin typeface="Comic Sans MS" panose="030F0702030302020204" pitchFamily="66" charset="0"/>
              </a:rPr>
              <a:t>Make Your Own </a:t>
            </a:r>
            <a:r>
              <a:rPr lang="en-US" altLang="zh-CN" sz="4800" dirty="0">
                <a:latin typeface="Comic Sans MS" panose="030F0702030302020204" pitchFamily="66" charset="0"/>
              </a:rPr>
              <a:t>M</a:t>
            </a:r>
            <a:r>
              <a:rPr lang="en-US" altLang="zh-CN" sz="4800" dirty="0" smtClean="0">
                <a:latin typeface="Comic Sans MS" panose="030F0702030302020204" pitchFamily="66" charset="0"/>
              </a:rPr>
              <a:t>ind </a:t>
            </a:r>
            <a:r>
              <a:rPr lang="en-US" altLang="zh-CN" sz="4800" dirty="0">
                <a:latin typeface="Comic Sans MS" panose="030F0702030302020204" pitchFamily="66" charset="0"/>
              </a:rPr>
              <a:t>M</a:t>
            </a:r>
            <a:r>
              <a:rPr lang="en-US" altLang="zh-CN" sz="4800" dirty="0" smtClean="0">
                <a:latin typeface="Comic Sans MS" panose="030F0702030302020204" pitchFamily="66" charset="0"/>
              </a:rPr>
              <a:t>ap</a:t>
            </a:r>
            <a:endParaRPr lang="zh-CN" altLang="en-US" sz="4800" dirty="0">
              <a:latin typeface="Comic Sans MS" panose="030F0702030302020204" pitchFamily="66" charset="0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3871192" y="3645194"/>
            <a:ext cx="431603" cy="509670"/>
            <a:chOff x="3673318" y="2566553"/>
            <a:chExt cx="286078" cy="509670"/>
          </a:xfrm>
        </p:grpSpPr>
        <p:sp>
          <p:nvSpPr>
            <p:cNvPr id="12" name="右箭头 11"/>
            <p:cNvSpPr/>
            <p:nvPr/>
          </p:nvSpPr>
          <p:spPr>
            <a:xfrm rot="10853444">
              <a:off x="3673318" y="2566553"/>
              <a:ext cx="286078" cy="509670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右箭头 4"/>
            <p:cNvSpPr/>
            <p:nvPr/>
          </p:nvSpPr>
          <p:spPr>
            <a:xfrm rot="21653444">
              <a:off x="3759136" y="2669154"/>
              <a:ext cx="200255" cy="3058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100" kern="1200"/>
            </a:p>
          </p:txBody>
        </p:sp>
      </p:grpSp>
      <p:grpSp>
        <p:nvGrpSpPr>
          <p:cNvPr id="14" name="组合 13"/>
          <p:cNvGrpSpPr/>
          <p:nvPr/>
        </p:nvGrpSpPr>
        <p:grpSpPr>
          <a:xfrm flipH="1">
            <a:off x="8151301" y="3614338"/>
            <a:ext cx="330559" cy="509670"/>
            <a:chOff x="3673318" y="2566553"/>
            <a:chExt cx="286078" cy="509670"/>
          </a:xfrm>
        </p:grpSpPr>
        <p:sp>
          <p:nvSpPr>
            <p:cNvPr id="15" name="右箭头 14"/>
            <p:cNvSpPr/>
            <p:nvPr/>
          </p:nvSpPr>
          <p:spPr>
            <a:xfrm rot="10853444">
              <a:off x="3673318" y="2566553"/>
              <a:ext cx="286078" cy="509670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右箭头 4"/>
            <p:cNvSpPr/>
            <p:nvPr/>
          </p:nvSpPr>
          <p:spPr>
            <a:xfrm rot="21653444">
              <a:off x="3759136" y="2669154"/>
              <a:ext cx="200255" cy="3058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100" kern="1200"/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5952747" y="4698909"/>
            <a:ext cx="509670" cy="320959"/>
            <a:chOff x="5676965" y="3736732"/>
            <a:chExt cx="509670" cy="320959"/>
          </a:xfrm>
        </p:grpSpPr>
        <p:sp>
          <p:nvSpPr>
            <p:cNvPr id="18" name="右箭头 17"/>
            <p:cNvSpPr/>
            <p:nvPr/>
          </p:nvSpPr>
          <p:spPr>
            <a:xfrm rot="5348594">
              <a:off x="5771320" y="3642377"/>
              <a:ext cx="320959" cy="509670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右箭头 4"/>
            <p:cNvSpPr/>
            <p:nvPr/>
          </p:nvSpPr>
          <p:spPr>
            <a:xfrm rot="5348594">
              <a:off x="5818744" y="3696172"/>
              <a:ext cx="224671" cy="3058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100" kern="1200"/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262131" y="3119658"/>
            <a:ext cx="3539600" cy="1499030"/>
            <a:chOff x="0" y="2040054"/>
            <a:chExt cx="3539600" cy="1499030"/>
          </a:xfrm>
        </p:grpSpPr>
        <p:sp>
          <p:nvSpPr>
            <p:cNvPr id="21" name="椭圆 20"/>
            <p:cNvSpPr/>
            <p:nvPr/>
          </p:nvSpPr>
          <p:spPr>
            <a:xfrm>
              <a:off x="0" y="2040054"/>
              <a:ext cx="3539600" cy="149903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椭圆 4"/>
            <p:cNvSpPr/>
            <p:nvPr/>
          </p:nvSpPr>
          <p:spPr>
            <a:xfrm>
              <a:off x="518362" y="2259582"/>
              <a:ext cx="2502876" cy="105997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33020" rIns="33020" bIns="3302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CN" sz="2600" kern="1200" dirty="0" smtClean="0">
                  <a:latin typeface="Comic Sans MS" panose="030F0702030302020204" pitchFamily="66" charset="0"/>
                </a:rPr>
                <a:t>To read English books</a:t>
              </a:r>
              <a:endParaRPr lang="zh-CN" altLang="en-US" sz="2600" kern="1200" dirty="0"/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4263813" y="1211639"/>
            <a:ext cx="4024762" cy="1499030"/>
            <a:chOff x="3825160" y="2813"/>
            <a:chExt cx="4024762" cy="1499030"/>
          </a:xfrm>
        </p:grpSpPr>
        <p:sp>
          <p:nvSpPr>
            <p:cNvPr id="24" name="椭圆 23"/>
            <p:cNvSpPr/>
            <p:nvPr/>
          </p:nvSpPr>
          <p:spPr>
            <a:xfrm>
              <a:off x="3825160" y="2813"/>
              <a:ext cx="4024762" cy="149903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椭圆 4"/>
            <p:cNvSpPr/>
            <p:nvPr/>
          </p:nvSpPr>
          <p:spPr>
            <a:xfrm>
              <a:off x="4414573" y="222341"/>
              <a:ext cx="2845936" cy="105997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33020" rIns="33020" bIns="3302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CN" sz="2600" kern="1200" dirty="0" smtClean="0">
                  <a:latin typeface="Comic Sans MS" panose="030F0702030302020204" pitchFamily="66" charset="0"/>
                </a:rPr>
                <a:t>To talk to native speakers</a:t>
              </a:r>
              <a:endParaRPr lang="zh-CN" altLang="en-US" sz="2600" kern="12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8546009" y="3100177"/>
            <a:ext cx="3399816" cy="1499030"/>
            <a:chOff x="8307819" y="2026199"/>
            <a:chExt cx="3399816" cy="1499030"/>
          </a:xfrm>
        </p:grpSpPr>
        <p:sp>
          <p:nvSpPr>
            <p:cNvPr id="27" name="椭圆 26"/>
            <p:cNvSpPr/>
            <p:nvPr/>
          </p:nvSpPr>
          <p:spPr>
            <a:xfrm>
              <a:off x="8307819" y="2026199"/>
              <a:ext cx="3399816" cy="149903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椭圆 4"/>
            <p:cNvSpPr/>
            <p:nvPr/>
          </p:nvSpPr>
          <p:spPr>
            <a:xfrm>
              <a:off x="8805711" y="2245727"/>
              <a:ext cx="2404032" cy="105997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33020" rIns="33020" bIns="3302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CN" sz="2600" kern="1200" dirty="0" smtClean="0">
                  <a:latin typeface="Comic Sans MS" panose="030F0702030302020204" pitchFamily="66" charset="0"/>
                </a:rPr>
                <a:t>To succeed in the exams</a:t>
              </a:r>
              <a:endParaRPr lang="zh-CN" altLang="en-US" sz="2600" kern="12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4169464" y="5089389"/>
            <a:ext cx="4119111" cy="1499030"/>
            <a:chOff x="3888116" y="4209042"/>
            <a:chExt cx="4119111" cy="1499030"/>
          </a:xfrm>
        </p:grpSpPr>
        <p:sp>
          <p:nvSpPr>
            <p:cNvPr id="30" name="椭圆 29"/>
            <p:cNvSpPr/>
            <p:nvPr/>
          </p:nvSpPr>
          <p:spPr>
            <a:xfrm>
              <a:off x="3888116" y="4209042"/>
              <a:ext cx="4119111" cy="149903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椭圆 4"/>
            <p:cNvSpPr/>
            <p:nvPr/>
          </p:nvSpPr>
          <p:spPr>
            <a:xfrm>
              <a:off x="4491346" y="4428570"/>
              <a:ext cx="2912651" cy="105997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33020" rIns="33020" bIns="3302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CN" sz="2600" kern="1200" dirty="0" smtClean="0"/>
                <a:t>……</a:t>
              </a:r>
              <a:endParaRPr lang="zh-CN" altLang="en-US" sz="26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2321402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90164" y="365125"/>
            <a:ext cx="9363635" cy="1325563"/>
          </a:xfrm>
        </p:spPr>
        <p:txBody>
          <a:bodyPr>
            <a:normAutofit/>
          </a:bodyPr>
          <a:lstStyle/>
          <a:p>
            <a:r>
              <a:rPr lang="en-US" altLang="zh-CN" sz="4800" dirty="0" smtClean="0">
                <a:latin typeface="Comic Sans MS" panose="030F0702030302020204" pitchFamily="66" charset="0"/>
              </a:rPr>
              <a:t>A Sample Poster</a:t>
            </a:r>
            <a:endParaRPr lang="zh-CN" altLang="en-US" sz="4800" dirty="0">
              <a:latin typeface="Comic Sans MS" panose="030F0702030302020204" pitchFamily="66" charset="0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268942" y="1690688"/>
            <a:ext cx="7234518" cy="4548747"/>
          </a:xfrm>
          <a:prstGeom prst="round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EE429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3600" i="1" dirty="0" smtClean="0">
                <a:latin typeface="Comic Sans MS" panose="030F0702030302020204" pitchFamily="66" charset="0"/>
              </a:rPr>
              <a:t>Why should we do exercise?</a:t>
            </a:r>
          </a:p>
          <a:p>
            <a:r>
              <a:rPr lang="zh-CN" altLang="en-US" sz="2800" dirty="0" smtClean="0">
                <a:latin typeface="+mj-ea"/>
                <a:ea typeface="+mj-ea"/>
              </a:rPr>
              <a:t>◎ </a:t>
            </a:r>
            <a:r>
              <a:rPr lang="en-US" altLang="zh-CN" sz="2800" dirty="0" smtClean="0">
                <a:latin typeface="+mj-ea"/>
                <a:ea typeface="+mj-ea"/>
              </a:rPr>
              <a:t>to keep fit</a:t>
            </a:r>
          </a:p>
          <a:p>
            <a:r>
              <a:rPr lang="zh-CN" altLang="en-US" sz="2800" dirty="0" smtClean="0">
                <a:latin typeface="+mj-ea"/>
                <a:ea typeface="+mj-ea"/>
              </a:rPr>
              <a:t>◎ </a:t>
            </a:r>
            <a:r>
              <a:rPr lang="en-US" altLang="zh-CN" sz="2800" dirty="0" smtClean="0">
                <a:latin typeface="+mj-ea"/>
                <a:ea typeface="+mj-ea"/>
              </a:rPr>
              <a:t>to make us strong</a:t>
            </a:r>
          </a:p>
          <a:p>
            <a:r>
              <a:rPr lang="zh-CN" altLang="en-US" sz="2800" dirty="0" smtClean="0">
                <a:latin typeface="+mj-ea"/>
                <a:ea typeface="+mj-ea"/>
              </a:rPr>
              <a:t>◎ </a:t>
            </a:r>
            <a:r>
              <a:rPr lang="en-US" altLang="zh-CN" sz="2800" dirty="0" smtClean="0">
                <a:latin typeface="+mj-ea"/>
                <a:ea typeface="+mj-ea"/>
              </a:rPr>
              <a:t>to fight illness and disease</a:t>
            </a:r>
          </a:p>
          <a:p>
            <a:r>
              <a:rPr lang="zh-CN" altLang="en-US" sz="2800" dirty="0" smtClean="0">
                <a:latin typeface="+mj-ea"/>
                <a:ea typeface="+mj-ea"/>
              </a:rPr>
              <a:t>◎ </a:t>
            </a:r>
            <a:r>
              <a:rPr lang="en-US" altLang="zh-CN" sz="2800" dirty="0" smtClean="0">
                <a:latin typeface="+mj-ea"/>
                <a:ea typeface="+mj-ea"/>
              </a:rPr>
              <a:t>to enjoy ourselves</a:t>
            </a:r>
          </a:p>
          <a:p>
            <a:r>
              <a:rPr lang="zh-CN" altLang="en-US" sz="2800" dirty="0" smtClean="0">
                <a:latin typeface="+mj-ea"/>
                <a:ea typeface="+mj-ea"/>
              </a:rPr>
              <a:t>◎ </a:t>
            </a:r>
            <a:r>
              <a:rPr lang="en-US" altLang="zh-CN" sz="2800" dirty="0" smtClean="0">
                <a:latin typeface="+mj-ea"/>
                <a:ea typeface="+mj-ea"/>
              </a:rPr>
              <a:t>to build up our skills</a:t>
            </a:r>
          </a:p>
          <a:p>
            <a:pPr algn="ctr"/>
            <a:r>
              <a:rPr lang="en-US" altLang="zh-CN" sz="3600" i="1" dirty="0" smtClean="0">
                <a:latin typeface="Comic Sans MS" panose="030F0702030302020204" pitchFamily="66" charset="0"/>
              </a:rPr>
              <a:t>Some exercise a day keeps the doctor away!</a:t>
            </a:r>
            <a:endParaRPr lang="zh-CN" altLang="en-US" sz="3600" i="1" dirty="0">
              <a:latin typeface="Comic Sans MS" panose="030F0702030302020204" pitchFamily="66" charset="0"/>
            </a:endParaRPr>
          </a:p>
        </p:txBody>
      </p:sp>
      <p:cxnSp>
        <p:nvCxnSpPr>
          <p:cNvPr id="6" name="直接箭头连接符 5"/>
          <p:cNvCxnSpPr/>
          <p:nvPr/>
        </p:nvCxnSpPr>
        <p:spPr>
          <a:xfrm flipV="1">
            <a:off x="7008158" y="2393576"/>
            <a:ext cx="1947583" cy="26896"/>
          </a:xfrm>
          <a:prstGeom prst="straightConnector1">
            <a:avLst/>
          </a:prstGeom>
          <a:ln w="7620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 flipV="1">
            <a:off x="7008157" y="3719139"/>
            <a:ext cx="1947583" cy="26896"/>
          </a:xfrm>
          <a:prstGeom prst="straightConnector1">
            <a:avLst/>
          </a:prstGeom>
          <a:ln w="7620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 flipV="1">
            <a:off x="7008157" y="5278998"/>
            <a:ext cx="1947583" cy="26896"/>
          </a:xfrm>
          <a:prstGeom prst="straightConnector1">
            <a:avLst/>
          </a:prstGeom>
          <a:ln w="7620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椭圆 12"/>
          <p:cNvSpPr/>
          <p:nvPr/>
        </p:nvSpPr>
        <p:spPr>
          <a:xfrm>
            <a:off x="8955740" y="2144010"/>
            <a:ext cx="1936378" cy="54745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b="1" dirty="0"/>
              <a:t>T</a:t>
            </a:r>
            <a:r>
              <a:rPr lang="en-US" altLang="zh-CN" sz="2400" b="1" dirty="0" smtClean="0"/>
              <a:t>itle</a:t>
            </a:r>
            <a:endParaRPr lang="zh-CN" altLang="en-US" sz="2400" b="1" dirty="0"/>
          </a:p>
        </p:txBody>
      </p:sp>
      <p:sp>
        <p:nvSpPr>
          <p:cNvPr id="14" name="椭圆 13"/>
          <p:cNvSpPr/>
          <p:nvPr/>
        </p:nvSpPr>
        <p:spPr>
          <a:xfrm>
            <a:off x="8955740" y="3472307"/>
            <a:ext cx="1936378" cy="54745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b="1" dirty="0" smtClean="0"/>
              <a:t>Reasons</a:t>
            </a:r>
            <a:endParaRPr lang="zh-CN" altLang="en-US" sz="2400" b="1" dirty="0"/>
          </a:p>
        </p:txBody>
      </p:sp>
      <p:sp>
        <p:nvSpPr>
          <p:cNvPr id="15" name="椭圆 14"/>
          <p:cNvSpPr/>
          <p:nvPr/>
        </p:nvSpPr>
        <p:spPr>
          <a:xfrm>
            <a:off x="8955739" y="4980433"/>
            <a:ext cx="2398059" cy="54745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b="1" dirty="0" smtClean="0"/>
              <a:t>Conclusion</a:t>
            </a:r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xmlns="" val="3589001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6"/>
          <p:cNvSpPr/>
          <p:nvPr/>
        </p:nvSpPr>
        <p:spPr>
          <a:xfrm>
            <a:off x="8955740" y="1833858"/>
            <a:ext cx="1936378" cy="54745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b="1" dirty="0"/>
              <a:t>T</a:t>
            </a:r>
            <a:r>
              <a:rPr lang="en-US" altLang="zh-CN" sz="2400" b="1" dirty="0" smtClean="0"/>
              <a:t>itle</a:t>
            </a:r>
            <a:endParaRPr lang="zh-CN" altLang="en-US" sz="2400" b="1" dirty="0"/>
          </a:p>
        </p:txBody>
      </p:sp>
      <p:sp>
        <p:nvSpPr>
          <p:cNvPr id="8" name="椭圆 7"/>
          <p:cNvSpPr/>
          <p:nvPr/>
        </p:nvSpPr>
        <p:spPr>
          <a:xfrm>
            <a:off x="8955740" y="3168954"/>
            <a:ext cx="1936378" cy="54745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b="1" dirty="0" smtClean="0"/>
              <a:t>Reasons</a:t>
            </a:r>
            <a:endParaRPr lang="zh-CN" altLang="en-US" sz="2400" b="1" dirty="0"/>
          </a:p>
        </p:txBody>
      </p:sp>
      <p:sp>
        <p:nvSpPr>
          <p:cNvPr id="9" name="椭圆 8"/>
          <p:cNvSpPr/>
          <p:nvPr/>
        </p:nvSpPr>
        <p:spPr>
          <a:xfrm>
            <a:off x="8955739" y="5157243"/>
            <a:ext cx="2398059" cy="54745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b="1" dirty="0" smtClean="0"/>
              <a:t>Conclusion</a:t>
            </a:r>
            <a:endParaRPr lang="zh-CN" altLang="en-US" sz="2400" b="1" dirty="0"/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1939636" y="365126"/>
            <a:ext cx="9414164" cy="991243"/>
          </a:xfrm>
        </p:spPr>
        <p:txBody>
          <a:bodyPr>
            <a:normAutofit/>
          </a:bodyPr>
          <a:lstStyle/>
          <a:p>
            <a:r>
              <a:rPr lang="en-US" altLang="zh-CN" sz="4800" dirty="0" smtClean="0">
                <a:latin typeface="Comic Sans MS" panose="030F0702030302020204" pitchFamily="66" charset="0"/>
              </a:rPr>
              <a:t>Make Your Own Poster</a:t>
            </a:r>
            <a:endParaRPr lang="zh-CN" altLang="en-US" sz="4800" dirty="0">
              <a:latin typeface="Comic Sans MS" panose="030F0702030302020204" pitchFamily="66" charset="0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336175" y="1559859"/>
            <a:ext cx="7821707" cy="4961965"/>
          </a:xfrm>
          <a:prstGeom prst="round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i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Why should we learn English?</a:t>
            </a:r>
          </a:p>
          <a:p>
            <a:r>
              <a:rPr lang="zh-CN" altLang="en-US" sz="2800" dirty="0" smtClean="0">
                <a:solidFill>
                  <a:schemeClr val="tx1"/>
                </a:solidFill>
                <a:latin typeface="+mj-ea"/>
                <a:ea typeface="+mj-ea"/>
              </a:rPr>
              <a:t>◎ </a:t>
            </a:r>
            <a:r>
              <a:rPr lang="en-US" altLang="zh-CN" sz="2800" dirty="0" smtClean="0">
                <a:solidFill>
                  <a:schemeClr val="tx1"/>
                </a:solidFill>
                <a:latin typeface="+mj-ea"/>
                <a:ea typeface="+mj-ea"/>
              </a:rPr>
              <a:t>to read English books</a:t>
            </a:r>
          </a:p>
          <a:p>
            <a:r>
              <a:rPr lang="en-US" altLang="zh-CN" sz="2800" dirty="0" smtClean="0">
                <a:solidFill>
                  <a:schemeClr val="tx1"/>
                </a:solidFill>
                <a:latin typeface="+mj-ea"/>
                <a:ea typeface="+mj-ea"/>
              </a:rPr>
              <a:t>◎ to talk to native speakers</a:t>
            </a:r>
          </a:p>
          <a:p>
            <a:r>
              <a:rPr lang="zh-CN" altLang="en-US" sz="2800" dirty="0" smtClean="0">
                <a:solidFill>
                  <a:schemeClr val="tx1"/>
                </a:solidFill>
                <a:latin typeface="+mj-ea"/>
                <a:ea typeface="+mj-ea"/>
              </a:rPr>
              <a:t>◎ </a:t>
            </a:r>
            <a:r>
              <a:rPr lang="en-US" altLang="zh-CN" sz="2800" dirty="0" smtClean="0">
                <a:solidFill>
                  <a:schemeClr val="tx1"/>
                </a:solidFill>
                <a:latin typeface="+mj-ea"/>
                <a:ea typeface="+mj-ea"/>
              </a:rPr>
              <a:t>to succeed in the exams</a:t>
            </a:r>
          </a:p>
          <a:p>
            <a:r>
              <a:rPr lang="en-US" altLang="zh-CN" sz="2800" dirty="0" smtClean="0">
                <a:solidFill>
                  <a:schemeClr val="tx1"/>
                </a:solidFill>
                <a:latin typeface="+mj-ea"/>
                <a:ea typeface="+mj-ea"/>
              </a:rPr>
              <a:t>◎ to watch English movies</a:t>
            </a:r>
          </a:p>
          <a:p>
            <a:r>
              <a:rPr lang="en-US" altLang="zh-CN" sz="2800" dirty="0" smtClean="0">
                <a:solidFill>
                  <a:schemeClr val="tx1"/>
                </a:solidFill>
                <a:latin typeface="+mj-ea"/>
                <a:ea typeface="+mj-ea"/>
              </a:rPr>
              <a:t>◎ to go travelling in foreign countries</a:t>
            </a:r>
          </a:p>
          <a:p>
            <a:r>
              <a:rPr lang="en-US" altLang="zh-CN" sz="2800" dirty="0" smtClean="0">
                <a:solidFill>
                  <a:schemeClr val="tx1"/>
                </a:solidFill>
                <a:latin typeface="+mj-ea"/>
              </a:rPr>
              <a:t>◎ …</a:t>
            </a:r>
            <a:endParaRPr lang="en-US" altLang="zh-CN" sz="28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algn="ctr"/>
            <a:r>
              <a:rPr lang="en-US" altLang="zh-CN" sz="3600" i="1" dirty="0" smtClean="0">
                <a:solidFill>
                  <a:schemeClr val="tx1"/>
                </a:solidFill>
                <a:latin typeface="Comic Sans MS" panose="030F0702030302020204" pitchFamily="66" charset="0"/>
                <a:cs typeface="Consolas" panose="020B0609020204030204" pitchFamily="49" charset="0"/>
              </a:rPr>
              <a:t>Learning English can help us know more about the world!</a:t>
            </a:r>
          </a:p>
        </p:txBody>
      </p:sp>
      <p:cxnSp>
        <p:nvCxnSpPr>
          <p:cNvPr id="14" name="直接箭头连接符 13"/>
          <p:cNvCxnSpPr/>
          <p:nvPr/>
        </p:nvCxnSpPr>
        <p:spPr>
          <a:xfrm flipV="1">
            <a:off x="7008157" y="2144010"/>
            <a:ext cx="1947583" cy="26896"/>
          </a:xfrm>
          <a:prstGeom prst="straightConnector1">
            <a:avLst/>
          </a:prstGeom>
          <a:ln w="7620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 flipV="1">
            <a:off x="7008156" y="3501330"/>
            <a:ext cx="1947583" cy="26896"/>
          </a:xfrm>
          <a:prstGeom prst="straightConnector1">
            <a:avLst/>
          </a:prstGeom>
          <a:ln w="7620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 flipV="1">
            <a:off x="7718612" y="5430971"/>
            <a:ext cx="1237127" cy="28535"/>
          </a:xfrm>
          <a:prstGeom prst="straightConnector1">
            <a:avLst/>
          </a:prstGeom>
          <a:ln w="7620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78458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030506" y="365125"/>
            <a:ext cx="9323294" cy="1325563"/>
          </a:xfrm>
        </p:spPr>
        <p:txBody>
          <a:bodyPr>
            <a:normAutofit/>
          </a:bodyPr>
          <a:lstStyle/>
          <a:p>
            <a:r>
              <a:rPr lang="en-US" altLang="zh-CN" sz="4800" dirty="0" smtClean="0">
                <a:latin typeface="Comic Sans MS" panose="030F0702030302020204" pitchFamily="66" charset="0"/>
              </a:rPr>
              <a:t>Summary</a:t>
            </a:r>
            <a:endParaRPr lang="zh-CN" altLang="en-US" sz="4800" dirty="0">
              <a:latin typeface="Comic Sans MS" panose="030F0702030302020204" pitchFamily="66" charset="0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595282"/>
            <a:ext cx="5876365" cy="3617260"/>
          </a:xfrm>
          <a:prstGeom prst="rect">
            <a:avLst/>
          </a:prstGeom>
        </p:spPr>
      </p:pic>
      <p:sp>
        <p:nvSpPr>
          <p:cNvPr id="7" name="圆角矩形 6"/>
          <p:cNvSpPr/>
          <p:nvPr/>
        </p:nvSpPr>
        <p:spPr>
          <a:xfrm>
            <a:off x="484094" y="1506070"/>
            <a:ext cx="5069541" cy="108921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Organizing ideas with a mind map.</a:t>
            </a:r>
            <a:endParaRPr lang="en-US" altLang="zh-CN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6351494" y="1506070"/>
            <a:ext cx="5069541" cy="108921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Showing ideas with a poster.</a:t>
            </a:r>
            <a:endParaRPr lang="en-US" altLang="zh-CN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76365" y="2638239"/>
            <a:ext cx="6019800" cy="4219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03995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45777" y="270491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CN" sz="8000" dirty="0" smtClean="0">
                <a:latin typeface="Comic Sans MS" panose="030F0702030302020204" pitchFamily="66" charset="0"/>
              </a:rPr>
              <a:t>Thank you!</a:t>
            </a:r>
            <a:endParaRPr lang="zh-CN" altLang="en-US" sz="8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221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202</Words>
  <Application>Microsoft Office PowerPoint</Application>
  <PresentationFormat>自定义</PresentationFormat>
  <Paragraphs>44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Office 主题</vt:lpstr>
      <vt:lpstr>幻灯片 1</vt:lpstr>
      <vt:lpstr>Why should we learn English?</vt:lpstr>
      <vt:lpstr>Possible answers</vt:lpstr>
      <vt:lpstr>Tony Buzan and His Mind Map</vt:lpstr>
      <vt:lpstr>Make Your Own Mind Map</vt:lpstr>
      <vt:lpstr>A Sample Poster</vt:lpstr>
      <vt:lpstr>Make Your Own Poster</vt:lpstr>
      <vt:lpstr>Summary</vt:lpstr>
      <vt:lpstr>Thank you!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Carmen Tam</dc:creator>
  <cp:lastModifiedBy>admin</cp:lastModifiedBy>
  <cp:revision>26</cp:revision>
  <dcterms:created xsi:type="dcterms:W3CDTF">2014-06-12T10:33:09Z</dcterms:created>
  <dcterms:modified xsi:type="dcterms:W3CDTF">2014-06-24T08:38:21Z</dcterms:modified>
</cp:coreProperties>
</file>