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media/image4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68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D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 smtClean="0"/>
              <a:t>2014/6/25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6232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 smtClean="0"/>
              <a:t>2014/6/25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9595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 smtClean="0"/>
              <a:t>2014/6/25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9531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2014/6/25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39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2014/6/25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216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2014/6/25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36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2014/6/25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018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2014/6/25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476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2014/6/25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552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2014/6/25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182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2014/6/25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7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 smtClean="0"/>
              <a:t>2014/6/25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425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2014/6/25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9314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2014/6/25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04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2014/6/25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34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 smtClean="0"/>
              <a:t>2014/6/25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009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 smtClean="0"/>
              <a:t>2014/6/25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538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 smtClean="0"/>
              <a:t>2014/6/25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830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 smtClean="0"/>
              <a:t>2014/6/25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1971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 smtClean="0"/>
              <a:t>2014/6/25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50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 smtClean="0"/>
              <a:t>2014/6/25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240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A9693-DCE4-44A0-8DBC-DE6C5AB86983}" type="datetimeFigureOut">
              <a:rPr lang="zh-CN" altLang="en-US" smtClean="0"/>
              <a:t>2014/6/25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D3BD-B94C-42E4-A0ED-B14441C23B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619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A9693-DCE4-44A0-8DBC-DE6C5AB86983}" type="datetimeFigureOut">
              <a:rPr lang="zh-CN" altLang="en-US" smtClean="0"/>
              <a:t>2014/6/25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2D3BD-B94C-42E4-A0ED-B14441C23B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632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A9693-DCE4-44A0-8DBC-DE6C5AB86983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2014/6/25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2D3BD-B94C-42E4-A0ED-B14441C23B83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83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28756" y="3573016"/>
            <a:ext cx="3715455" cy="25202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547664" y="836712"/>
            <a:ext cx="733252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The relative pronoun</a:t>
            </a:r>
          </a:p>
          <a:p>
            <a:pPr algn="ctr"/>
            <a:r>
              <a:rPr lang="en-US" altLang="zh-CN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in </a:t>
            </a:r>
            <a:r>
              <a:rPr lang="en-US" altLang="zh-CN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Attributive clause</a:t>
            </a:r>
            <a:endParaRPr lang="zh-CN" alt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08286" y="2803575"/>
            <a:ext cx="586814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--USING “THAT”</a:t>
            </a:r>
            <a:endParaRPr lang="zh-CN" altLang="en-US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0764" y="3796729"/>
            <a:ext cx="470328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新课</a:t>
            </a:r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标高中英语  </a:t>
            </a:r>
            <a:r>
              <a:rPr lang="en-US" altLang="zh-CN" sz="2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M1U4Earthquakes</a:t>
            </a:r>
          </a:p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756" y="4946640"/>
            <a:ext cx="37154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</a:t>
            </a:r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朗中学          吴妍博</a:t>
            </a:r>
            <a:endParaRPr lang="en-US" altLang="zh-CN" sz="24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华南师范大学   梁斯媚</a:t>
            </a:r>
            <a:endParaRPr lang="zh-CN" altLang="en-US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278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904" y="0"/>
            <a:ext cx="33313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SUMMARY</a:t>
            </a:r>
            <a:endParaRPr lang="zh-CN" alt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43856" y="939502"/>
            <a:ext cx="78306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先行词为</a:t>
            </a:r>
            <a:r>
              <a:rPr lang="en-US" altLang="zh-CN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all, everything, nothing, something, anything, little, much </a:t>
            </a: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定代词</a:t>
            </a: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时。</a:t>
            </a:r>
          </a:p>
        </p:txBody>
      </p:sp>
      <p:sp>
        <p:nvSpPr>
          <p:cNvPr id="6" name="矩形 5"/>
          <p:cNvSpPr/>
          <p:nvPr/>
        </p:nvSpPr>
        <p:spPr>
          <a:xfrm>
            <a:off x="443856" y="2123574"/>
            <a:ext cx="63003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先行词被</a:t>
            </a:r>
            <a:r>
              <a:rPr lang="en-US" altLang="zh-CN" sz="2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</a:t>
            </a:r>
            <a:r>
              <a:rPr lang="en-US" altLang="zh-CN" sz="280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only, </a:t>
            </a:r>
            <a:r>
              <a:rPr lang="en-US" altLang="zh-CN" sz="2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the</a:t>
            </a:r>
            <a:r>
              <a:rPr lang="en-US" altLang="zh-CN" sz="280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very</a:t>
            </a: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修饰时</a:t>
            </a:r>
          </a:p>
        </p:txBody>
      </p:sp>
      <p:sp>
        <p:nvSpPr>
          <p:cNvPr id="7" name="矩形 6"/>
          <p:cNvSpPr/>
          <p:nvPr/>
        </p:nvSpPr>
        <p:spPr>
          <a:xfrm>
            <a:off x="443856" y="2955726"/>
            <a:ext cx="5400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先行词被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高级</a:t>
            </a: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修饰时</a:t>
            </a:r>
          </a:p>
        </p:txBody>
      </p:sp>
      <p:sp>
        <p:nvSpPr>
          <p:cNvPr id="8" name="矩形 7"/>
          <p:cNvSpPr/>
          <p:nvPr/>
        </p:nvSpPr>
        <p:spPr>
          <a:xfrm>
            <a:off x="443856" y="374781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先行词既有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</a:t>
            </a: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又有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物</a:t>
            </a: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</a:t>
            </a:r>
          </a:p>
        </p:txBody>
      </p:sp>
      <p:sp>
        <p:nvSpPr>
          <p:cNvPr id="9" name="矩形 8"/>
          <p:cNvSpPr/>
          <p:nvPr/>
        </p:nvSpPr>
        <p:spPr>
          <a:xfrm>
            <a:off x="443856" y="446789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先行词被</a:t>
            </a:r>
            <a:r>
              <a:rPr lang="zh-CN" altLang="en-US" sz="2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序</a:t>
            </a:r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数词</a:t>
            </a: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修饰时</a:t>
            </a:r>
          </a:p>
        </p:txBody>
      </p:sp>
      <p:sp>
        <p:nvSpPr>
          <p:cNvPr id="10" name="矩形 9"/>
          <p:cNvSpPr/>
          <p:nvPr/>
        </p:nvSpPr>
        <p:spPr>
          <a:xfrm>
            <a:off x="475138" y="5157192"/>
            <a:ext cx="7193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先行词被  </a:t>
            </a:r>
            <a:r>
              <a:rPr lang="en-US" altLang="zh-CN" sz="2800" dirty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all, every, no, some, any, little, much  </a:t>
            </a: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等修饰时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997428"/>
            <a:ext cx="1522298" cy="1452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327" y="1768708"/>
            <a:ext cx="1563043" cy="149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593" y="2452164"/>
            <a:ext cx="1767259" cy="1685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189" y="3277648"/>
            <a:ext cx="1776037" cy="1694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8707" y="3912478"/>
            <a:ext cx="1805037" cy="172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组合 11"/>
          <p:cNvGrpSpPr/>
          <p:nvPr/>
        </p:nvGrpSpPr>
        <p:grpSpPr>
          <a:xfrm>
            <a:off x="682461" y="2385184"/>
            <a:ext cx="7632848" cy="1855356"/>
            <a:chOff x="1042988" y="2284823"/>
            <a:chExt cx="7632848" cy="1855356"/>
          </a:xfrm>
        </p:grpSpPr>
        <p:sp>
          <p:nvSpPr>
            <p:cNvPr id="11" name="圆角矩形 10"/>
            <p:cNvSpPr/>
            <p:nvPr/>
          </p:nvSpPr>
          <p:spPr>
            <a:xfrm>
              <a:off x="1042988" y="2284823"/>
              <a:ext cx="7632848" cy="1719766"/>
            </a:xfrm>
            <a:prstGeom prst="roundRect">
              <a:avLst/>
            </a:prstGeom>
            <a:solidFill>
              <a:srgbClr val="B6DF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170" y="2284823"/>
              <a:ext cx="7231484" cy="1855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3055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3600400" cy="923330"/>
          </a:xfrm>
          <a:prstGeom prst="rect">
            <a:avLst/>
          </a:prstGeom>
          <a:solidFill>
            <a:srgbClr val="B6DF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69684" y="188594"/>
            <a:ext cx="3164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EXERCISES</a:t>
            </a:r>
            <a:endParaRPr lang="zh-CN" altLang="en-US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9684" y="1360255"/>
            <a:ext cx="75999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/>
              <a:t>1.We should do all _______ is useful to the people.</a:t>
            </a:r>
            <a:endParaRPr lang="zh-CN" altLang="en-US" sz="2800" dirty="0"/>
          </a:p>
        </p:txBody>
      </p:sp>
      <p:sp>
        <p:nvSpPr>
          <p:cNvPr id="6" name="矩形 5"/>
          <p:cNvSpPr/>
          <p:nvPr/>
        </p:nvSpPr>
        <p:spPr>
          <a:xfrm>
            <a:off x="443338" y="2372107"/>
            <a:ext cx="84709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2.When </a:t>
            </a:r>
            <a:r>
              <a:rPr lang="en-US" altLang="zh-CN" sz="2800" dirty="0"/>
              <a:t>people talk about the cities of China, the first </a:t>
            </a:r>
            <a:r>
              <a:rPr lang="en-US" altLang="zh-CN" sz="2800" dirty="0" smtClean="0"/>
              <a:t>________ </a:t>
            </a:r>
            <a:r>
              <a:rPr lang="en-US" altLang="zh-CN" sz="2800" dirty="0"/>
              <a:t>comes to my mind is Beijing. </a:t>
            </a:r>
            <a:endParaRPr lang="zh-CN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507716" y="3678801"/>
            <a:ext cx="76788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3.Those </a:t>
            </a:r>
            <a:r>
              <a:rPr lang="en-US" altLang="zh-CN" sz="2800" dirty="0"/>
              <a:t>pictures </a:t>
            </a:r>
            <a:r>
              <a:rPr lang="en-US" altLang="zh-CN" sz="2800" dirty="0" smtClean="0"/>
              <a:t>_____________were </a:t>
            </a:r>
            <a:r>
              <a:rPr lang="en-US" altLang="zh-CN" sz="2800" dirty="0"/>
              <a:t>drawn by Tom are nice.</a:t>
            </a:r>
            <a:endParaRPr lang="zh-CN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198373" y="5043050"/>
            <a:ext cx="75692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zh-CN" altLang="en-US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594" y="3406554"/>
            <a:ext cx="2286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357" y="1249596"/>
            <a:ext cx="1158875" cy="7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35" y="2675720"/>
            <a:ext cx="1158875" cy="7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756" y="4866028"/>
            <a:ext cx="1158875" cy="7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矩形 13"/>
          <p:cNvSpPr/>
          <p:nvPr/>
        </p:nvSpPr>
        <p:spPr>
          <a:xfrm>
            <a:off x="2812767" y="1317429"/>
            <a:ext cx="58359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7042112" y="2372107"/>
            <a:ext cx="1512168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469684" y="5043050"/>
            <a:ext cx="83340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4.They </a:t>
            </a:r>
            <a:r>
              <a:rPr lang="en-US" altLang="zh-CN" sz="2800" dirty="0"/>
              <a:t>talked about the persons and </a:t>
            </a:r>
            <a:r>
              <a:rPr lang="en-US" altLang="zh-CN" sz="2800" dirty="0" smtClean="0"/>
              <a:t>things _________ most impressed them.</a:t>
            </a:r>
          </a:p>
        </p:txBody>
      </p:sp>
      <p:sp>
        <p:nvSpPr>
          <p:cNvPr id="18" name="矩形 17"/>
          <p:cNvSpPr/>
          <p:nvPr/>
        </p:nvSpPr>
        <p:spPr>
          <a:xfrm>
            <a:off x="3396357" y="4915132"/>
            <a:ext cx="339112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458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51520" y="188640"/>
            <a:ext cx="3600400" cy="923330"/>
          </a:xfrm>
          <a:prstGeom prst="rect">
            <a:avLst/>
          </a:prstGeom>
          <a:solidFill>
            <a:srgbClr val="B6DF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9684" y="188594"/>
            <a:ext cx="3164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altLang="zh-CN" sz="5400" b="1" dirty="0" smtClean="0">
                <a:ln>
                  <a:prstDash val="solid"/>
                </a:ln>
                <a:gradFill rotWithShape="1">
                  <a:gsLst>
                    <a:gs pos="0">
                      <a:srgbClr val="8064A2">
                        <a:tint val="70000"/>
                        <a:satMod val="200000"/>
                      </a:srgbClr>
                    </a:gs>
                    <a:gs pos="40000">
                      <a:srgbClr val="8064A2">
                        <a:tint val="90000"/>
                        <a:satMod val="130000"/>
                      </a:srgbClr>
                    </a:gs>
                    <a:gs pos="50000">
                      <a:srgbClr val="8064A2">
                        <a:tint val="90000"/>
                        <a:satMod val="130000"/>
                      </a:srgbClr>
                    </a:gs>
                    <a:gs pos="68000">
                      <a:srgbClr val="8064A2">
                        <a:tint val="90000"/>
                        <a:satMod val="130000"/>
                      </a:srgbClr>
                    </a:gs>
                    <a:gs pos="100000">
                      <a:srgbClr val="8064A2">
                        <a:tint val="70000"/>
                        <a:satMod val="20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EXERCISES</a:t>
            </a:r>
            <a:endParaRPr lang="zh-CN" altLang="en-US" sz="5400" b="1" dirty="0">
              <a:ln>
                <a:prstDash val="solid"/>
              </a:ln>
              <a:gradFill rotWithShape="1">
                <a:gsLst>
                  <a:gs pos="0">
                    <a:srgbClr val="8064A2">
                      <a:tint val="70000"/>
                      <a:satMod val="200000"/>
                    </a:srgbClr>
                  </a:gs>
                  <a:gs pos="40000">
                    <a:srgbClr val="8064A2">
                      <a:tint val="90000"/>
                      <a:satMod val="130000"/>
                    </a:srgbClr>
                  </a:gs>
                  <a:gs pos="50000">
                    <a:srgbClr val="8064A2">
                      <a:tint val="90000"/>
                      <a:satMod val="130000"/>
                    </a:srgbClr>
                  </a:gs>
                  <a:gs pos="68000">
                    <a:srgbClr val="8064A2">
                      <a:tint val="90000"/>
                      <a:satMod val="130000"/>
                    </a:srgbClr>
                  </a:gs>
                  <a:gs pos="100000">
                    <a:srgbClr val="8064A2">
                      <a:tint val="70000"/>
                      <a:satMod val="20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5616" y="1674416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5.That </a:t>
            </a:r>
            <a:r>
              <a:rPr lang="en-US" altLang="zh-CN" sz="2800" dirty="0"/>
              <a:t>is one of the most interesting books </a:t>
            </a:r>
            <a:r>
              <a:rPr lang="en-US" altLang="zh-CN" sz="2800" dirty="0" smtClean="0"/>
              <a:t>_______are </a:t>
            </a:r>
            <a:r>
              <a:rPr lang="en-US" altLang="zh-CN" sz="2800" dirty="0"/>
              <a:t>sold in the bookshop .</a:t>
            </a:r>
            <a:endParaRPr lang="zh-CN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851406" y="3105835"/>
            <a:ext cx="80410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6.My </a:t>
            </a:r>
            <a:r>
              <a:rPr lang="en-US" altLang="zh-CN" sz="2800" dirty="0"/>
              <a:t>necklace is not the only thing </a:t>
            </a:r>
            <a:r>
              <a:rPr lang="en-US" altLang="zh-CN" sz="2800" dirty="0" smtClean="0"/>
              <a:t>______is missing </a:t>
            </a:r>
            <a:r>
              <a:rPr lang="en-US" altLang="zh-CN" sz="2800" dirty="0"/>
              <a:t>.</a:t>
            </a:r>
            <a:endParaRPr lang="zh-CN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990976" y="4509120"/>
            <a:ext cx="7725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 smtClean="0"/>
              <a:t>7.This </a:t>
            </a:r>
            <a:r>
              <a:rPr lang="en-US" altLang="zh-CN" sz="2800" dirty="0"/>
              <a:t>is the hotel </a:t>
            </a:r>
            <a:r>
              <a:rPr lang="en-US" altLang="zh-CN" sz="2800" dirty="0" smtClean="0"/>
              <a:t>___________ I visited last </a:t>
            </a:r>
            <a:r>
              <a:rPr lang="en-US" altLang="zh-CN" sz="2800" dirty="0"/>
              <a:t>month.</a:t>
            </a:r>
            <a:endParaRPr lang="zh-CN" altLang="en-US" sz="2800" dirty="0"/>
          </a:p>
        </p:txBody>
      </p:sp>
      <p:sp>
        <p:nvSpPr>
          <p:cNvPr id="19" name="矩形 18"/>
          <p:cNvSpPr/>
          <p:nvPr/>
        </p:nvSpPr>
        <p:spPr>
          <a:xfrm>
            <a:off x="3456274" y="1528956"/>
            <a:ext cx="399604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3885885" y="3044279"/>
            <a:ext cx="212627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59" y="4283040"/>
            <a:ext cx="2286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7646" y="2995175"/>
            <a:ext cx="1158875" cy="7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902" y="1988840"/>
            <a:ext cx="1158875" cy="74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7261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1560" y="3212976"/>
            <a:ext cx="1009628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96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  <a:endParaRPr lang="zh-CN" altLang="en-US" sz="96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5939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14062" y="4149080"/>
            <a:ext cx="77768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prstClr val="black"/>
                </a:solidFill>
                <a:latin typeface="Comic Sans MS" pitchFamily="66" charset="0"/>
                <a:ea typeface="宋体" pitchFamily="2" charset="-122"/>
                <a:cs typeface="Times New Roman" pitchFamily="18" charset="0"/>
              </a:rPr>
              <a:t>3.The earthquake </a:t>
            </a:r>
            <a:r>
              <a:rPr lang="en-US" altLang="zh-CN" sz="2800" b="1" dirty="0" smtClean="0">
                <a:solidFill>
                  <a:srgbClr val="FF0000"/>
                </a:solidFill>
                <a:latin typeface="Comic Sans MS" pitchFamily="66" charset="0"/>
                <a:ea typeface="宋体" pitchFamily="2" charset="-122"/>
                <a:cs typeface="Times New Roman" pitchFamily="18" charset="0"/>
              </a:rPr>
              <a:t>which/that</a:t>
            </a:r>
            <a:r>
              <a:rPr lang="en-US" altLang="zh-CN" sz="2800" b="1" dirty="0" smtClean="0">
                <a:solidFill>
                  <a:prstClr val="black"/>
                </a:solidFill>
                <a:latin typeface="Comic Sans MS" pitchFamily="66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b="1" dirty="0">
                <a:solidFill>
                  <a:prstClr val="black"/>
                </a:solidFill>
                <a:latin typeface="Comic Sans MS" pitchFamily="66" charset="0"/>
                <a:ea typeface="宋体" pitchFamily="2" charset="-122"/>
                <a:cs typeface="Times New Roman" pitchFamily="18" charset="0"/>
              </a:rPr>
              <a:t>hit the city in 1906 was the biggest in American   history.</a:t>
            </a:r>
            <a:endParaRPr lang="en-US" altLang="zh-CN" sz="2800" b="1" dirty="0">
              <a:solidFill>
                <a:prstClr val="black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10118" y="1196752"/>
            <a:ext cx="77808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b="1" dirty="0" smtClean="0">
                <a:solidFill>
                  <a:prstClr val="black"/>
                </a:solidFill>
                <a:latin typeface="Comic Sans MS" pitchFamily="66" charset="0"/>
                <a:ea typeface="宋体" pitchFamily="2" charset="-122"/>
                <a:cs typeface="Times New Roman" pitchFamily="18" charset="0"/>
              </a:rPr>
              <a:t>1.A </a:t>
            </a:r>
            <a:r>
              <a:rPr lang="en-US" altLang="zh-CN" sz="2800" b="1" dirty="0">
                <a:solidFill>
                  <a:prstClr val="black"/>
                </a:solidFill>
                <a:latin typeface="Comic Sans MS" pitchFamily="66" charset="0"/>
                <a:ea typeface="宋体" pitchFamily="2" charset="-122"/>
                <a:cs typeface="Times New Roman" pitchFamily="18" charset="0"/>
              </a:rPr>
              <a:t>plane is a machine </a:t>
            </a:r>
            <a:r>
              <a:rPr lang="en-US" altLang="zh-CN" sz="2800" b="1" dirty="0" smtClean="0">
                <a:solidFill>
                  <a:prstClr val="black"/>
                </a:solidFill>
                <a:latin typeface="Comic Sans MS" pitchFamily="66" charset="0"/>
                <a:ea typeface="宋体" pitchFamily="2" charset="-122"/>
                <a:cs typeface="Times New Roman" pitchFamily="18" charset="0"/>
              </a:rPr>
              <a:t>_________ can </a:t>
            </a:r>
            <a:r>
              <a:rPr lang="en-US" altLang="zh-CN" sz="2800" b="1" dirty="0">
                <a:solidFill>
                  <a:prstClr val="black"/>
                </a:solidFill>
                <a:latin typeface="Comic Sans MS" pitchFamily="66" charset="0"/>
                <a:ea typeface="宋体" pitchFamily="2" charset="-122"/>
                <a:cs typeface="Times New Roman" pitchFamily="18" charset="0"/>
              </a:rPr>
              <a:t>fly.</a:t>
            </a:r>
            <a:endParaRPr kumimoji="0" lang="zh-CN" alt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14062" y="2636912"/>
            <a:ext cx="7780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 smtClean="0">
                <a:solidFill>
                  <a:prstClr val="black"/>
                </a:solidFill>
                <a:latin typeface="Comic Sans MS" pitchFamily="66" charset="0"/>
                <a:ea typeface="宋体" pitchFamily="2" charset="-122"/>
                <a:cs typeface="Times New Roman" pitchFamily="18" charset="0"/>
              </a:rPr>
              <a:t>2.They </a:t>
            </a:r>
            <a:r>
              <a:rPr lang="en-US" altLang="zh-CN" sz="2800" b="1" dirty="0">
                <a:solidFill>
                  <a:prstClr val="black"/>
                </a:solidFill>
                <a:latin typeface="Comic Sans MS" pitchFamily="66" charset="0"/>
                <a:ea typeface="宋体" pitchFamily="2" charset="-122"/>
                <a:cs typeface="Times New Roman" pitchFamily="18" charset="0"/>
              </a:rPr>
              <a:t>planted the trees </a:t>
            </a:r>
            <a:r>
              <a:rPr lang="en-US" altLang="zh-CN" sz="2800" b="1" dirty="0" smtClean="0">
                <a:solidFill>
                  <a:srgbClr val="FF0000"/>
                </a:solidFill>
                <a:latin typeface="Comic Sans MS" pitchFamily="66" charset="0"/>
                <a:ea typeface="宋体" pitchFamily="2" charset="-122"/>
                <a:cs typeface="Times New Roman" pitchFamily="18" charset="0"/>
              </a:rPr>
              <a:t>which/that</a:t>
            </a:r>
            <a:r>
              <a:rPr lang="en-US" altLang="zh-CN" sz="2800" b="1" dirty="0" smtClean="0">
                <a:solidFill>
                  <a:prstClr val="black"/>
                </a:solidFill>
                <a:latin typeface="Comic Sans MS" pitchFamily="66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b="1" dirty="0">
                <a:solidFill>
                  <a:prstClr val="black"/>
                </a:solidFill>
                <a:latin typeface="Comic Sans MS" pitchFamily="66" charset="0"/>
                <a:ea typeface="宋体" pitchFamily="2" charset="-122"/>
                <a:cs typeface="Times New Roman" pitchFamily="18" charset="0"/>
              </a:rPr>
              <a:t>didn’t need much water.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051" y="1083712"/>
            <a:ext cx="22860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圆角矩形 8"/>
          <p:cNvSpPr/>
          <p:nvPr/>
        </p:nvSpPr>
        <p:spPr>
          <a:xfrm>
            <a:off x="1549525" y="1719971"/>
            <a:ext cx="6336704" cy="2213085"/>
          </a:xfrm>
          <a:prstGeom prst="roundRect">
            <a:avLst/>
          </a:prstGeom>
          <a:solidFill>
            <a:schemeClr val="bg1">
              <a:alpha val="91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59932"/>
            <a:ext cx="1584176" cy="180835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05543" y="2287904"/>
            <a:ext cx="63508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chemeClr val="accent6">
                    <a:lumMod val="75000"/>
                  </a:schemeClr>
                </a:solidFill>
              </a:rPr>
              <a:t>Can we always interchange “which” and “that” in attributive clauses?</a:t>
            </a:r>
            <a:endParaRPr lang="zh-CN" alt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18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89517" y="2560779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 smtClean="0"/>
              <a:t>In these situations, we can only use 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“that” </a:t>
            </a:r>
            <a:r>
              <a:rPr lang="en-US" altLang="zh-CN" sz="4000" b="1" dirty="0" smtClean="0"/>
              <a:t>instead of  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“which”</a:t>
            </a:r>
            <a:r>
              <a:rPr lang="en-US" altLang="zh-CN" sz="4000" b="1" dirty="0" smtClean="0"/>
              <a:t>: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52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128" y="746763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先行词为</a:t>
            </a:r>
            <a:r>
              <a:rPr lang="en-US" altLang="zh-CN" sz="2800" dirty="0" smtClean="0">
                <a:latin typeface="Comic Sans MS" panose="030F0902030302020204" pitchFamily="66" charset="0"/>
                <a:ea typeface="微软雅黑" panose="020B0503020204020204" pitchFamily="34" charset="-122"/>
              </a:rPr>
              <a:t>all, everything, nothing, something, anything, little, much 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等</a:t>
            </a:r>
            <a:r>
              <a:rPr lang="zh-CN" altLang="en-US" sz="28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不定代词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时。</a:t>
            </a:r>
            <a:endParaRPr lang="zh-CN" altLang="en-US" sz="2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9833" y="2276872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He has something </a:t>
            </a:r>
            <a:r>
              <a:rPr lang="en-US" altLang="zh-CN" sz="3600" dirty="0" smtClean="0">
                <a:solidFill>
                  <a:schemeClr val="accent6">
                    <a:lumMod val="75000"/>
                  </a:schemeClr>
                </a:solidFill>
              </a:rPr>
              <a:t>that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 you want to buy.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2123728" y="2276872"/>
            <a:ext cx="2016224" cy="688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67544" y="3385066"/>
            <a:ext cx="85386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chemeClr val="accent1">
                    <a:lumMod val="75000"/>
                  </a:schemeClr>
                </a:solidFill>
              </a:rPr>
              <a:t>We should do all </a:t>
            </a:r>
            <a:r>
              <a:rPr lang="en-US" altLang="zh-CN" sz="3600" dirty="0">
                <a:solidFill>
                  <a:schemeClr val="accent6">
                    <a:lumMod val="75000"/>
                  </a:schemeClr>
                </a:solidFill>
              </a:rPr>
              <a:t>that</a:t>
            </a:r>
            <a:r>
              <a:rPr lang="en-US" altLang="zh-CN" sz="3600" dirty="0">
                <a:solidFill>
                  <a:schemeClr val="accent1">
                    <a:lumMod val="75000"/>
                  </a:schemeClr>
                </a:solidFill>
              </a:rPr>
              <a:t> is useful to the people.</a:t>
            </a:r>
            <a:endParaRPr lang="zh-CN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131840" y="3324913"/>
            <a:ext cx="576064" cy="688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841312" y="4509119"/>
            <a:ext cx="79791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chemeClr val="accent1">
                    <a:lumMod val="75000"/>
                  </a:schemeClr>
                </a:solidFill>
              </a:rPr>
              <a:t>Please tell me anything </a:t>
            </a:r>
            <a:r>
              <a:rPr lang="en-US" altLang="zh-CN" sz="3600" dirty="0">
                <a:solidFill>
                  <a:schemeClr val="accent6">
                    <a:lumMod val="75000"/>
                  </a:schemeClr>
                </a:solidFill>
              </a:rPr>
              <a:t>that</a:t>
            </a:r>
            <a:r>
              <a:rPr lang="en-US" altLang="zh-CN" sz="3600" dirty="0">
                <a:solidFill>
                  <a:schemeClr val="accent1">
                    <a:lumMod val="75000"/>
                  </a:schemeClr>
                </a:solidFill>
              </a:rPr>
              <a:t> you know about the matter. </a:t>
            </a:r>
            <a:endParaRPr lang="zh-CN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566157" y="4485477"/>
            <a:ext cx="1725923" cy="688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44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47664" y="644242"/>
            <a:ext cx="72285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先行词被</a:t>
            </a:r>
            <a:r>
              <a:rPr lang="en-US" altLang="zh-CN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the only, the very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修饰时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67334" y="2034208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srgbClr val="0070C0"/>
                </a:solidFill>
                <a:latin typeface="+mj-lt"/>
              </a:rPr>
              <a:t>This is the very book </a:t>
            </a:r>
            <a:r>
              <a:rPr lang="en-US" altLang="zh-CN" sz="36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that </a:t>
            </a:r>
            <a:r>
              <a:rPr lang="en-US" altLang="zh-CN" sz="3600" dirty="0" smtClean="0">
                <a:solidFill>
                  <a:srgbClr val="0070C0"/>
                </a:solidFill>
                <a:latin typeface="+mj-lt"/>
              </a:rPr>
              <a:t>he is looking for.</a:t>
            </a:r>
            <a:endParaRPr lang="en-US" altLang="zh-CN" sz="36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63688" y="2034208"/>
            <a:ext cx="1656184" cy="688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567334" y="3645024"/>
            <a:ext cx="84563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rgbClr val="0070C0"/>
                </a:solidFill>
                <a:latin typeface="+mj-lt"/>
              </a:rPr>
              <a:t>The only thing </a:t>
            </a:r>
            <a:r>
              <a:rPr lang="en-US" altLang="zh-CN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that</a:t>
            </a:r>
            <a:r>
              <a:rPr lang="en-US" altLang="zh-CN" sz="3600" dirty="0">
                <a:solidFill>
                  <a:srgbClr val="0070C0"/>
                </a:solidFill>
                <a:latin typeface="+mj-lt"/>
              </a:rPr>
              <a:t> we could do was to wait.</a:t>
            </a:r>
            <a:endParaRPr lang="zh-CN" altLang="en-US" sz="36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04600" y="3610946"/>
            <a:ext cx="1656184" cy="688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70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12243" y="882134"/>
            <a:ext cx="4801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先行词被</a:t>
            </a:r>
            <a:r>
              <a:rPr lang="zh-CN" altLang="en-US" sz="3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最高级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修饰时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93848" y="2133600"/>
            <a:ext cx="79546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This is the most delicious food </a:t>
            </a:r>
            <a:r>
              <a:rPr lang="en-US" altLang="zh-CN" sz="3600" dirty="0" smtClean="0">
                <a:solidFill>
                  <a:schemeClr val="accent6">
                    <a:lumMod val="75000"/>
                  </a:schemeClr>
                </a:solidFill>
              </a:rPr>
              <a:t>that 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I have eaten.</a:t>
            </a:r>
            <a:endParaRPr lang="en-US" altLang="zh-CN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51720" y="2133600"/>
            <a:ext cx="1872208" cy="688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93849" y="4077071"/>
            <a:ext cx="80332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chemeClr val="accent1">
                    <a:lumMod val="75000"/>
                  </a:schemeClr>
                </a:solidFill>
              </a:rPr>
              <a:t>The best </a:t>
            </a:r>
            <a:r>
              <a:rPr lang="en-US" altLang="zh-CN" sz="3600" dirty="0">
                <a:solidFill>
                  <a:schemeClr val="accent6">
                    <a:lumMod val="75000"/>
                  </a:schemeClr>
                </a:solidFill>
              </a:rPr>
              <a:t>that</a:t>
            </a:r>
            <a:r>
              <a:rPr lang="en-US" altLang="zh-CN" sz="3600" dirty="0">
                <a:solidFill>
                  <a:schemeClr val="accent1">
                    <a:lumMod val="75000"/>
                  </a:schemeClr>
                </a:solidFill>
              </a:rPr>
              <a:t> I could do was to apologize. </a:t>
            </a:r>
            <a:endParaRPr lang="zh-CN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69256" y="4077071"/>
            <a:ext cx="1786519" cy="688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86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815632" y="720956"/>
            <a:ext cx="4801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先行词既有</a:t>
            </a:r>
            <a:r>
              <a:rPr lang="zh-CN" altLang="en-US" sz="3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又有</a:t>
            </a:r>
            <a:r>
              <a:rPr lang="zh-CN" altLang="en-US" sz="3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物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时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7584" y="2046061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I will always remember the people and things </a:t>
            </a:r>
            <a:r>
              <a:rPr lang="en-US" altLang="zh-CN" sz="3600" dirty="0" smtClean="0">
                <a:solidFill>
                  <a:schemeClr val="accent6">
                    <a:lumMod val="75000"/>
                  </a:schemeClr>
                </a:solidFill>
              </a:rPr>
              <a:t>that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 I am fond of.</a:t>
            </a:r>
            <a:endParaRPr lang="en-US" altLang="zh-CN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5292080" y="2046061"/>
            <a:ext cx="2088232" cy="688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825465" y="2719942"/>
            <a:ext cx="1298263" cy="688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11560" y="3933056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chemeClr val="accent1">
                    <a:lumMod val="75000"/>
                  </a:schemeClr>
                </a:solidFill>
              </a:rPr>
              <a:t>They are talking of the heroines and their deeds </a:t>
            </a:r>
            <a:r>
              <a:rPr lang="en-US" altLang="zh-CN" sz="3600" dirty="0">
                <a:solidFill>
                  <a:schemeClr val="accent6">
                    <a:lumMod val="75000"/>
                  </a:schemeClr>
                </a:solidFill>
              </a:rPr>
              <a:t>that</a:t>
            </a:r>
            <a:r>
              <a:rPr lang="en-US" altLang="zh-CN" sz="3600" dirty="0">
                <a:solidFill>
                  <a:schemeClr val="accent1">
                    <a:lumMod val="75000"/>
                  </a:schemeClr>
                </a:solidFill>
              </a:rPr>
              <a:t> interest them.</a:t>
            </a:r>
            <a:endParaRPr lang="zh-CN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216289" y="3933056"/>
            <a:ext cx="2400657" cy="688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611560" y="4533220"/>
            <a:ext cx="1298263" cy="688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773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animBg="1"/>
      <p:bldP spid="8" grpId="0" animBg="1"/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79010" y="743634"/>
            <a:ext cx="48013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先行词被</a:t>
            </a:r>
            <a:r>
              <a:rPr lang="zh-CN" altLang="en-US" sz="3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序数词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修饰时</a:t>
            </a:r>
            <a:endParaRPr lang="zh-CN" altLang="en-US" sz="3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12825" y="2348880"/>
            <a:ext cx="71336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This is the first prize </a:t>
            </a:r>
            <a:r>
              <a:rPr lang="en-US" altLang="zh-CN" sz="3600" dirty="0" smtClean="0">
                <a:solidFill>
                  <a:schemeClr val="accent6">
                    <a:lumMod val="75000"/>
                  </a:schemeClr>
                </a:solidFill>
              </a:rPr>
              <a:t>that</a:t>
            </a:r>
            <a:r>
              <a:rPr lang="en-US" altLang="zh-CN" sz="3600" dirty="0" smtClean="0">
                <a:solidFill>
                  <a:schemeClr val="accent1">
                    <a:lumMod val="75000"/>
                  </a:schemeClr>
                </a:solidFill>
              </a:rPr>
              <a:t> he has won.</a:t>
            </a:r>
            <a:endParaRPr lang="en-US" altLang="zh-CN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05504" y="2306816"/>
            <a:ext cx="1574407" cy="688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910570" y="3573016"/>
            <a:ext cx="79819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chemeClr val="accent1">
                    <a:lumMod val="75000"/>
                  </a:schemeClr>
                </a:solidFill>
              </a:rPr>
              <a:t>This is the fourth film </a:t>
            </a:r>
            <a:r>
              <a:rPr lang="en-US" altLang="zh-CN" sz="3600" dirty="0">
                <a:solidFill>
                  <a:schemeClr val="accent6">
                    <a:lumMod val="75000"/>
                  </a:schemeClr>
                </a:solidFill>
              </a:rPr>
              <a:t>that</a:t>
            </a:r>
            <a:r>
              <a:rPr lang="en-US" altLang="zh-CN" sz="3600" dirty="0">
                <a:solidFill>
                  <a:schemeClr val="accent1">
                    <a:lumMod val="75000"/>
                  </a:schemeClr>
                </a:solidFill>
              </a:rPr>
              <a:t> has been shown in our school this term. </a:t>
            </a:r>
            <a:endParaRPr lang="zh-CN" alt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205503" y="3573016"/>
            <a:ext cx="2006457" cy="6883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1249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417442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先行词被  </a:t>
            </a:r>
            <a:r>
              <a:rPr lang="en-US" altLang="zh-CN" sz="3600" dirty="0" smtClean="0">
                <a:solidFill>
                  <a:schemeClr val="accent6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all, every, no, some, any, little, much  </a:t>
            </a:r>
            <a:r>
              <a:rPr lang="zh-CN" altLang="en-US" sz="3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itchFamily="18" charset="0"/>
              </a:rPr>
              <a:t>等修饰时</a:t>
            </a:r>
            <a:endParaRPr lang="zh-CN" altLang="en-US" sz="36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55576" y="2276872"/>
            <a:ext cx="77048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schemeClr val="accent5">
                    <a:lumMod val="50000"/>
                  </a:schemeClr>
                </a:solidFill>
              </a:rPr>
              <a:t>I have read all the books </a:t>
            </a:r>
            <a:r>
              <a:rPr lang="en-US" altLang="zh-CN" sz="3600" dirty="0" smtClean="0">
                <a:solidFill>
                  <a:schemeClr val="accent6">
                    <a:lumMod val="75000"/>
                  </a:schemeClr>
                </a:solidFill>
              </a:rPr>
              <a:t>that</a:t>
            </a:r>
            <a:r>
              <a:rPr lang="en-US" altLang="zh-CN" sz="3600" dirty="0" smtClean="0">
                <a:solidFill>
                  <a:schemeClr val="accent5">
                    <a:lumMod val="50000"/>
                  </a:schemeClr>
                </a:solidFill>
              </a:rPr>
              <a:t> are about Harry Porter.</a:t>
            </a:r>
            <a:endParaRPr lang="en-US" altLang="zh-CN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2915817" y="2276872"/>
            <a:ext cx="504056" cy="5914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755576" y="4293096"/>
            <a:ext cx="65113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chemeClr val="accent5">
                    <a:lumMod val="50000"/>
                  </a:schemeClr>
                </a:solidFill>
              </a:rPr>
              <a:t>You can take any seat </a:t>
            </a:r>
            <a:r>
              <a:rPr lang="en-US" altLang="zh-CN" sz="3600" dirty="0">
                <a:solidFill>
                  <a:schemeClr val="accent6">
                    <a:lumMod val="75000"/>
                  </a:schemeClr>
                </a:solidFill>
              </a:rPr>
              <a:t>that </a:t>
            </a:r>
            <a:r>
              <a:rPr lang="en-US" altLang="zh-CN" sz="3600" dirty="0">
                <a:solidFill>
                  <a:schemeClr val="accent5">
                    <a:lumMod val="50000"/>
                  </a:schemeClr>
                </a:solidFill>
              </a:rPr>
              <a:t>is free. </a:t>
            </a:r>
            <a:endParaRPr lang="zh-CN" altLang="en-US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205889" y="4293095"/>
            <a:ext cx="805354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21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474</Words>
  <Application>Microsoft Office PowerPoint</Application>
  <PresentationFormat>全屏显示(4:3)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http://sdwm.org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深度完美技术论坛</dc:creator>
  <cp:lastModifiedBy>深度完美技术论坛</cp:lastModifiedBy>
  <cp:revision>33</cp:revision>
  <dcterms:created xsi:type="dcterms:W3CDTF">2014-06-09T04:52:43Z</dcterms:created>
  <dcterms:modified xsi:type="dcterms:W3CDTF">2014-06-25T02:43:48Z</dcterms:modified>
</cp:coreProperties>
</file>