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62" r:id="rId7"/>
    <p:sldId id="260" r:id="rId8"/>
    <p:sldId id="259" r:id="rId9"/>
    <p:sldId id="258" r:id="rId10"/>
    <p:sldId id="261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4E9CE-BE9D-4412-B384-4F027A8EBB7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39F77-31BA-48DF-B1FE-851E19A7DD7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AD0E-53EB-44D5-886C-1B7DCD5E973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C2533-5181-4DC2-B4FB-27D4ACE2A6F1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234B-8C3D-4EA5-8B66-A258CE7598C5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01DE0-A211-4811-95C7-896A638BFDE1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C53EF-DD51-4235-BD84-2E3C0459BAE3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56AD7-C6E9-4E74-8491-C5D958CE251E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B10CE-2924-42C5-A1F8-71E885F2D3AE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E9D1E-58E8-4155-A24B-4CA12CF47D86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44476-23AA-415B-B767-1A6B3865C06B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3B842-57C3-4821-8329-F7585B50CAE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50BAE-130F-48DF-BE1D-5B870D2F92D8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3A5C-4DF7-4F70-8874-98202CC91D8D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5B6C-48F3-4FFB-AA17-6663E0999A4C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C2533-5181-4DC2-B4FB-27D4ACE2A6F1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234B-8C3D-4EA5-8B66-A258CE7598C5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01DE0-A211-4811-95C7-896A638BFDE1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C53EF-DD51-4235-BD84-2E3C0459BAE3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56AD7-C6E9-4E74-8491-C5D958CE251E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B10CE-2924-42C5-A1F8-71E885F2D3AE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E9D1E-58E8-4155-A24B-4CA12CF47D86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44ACA-627C-45BE-85CD-0820B5E0019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44476-23AA-415B-B767-1A6B3865C06B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50BAE-130F-48DF-BE1D-5B870D2F92D8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3A5C-4DF7-4F70-8874-98202CC91D8D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5B6C-48F3-4FFB-AA17-6663E0999A4C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4520B-067D-49F0-A8BE-80A77E7093D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13A29-DB2D-4E0B-ABF7-F2A29E5D77F1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4A5DC-3DBC-4463-9103-E4605886C16D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9C473-27DF-426E-A4E2-D0DBBD33EF6A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4CDFF-E17D-4D33-9A1E-0247571F9ECC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74DD8-9F5B-4A4A-8984-35E41C740E16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208BD-FE28-4FF9-B32B-D3367B45FF3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02264-E2FD-4A12-862C-BC799EC9D4C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BC5C4-E02C-4D13-813B-3CC2BACA46EC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57201-5877-433F-B3EA-F2EA053E5B63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1D6A2-2C8D-464E-9655-FDB912ED15BB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9BBE7-319D-4D87-95DD-B775523B8FB5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EA9AD-D5B2-4E2C-BF60-A87095D199A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BC76-F6C1-4DA7-9AEB-8269D217255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AF6B-1401-402B-AB7C-40C8E184305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E378-4D37-4D6B-9D40-8C4C65E5101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6EA97-9724-44C1-B20F-6BEC44E1FE1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02129-3E03-4F20-B17A-7606D2845B3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573E7-62CA-4D88-BB5C-68A6A67623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49B8-8E76-483E-AB10-AF2EC634DAD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51DA-F5CF-4BE8-8095-E68CFC5DB36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9719E-E9CE-4278-AA1E-C2F69C740FF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D5EF-3655-46C1-B3FF-EF2A8065F8D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C5FBA-D4F7-4B0D-A844-832E368875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EA9AD-D5B2-4E2C-BF60-A87095D199A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BC76-F6C1-4DA7-9AEB-8269D217255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AF6B-1401-402B-AB7C-40C8E184305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E378-4D37-4D6B-9D40-8C4C65E5101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6700-39EF-46CF-99CF-17F5EB4D5D5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6EA97-9724-44C1-B20F-6BEC44E1FE1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573E7-62CA-4D88-BB5C-68A6A67623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49B8-8E76-483E-AB10-AF2EC634DAD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51DA-F5CF-4BE8-8095-E68CFC5DB36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9719E-E9CE-4278-AA1E-C2F69C740FF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D5EF-3655-46C1-B3FF-EF2A8065F8D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C5FBA-D4F7-4B0D-A844-832E368875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4F28-79A3-4FE4-A470-CB39477368C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C6D77-72D6-463B-A5B1-3D641A0B47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6BDDD-4E12-4E06-A207-272E8EB0AF5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15CDF-46DD-4AAB-AC98-833E307E06AF}" type="slidenum">
              <a:rPr lang="en-US" altLang="zh-CN">
                <a:solidFill>
                  <a:srgbClr val="000000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PMingLiU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PMingLiU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PMingLiU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92A8-6E6F-4BCA-BADA-B8BE2CC3BC1D}" type="slidenum">
              <a:rPr lang="zh-TW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PMingLiU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PMingLiU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PMingLiU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92A8-6E6F-4BCA-BADA-B8BE2CC3BC1D}" type="slidenum">
              <a:rPr lang="zh-TW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PMingLiU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PMingLiU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PMingLiU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F537F2-6B65-4A63-B182-EFF471076983}" type="slidenum">
              <a:rPr lang="zh-TW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D7AF6-55BF-46E9-BF7D-1D23D96FC2B3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D7AF6-55BF-46E9-BF7D-1D23D96FC2B3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汉仪娃娃篆简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직사각형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dirty="0" smtClean="0">
              <a:solidFill>
                <a:srgbClr val="FFFFFF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19459" name="그림 49" descr="나무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8200" y="1993900"/>
            <a:ext cx="44577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8"/>
          <p:cNvSpPr>
            <a:spLocks noChangeArrowheads="1"/>
          </p:cNvSpPr>
          <p:nvPr/>
        </p:nvSpPr>
        <p:spPr bwMode="auto">
          <a:xfrm>
            <a:off x="3244850" y="534988"/>
            <a:ext cx="520541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latin typeface="Adobe 黑体 Std R" pitchFamily="34" charset="-122"/>
                <a:ea typeface="Adobe 黑体 Std R" pitchFamily="34" charset="-122"/>
              </a:rPr>
              <a:t>如何通过词缀记单词</a:t>
            </a:r>
            <a:endParaRPr lang="en-US" altLang="zh-CN" sz="3600" b="1" dirty="0" smtClean="0">
              <a:latin typeface="Adobe 黑体 Std R" pitchFamily="34" charset="-122"/>
              <a:ea typeface="Adobe 黑体 Std R" pitchFamily="34" charset="-12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55888" y="1363663"/>
            <a:ext cx="6261100" cy="1116012"/>
            <a:chOff x="0" y="0"/>
            <a:chExt cx="6260635" cy="111420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68" y="1838"/>
              <a:ext cx="6260127" cy="1119852"/>
              <a:chOff x="0" y="0"/>
              <a:chExt cx="6260592" cy="1121664"/>
            </a:xfrm>
          </p:grpSpPr>
          <p:pic>
            <p:nvPicPr>
              <p:cNvPr id="3123" name="AutoShape 864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6260592" cy="1121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24" name="Text Box 8"/>
              <p:cNvSpPr txBox="1">
                <a:spLocks noChangeArrowheads="1"/>
              </p:cNvSpPr>
              <p:nvPr/>
            </p:nvSpPr>
            <p:spPr bwMode="auto">
              <a:xfrm>
                <a:off x="195778" y="188627"/>
                <a:ext cx="5699670" cy="555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2000" tIns="0" rIns="7200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000" b="1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826086" y="41478"/>
              <a:ext cx="5143499" cy="930728"/>
              <a:chOff x="0" y="0"/>
              <a:chExt cx="2948" cy="549"/>
            </a:xfrm>
          </p:grpSpPr>
          <p:pic>
            <p:nvPicPr>
              <p:cNvPr id="3120" name="Picture 49" descr="그림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21" name="AutoShape 50"/>
              <p:cNvSpPr>
                <a:spLocks noChangeArrowheads="1"/>
              </p:cNvSpPr>
              <p:nvPr/>
            </p:nvSpPr>
            <p:spPr bwMode="auto">
              <a:xfrm>
                <a:off x="77" y="8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DEADA"/>
                  </a:gs>
                  <a:gs pos="100000">
                    <a:srgbClr val="FFFFFF"/>
                  </a:gs>
                </a:gsLst>
                <a:lin ang="5400000" scaled="1"/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 smtClean="0">
                    <a:latin typeface="HY헤드라인M" pitchFamily="2" charset="-127"/>
                    <a:ea typeface="HY헤드라인M" pitchFamily="2" charset="-127"/>
                  </a:rPr>
                  <a:t>单词的构成</a:t>
                </a:r>
                <a:endParaRPr lang="en-US" altLang="zh-CN" b="1" dirty="0" smtClean="0">
                  <a:latin typeface="HY헤드라인M" pitchFamily="2" charset="-127"/>
                  <a:ea typeface="HY헤드라인M" pitchFamily="2" charset="-127"/>
                </a:endParaRPr>
              </a:p>
            </p:txBody>
          </p:sp>
        </p:grpSp>
        <p:sp>
          <p:nvSpPr>
            <p:cNvPr id="3119" name="TextBox 47"/>
            <p:cNvSpPr txBox="1">
              <a:spLocks noChangeArrowheads="1"/>
            </p:cNvSpPr>
            <p:nvPr/>
          </p:nvSpPr>
          <p:spPr bwMode="auto">
            <a:xfrm>
              <a:off x="371605" y="98558"/>
              <a:ext cx="438153" cy="700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657856" y="2261616"/>
            <a:ext cx="6260592" cy="1121664"/>
            <a:chOff x="1968" y="1016"/>
            <a:chExt cx="6260127" cy="1121447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968" y="1016"/>
              <a:ext cx="6260127" cy="1121447"/>
              <a:chOff x="0" y="0"/>
              <a:chExt cx="6260592" cy="1121664"/>
            </a:xfrm>
          </p:grpSpPr>
          <p:pic>
            <p:nvPicPr>
              <p:cNvPr id="3115" name="AutoShape 864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6260592" cy="1121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16" name="Text Box 17"/>
              <p:cNvSpPr txBox="1">
                <a:spLocks noChangeArrowheads="1"/>
              </p:cNvSpPr>
              <p:nvPr/>
            </p:nvSpPr>
            <p:spPr bwMode="auto">
              <a:xfrm>
                <a:off x="195615" y="188420"/>
                <a:ext cx="5699996" cy="554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2000" tIns="0" rIns="7200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000" b="1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87510" y="40717"/>
              <a:ext cx="5782075" cy="930728"/>
              <a:chOff x="-366" y="0"/>
              <a:chExt cx="3314" cy="549"/>
            </a:xfrm>
          </p:grpSpPr>
          <p:pic>
            <p:nvPicPr>
              <p:cNvPr id="3112" name="Picture 49" descr="그림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13" name="AutoShape 50"/>
              <p:cNvSpPr>
                <a:spLocks noChangeArrowheads="1"/>
              </p:cNvSpPr>
              <p:nvPr/>
            </p:nvSpPr>
            <p:spPr bwMode="auto">
              <a:xfrm>
                <a:off x="77" y="86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DEADA"/>
                  </a:gs>
                  <a:gs pos="100000">
                    <a:srgbClr val="FFFFFF"/>
                  </a:gs>
                </a:gsLst>
                <a:lin ang="5400000" scaled="1"/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 smtClean="0">
                    <a:latin typeface="HY헤드라인M" pitchFamily="2" charset="-127"/>
                    <a:ea typeface="HY헤드라인M" pitchFamily="2" charset="-127"/>
                  </a:rPr>
                  <a:t>前缀的作用</a:t>
                </a:r>
                <a:endParaRPr lang="en-US" altLang="zh-CN" b="1" dirty="0" smtClean="0">
                  <a:latin typeface="HY헤드라인M" pitchFamily="2" charset="-127"/>
                  <a:ea typeface="HY헤드라인M" pitchFamily="2" charset="-127"/>
                </a:endParaRPr>
              </a:p>
            </p:txBody>
          </p:sp>
          <p:sp>
            <p:nvSpPr>
              <p:cNvPr id="3114" name="AutoShape 51"/>
              <p:cNvSpPr>
                <a:spLocks noChangeArrowheads="1"/>
              </p:cNvSpPr>
              <p:nvPr/>
            </p:nvSpPr>
            <p:spPr bwMode="auto">
              <a:xfrm>
                <a:off x="-366" y="71"/>
                <a:ext cx="2611" cy="1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37999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342000" tIns="190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mtClean="0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3111" name="TextBox 53"/>
            <p:cNvSpPr txBox="1">
              <a:spLocks noChangeArrowheads="1"/>
            </p:cNvSpPr>
            <p:nvPr/>
          </p:nvSpPr>
          <p:spPr bwMode="auto">
            <a:xfrm>
              <a:off x="371605" y="97797"/>
              <a:ext cx="438153" cy="700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655888" y="3155950"/>
            <a:ext cx="6261100" cy="1116013"/>
            <a:chOff x="0" y="0"/>
            <a:chExt cx="6260635" cy="1116111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1968" y="1778"/>
              <a:ext cx="6260127" cy="1115666"/>
              <a:chOff x="0" y="0"/>
              <a:chExt cx="6260592" cy="1115568"/>
            </a:xfrm>
          </p:grpSpPr>
          <p:pic>
            <p:nvPicPr>
              <p:cNvPr id="3107" name="AutoShape 864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0"/>
                <a:ext cx="6260592" cy="1115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08" name="Text Box 26"/>
              <p:cNvSpPr txBox="1">
                <a:spLocks noChangeArrowheads="1"/>
              </p:cNvSpPr>
              <p:nvPr/>
            </p:nvSpPr>
            <p:spPr bwMode="auto">
              <a:xfrm>
                <a:off x="195582" y="186912"/>
                <a:ext cx="5700062" cy="554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2000" tIns="0" rIns="7200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000" b="1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826086" y="40024"/>
              <a:ext cx="5143499" cy="930728"/>
              <a:chOff x="0" y="0"/>
              <a:chExt cx="2948" cy="549"/>
            </a:xfrm>
          </p:grpSpPr>
          <p:pic>
            <p:nvPicPr>
              <p:cNvPr id="3104" name="Picture 49" descr="그림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05" name="AutoShape 50"/>
              <p:cNvSpPr>
                <a:spLocks noChangeArrowheads="1"/>
              </p:cNvSpPr>
              <p:nvPr/>
            </p:nvSpPr>
            <p:spPr bwMode="auto">
              <a:xfrm>
                <a:off x="77" y="8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DEADA"/>
                  </a:gs>
                  <a:gs pos="100000">
                    <a:srgbClr val="FFFFFF"/>
                  </a:gs>
                </a:gsLst>
                <a:lin ang="5400000" scaled="1"/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 smtClean="0">
                    <a:latin typeface="HY헤드라인M" pitchFamily="2" charset="-127"/>
                    <a:ea typeface="HY헤드라인M" pitchFamily="2" charset="-127"/>
                  </a:rPr>
                  <a:t>后缀的作用</a:t>
                </a:r>
                <a:endParaRPr lang="en-US" altLang="zh-CN" b="1" dirty="0" smtClean="0">
                  <a:latin typeface="HY헤드라인M" pitchFamily="2" charset="-127"/>
                  <a:ea typeface="HY헤드라인M" pitchFamily="2" charset="-127"/>
                </a:endParaRPr>
              </a:p>
            </p:txBody>
          </p:sp>
          <p:sp>
            <p:nvSpPr>
              <p:cNvPr id="3106" name="AutoShape 51"/>
              <p:cNvSpPr>
                <a:spLocks noChangeArrowheads="1"/>
              </p:cNvSpPr>
              <p:nvPr/>
            </p:nvSpPr>
            <p:spPr bwMode="auto">
              <a:xfrm>
                <a:off x="168" y="100"/>
                <a:ext cx="2611" cy="1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37999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342000" tIns="190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mtClean="0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3103" name="TextBox 59"/>
            <p:cNvSpPr txBox="1">
              <a:spLocks noChangeArrowheads="1"/>
            </p:cNvSpPr>
            <p:nvPr/>
          </p:nvSpPr>
          <p:spPr bwMode="auto">
            <a:xfrm>
              <a:off x="371605" y="97202"/>
              <a:ext cx="438153" cy="70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2655888" y="4052888"/>
            <a:ext cx="6261100" cy="1114425"/>
            <a:chOff x="0" y="0"/>
            <a:chExt cx="6260635" cy="1116111"/>
          </a:xfrm>
        </p:grpSpPr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1968" y="953"/>
              <a:ext cx="6260127" cy="1117256"/>
              <a:chOff x="0" y="0"/>
              <a:chExt cx="6260592" cy="1115568"/>
            </a:xfrm>
          </p:grpSpPr>
          <p:pic>
            <p:nvPicPr>
              <p:cNvPr id="3099" name="AutoShape 864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0"/>
                <a:ext cx="6260592" cy="1115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00" name="Text Box 35"/>
              <p:cNvSpPr txBox="1">
                <a:spLocks noChangeArrowheads="1"/>
              </p:cNvSpPr>
              <p:nvPr/>
            </p:nvSpPr>
            <p:spPr bwMode="auto">
              <a:xfrm>
                <a:off x="195419" y="186709"/>
                <a:ext cx="5700388" cy="5538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2000" tIns="0" rIns="7200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000" b="1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826086" y="39262"/>
              <a:ext cx="5143499" cy="930728"/>
              <a:chOff x="0" y="0"/>
              <a:chExt cx="2948" cy="549"/>
            </a:xfrm>
          </p:grpSpPr>
          <p:pic>
            <p:nvPicPr>
              <p:cNvPr id="3096" name="Picture 49" descr="그림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7" name="AutoShape 50"/>
              <p:cNvSpPr>
                <a:spLocks noChangeArrowheads="1"/>
              </p:cNvSpPr>
              <p:nvPr/>
            </p:nvSpPr>
            <p:spPr bwMode="auto">
              <a:xfrm>
                <a:off x="77" y="8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DEADA"/>
                  </a:gs>
                  <a:gs pos="100000">
                    <a:srgbClr val="FFFFFF"/>
                  </a:gs>
                </a:gsLst>
                <a:lin ang="5400000" scaled="1"/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 smtClean="0">
                    <a:latin typeface="HY헤드라인M" pitchFamily="2" charset="-127"/>
                    <a:ea typeface="HY헤드라인M" pitchFamily="2" charset="-127"/>
                  </a:rPr>
                  <a:t>牛刀小试</a:t>
                </a:r>
                <a:endParaRPr lang="en-US" altLang="zh-CN" b="1" dirty="0" smtClean="0">
                  <a:latin typeface="HY헤드라인M" pitchFamily="2" charset="-127"/>
                  <a:ea typeface="HY헤드라인M" pitchFamily="2" charset="-127"/>
                </a:endParaRPr>
              </a:p>
            </p:txBody>
          </p:sp>
          <p:sp>
            <p:nvSpPr>
              <p:cNvPr id="3098" name="AutoShape 51"/>
              <p:cNvSpPr>
                <a:spLocks noChangeArrowheads="1"/>
              </p:cNvSpPr>
              <p:nvPr/>
            </p:nvSpPr>
            <p:spPr bwMode="auto">
              <a:xfrm>
                <a:off x="168" y="100"/>
                <a:ext cx="2611" cy="1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37999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342000" tIns="190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mtClean="0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3095" name="TextBox 65"/>
            <p:cNvSpPr txBox="1">
              <a:spLocks noChangeArrowheads="1"/>
            </p:cNvSpPr>
            <p:nvPr/>
          </p:nvSpPr>
          <p:spPr bwMode="auto">
            <a:xfrm>
              <a:off x="371605" y="96440"/>
              <a:ext cx="438153" cy="70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2655888" y="4948238"/>
            <a:ext cx="6261100" cy="1109662"/>
            <a:chOff x="0" y="0"/>
            <a:chExt cx="6260635" cy="1110012"/>
          </a:xfrm>
        </p:grpSpPr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1968" y="1715"/>
              <a:ext cx="6260127" cy="1115920"/>
              <a:chOff x="0" y="0"/>
              <a:chExt cx="6260592" cy="1115568"/>
            </a:xfrm>
          </p:grpSpPr>
          <p:pic>
            <p:nvPicPr>
              <p:cNvPr id="3091" name="AutoShape 864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0" y="0"/>
                <a:ext cx="6260592" cy="1115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2" name="Text Box 44"/>
              <p:cNvSpPr txBox="1">
                <a:spLocks noChangeArrowheads="1"/>
              </p:cNvSpPr>
              <p:nvPr/>
            </p:nvSpPr>
            <p:spPr bwMode="auto">
              <a:xfrm>
                <a:off x="195556" y="185409"/>
                <a:ext cx="5700114" cy="554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2000" tIns="0" rIns="7200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000" b="1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826086" y="38500"/>
              <a:ext cx="5143499" cy="930728"/>
              <a:chOff x="0" y="0"/>
              <a:chExt cx="2948" cy="549"/>
            </a:xfrm>
          </p:grpSpPr>
          <p:pic>
            <p:nvPicPr>
              <p:cNvPr id="3088" name="Picture 49" descr="그림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89" name="AutoShape 50"/>
              <p:cNvSpPr>
                <a:spLocks noChangeArrowheads="1"/>
              </p:cNvSpPr>
              <p:nvPr/>
            </p:nvSpPr>
            <p:spPr bwMode="auto">
              <a:xfrm>
                <a:off x="77" y="8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DEADA"/>
                  </a:gs>
                  <a:gs pos="100000">
                    <a:srgbClr val="FFFFFF"/>
                  </a:gs>
                </a:gsLst>
                <a:lin ang="5400000" scaled="1"/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 smtClean="0">
                    <a:latin typeface="HY헤드라인M" pitchFamily="2" charset="-127"/>
                    <a:ea typeface="HY헤드라인M" pitchFamily="2" charset="-127"/>
                  </a:rPr>
                  <a:t>课后作业</a:t>
                </a:r>
                <a:endParaRPr lang="en-US" altLang="zh-CN" b="1" dirty="0" smtClean="0">
                  <a:latin typeface="HY헤드라인M" pitchFamily="2" charset="-127"/>
                  <a:ea typeface="HY헤드라인M" pitchFamily="2" charset="-127"/>
                </a:endParaRPr>
              </a:p>
            </p:txBody>
          </p:sp>
          <p:sp>
            <p:nvSpPr>
              <p:cNvPr id="3090" name="AutoShape 51"/>
              <p:cNvSpPr>
                <a:spLocks noChangeArrowheads="1"/>
              </p:cNvSpPr>
              <p:nvPr/>
            </p:nvSpPr>
            <p:spPr bwMode="auto">
              <a:xfrm>
                <a:off x="168" y="100"/>
                <a:ext cx="2611" cy="1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37999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342000" tIns="190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mtClean="0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3087" name="TextBox 71"/>
            <p:cNvSpPr txBox="1">
              <a:spLocks noChangeArrowheads="1"/>
            </p:cNvSpPr>
            <p:nvPr/>
          </p:nvSpPr>
          <p:spPr bwMode="auto">
            <a:xfrm>
              <a:off x="371605" y="95678"/>
              <a:ext cx="438153" cy="70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5</a:t>
              </a:r>
            </a:p>
          </p:txBody>
        </p:sp>
      </p:grpSp>
      <p:pic>
        <p:nvPicPr>
          <p:cNvPr id="19506" name="그림 47" descr="기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163" y="3940175"/>
            <a:ext cx="207803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7" name="그림 50" descr="새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95413" y="398463"/>
            <a:ext cx="825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8" name="그림 51" descr="새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289809" flipH="1">
            <a:off x="534988" y="984250"/>
            <a:ext cx="5159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2555776" y="5934670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高中英语人</a:t>
            </a:r>
            <a:r>
              <a:rPr lang="zh-CN" altLang="en-US" b="1" dirty="0" smtClean="0"/>
              <a:t>教版必修</a:t>
            </a:r>
            <a:r>
              <a:rPr lang="en-US" altLang="zh-CN" b="1" dirty="0" smtClean="0"/>
              <a:t>3 unit4 </a:t>
            </a:r>
            <a:r>
              <a:rPr lang="zh-CN" altLang="en-US" b="1" dirty="0" smtClean="0"/>
              <a:t>词缀练习</a:t>
            </a:r>
            <a:r>
              <a:rPr lang="zh-CN" altLang="en-US" b="1" dirty="0" smtClean="0"/>
              <a:t>课             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            </a:t>
            </a:r>
            <a:r>
              <a:rPr lang="en-US" altLang="zh-CN" b="1" dirty="0" smtClean="0"/>
              <a:t>————  </a:t>
            </a:r>
            <a:r>
              <a:rPr lang="zh-CN" altLang="en-US" b="1" dirty="0" smtClean="0"/>
              <a:t>授课者：华南师范大学外文学院叶翠玉 </a:t>
            </a:r>
            <a:endParaRPr lang="zh-CN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468313" y="2205038"/>
            <a:ext cx="5689600" cy="11525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99FF"/>
                    </a:gs>
                    <a:gs pos="100000">
                      <a:srgbClr val="5E4776"/>
                    </a:gs>
                  </a:gsLst>
                  <a:lin ang="5400000" scaled="1"/>
                </a:gradFill>
                <a:latin typeface="华康少女文字(P) - Kelvin"/>
                <a:ea typeface="宋体" charset="-122"/>
              </a:rPr>
              <a:t>Thank you</a:t>
            </a:r>
            <a:endParaRPr lang="zh-CN" altLang="en-US" sz="3600" kern="1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C99FF"/>
                  </a:gs>
                  <a:gs pos="100000">
                    <a:srgbClr val="5E4776"/>
                  </a:gs>
                </a:gsLst>
                <a:lin ang="5400000" scaled="1"/>
              </a:gradFill>
              <a:latin typeface="华康少女文字(P) - Kelvin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内容占位符 5" descr="Screenshot_2014-06-13-23-24-5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5400600" cy="6525344"/>
          </a:xfrm>
        </p:spPr>
      </p:pic>
      <p:sp>
        <p:nvSpPr>
          <p:cNvPr id="7" name="TextBox 6"/>
          <p:cNvSpPr txBox="1"/>
          <p:nvPr/>
        </p:nvSpPr>
        <p:spPr>
          <a:xfrm rot="20830369">
            <a:off x="6094500" y="4054476"/>
            <a:ext cx="3237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Problem in English</a:t>
            </a:r>
          </a:p>
          <a:p>
            <a:r>
              <a:rPr lang="en-US" altLang="zh-CN" sz="36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learning</a:t>
            </a:r>
            <a:endParaRPr lang="zh-CN" altLang="en-US" sz="3600" b="1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r>
              <a:rPr lang="zh-CN" altLang="en-US" dirty="0" smtClean="0">
                <a:latin typeface="Adobe 黑体 Std R" pitchFamily="34" charset="-122"/>
                <a:ea typeface="Adobe 黑体 Std R" pitchFamily="34" charset="-122"/>
              </a:rPr>
              <a:t>单词的基本构成</a:t>
            </a:r>
            <a:endParaRPr lang="zh-CN" altLang="en-US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smtClean="0">
                <a:solidFill>
                  <a:srgbClr val="0070C0"/>
                </a:solidFill>
              </a:rPr>
              <a:t>          </a:t>
            </a:r>
            <a:r>
              <a:rPr lang="en-US" altLang="zh-CN" sz="6000" smtClean="0">
                <a:solidFill>
                  <a:srgbClr val="0070C0"/>
                </a:solidFill>
              </a:rPr>
              <a:t>in</a:t>
            </a:r>
            <a:r>
              <a:rPr lang="en-US" altLang="zh-CN" sz="6000" smtClean="0">
                <a:solidFill>
                  <a:srgbClr val="7030A0"/>
                </a:solidFill>
              </a:rPr>
              <a:t>noc</a:t>
            </a:r>
            <a:r>
              <a:rPr lang="en-US" altLang="zh-CN" sz="6000" smtClean="0">
                <a:solidFill>
                  <a:srgbClr val="FF3300"/>
                </a:solidFill>
              </a:rPr>
              <a:t>ence</a:t>
            </a:r>
            <a:endParaRPr lang="zh-CN" altLang="en-US" sz="6000" dirty="0">
              <a:solidFill>
                <a:srgbClr val="FF33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2123728" y="2708920"/>
            <a:ext cx="0" cy="1008112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4499992" y="2852936"/>
            <a:ext cx="0" cy="1008112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3131840" y="2708920"/>
            <a:ext cx="0" cy="1008112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63688" y="3717032"/>
            <a:ext cx="738664" cy="3140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前缀  </a:t>
            </a:r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无，不”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3717032"/>
            <a:ext cx="738664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/>
              <a:t>词根  “伤害”</a:t>
            </a:r>
            <a:endParaRPr lang="zh-CN" alt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3789040"/>
            <a:ext cx="738664" cy="28083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/>
              <a:t>后缀  表名词</a:t>
            </a:r>
            <a:endParaRPr lang="zh-CN" alt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19672" y="2492896"/>
            <a:ext cx="1107996" cy="241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C00000"/>
                </a:solidFill>
              </a:rPr>
              <a:t>}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9912" y="2420888"/>
            <a:ext cx="1661993" cy="576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9600" dirty="0" smtClean="0">
                <a:solidFill>
                  <a:srgbClr val="C00000"/>
                </a:solidFill>
              </a:rPr>
              <a:t>}</a:t>
            </a:r>
            <a:endParaRPr lang="zh-CN" altLang="en-US" sz="96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8184" y="494116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C00000"/>
                </a:solidFill>
                <a:latin typeface="Adobe 黑体 Std R" pitchFamily="34" charset="-122"/>
                <a:ea typeface="Adobe 黑体 Std R" pitchFamily="34" charset="-122"/>
              </a:rPr>
              <a:t>n.</a:t>
            </a:r>
            <a:r>
              <a:rPr lang="zh-CN" altLang="en-US" sz="4800" dirty="0" smtClean="0">
                <a:solidFill>
                  <a:srgbClr val="C00000"/>
                </a:solidFill>
                <a:latin typeface="Adobe 黑体 Std R" pitchFamily="34" charset="-122"/>
                <a:ea typeface="Adobe 黑体 Std R" pitchFamily="34" charset="-122"/>
              </a:rPr>
              <a:t>无罪 </a:t>
            </a:r>
            <a:endParaRPr lang="zh-CN" altLang="en-US" sz="4800" dirty="0">
              <a:solidFill>
                <a:srgbClr val="C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141277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prefix+root+suffix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3768" y="2420888"/>
            <a:ext cx="1415772" cy="241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C00000"/>
                </a:solidFill>
              </a:rPr>
              <a:t>}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zh-CN" b="1" dirty="0" smtClean="0"/>
              <a:t>un-, im-, in-  </a:t>
            </a:r>
          </a:p>
          <a:p>
            <a:pPr>
              <a:buNone/>
            </a:pPr>
            <a:r>
              <a:rPr lang="en-US" altLang="zh-CN" dirty="0" smtClean="0"/>
              <a:t>  </a:t>
            </a:r>
            <a:r>
              <a:rPr lang="en-US" altLang="zh-CN" b="1" dirty="0" smtClean="0"/>
              <a:t>happy</a:t>
            </a:r>
          </a:p>
          <a:p>
            <a:pPr>
              <a:buNone/>
            </a:pPr>
            <a:r>
              <a:rPr lang="en-US" altLang="zh-CN" b="1" dirty="0" smtClean="0"/>
              <a:t>  </a:t>
            </a:r>
            <a:r>
              <a:rPr lang="zh-CN" altLang="en-US" b="1" dirty="0" smtClean="0"/>
              <a:t>快乐的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 possible</a:t>
            </a:r>
          </a:p>
          <a:p>
            <a:pPr>
              <a:buNone/>
            </a:pPr>
            <a:r>
              <a:rPr lang="en-US" altLang="zh-CN" b="1" dirty="0" smtClean="0"/>
              <a:t>  </a:t>
            </a:r>
            <a:r>
              <a:rPr lang="zh-CN" altLang="en-US" b="1" dirty="0" smtClean="0"/>
              <a:t>可能的     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  correct</a:t>
            </a:r>
          </a:p>
          <a:p>
            <a:pPr>
              <a:buNone/>
            </a:pPr>
            <a:r>
              <a:rPr lang="en-US" altLang="zh-CN" b="1" dirty="0" smtClean="0"/>
              <a:t>  </a:t>
            </a:r>
            <a:r>
              <a:rPr lang="zh-CN" altLang="en-US" b="1" dirty="0" smtClean="0"/>
              <a:t>正确的</a:t>
            </a:r>
            <a:endParaRPr lang="en-US" altLang="zh-CN" b="1" dirty="0" smtClean="0"/>
          </a:p>
          <a:p>
            <a:pPr>
              <a:buNone/>
            </a:pPr>
            <a:endParaRPr lang="zh-CN" altLang="en-US" dirty="0"/>
          </a:p>
        </p:txBody>
      </p:sp>
      <p:cxnSp>
        <p:nvCxnSpPr>
          <p:cNvPr id="3" name="直接箭头连接符 2"/>
          <p:cNvCxnSpPr/>
          <p:nvPr/>
        </p:nvCxnSpPr>
        <p:spPr>
          <a:xfrm>
            <a:off x="2411760" y="2492896"/>
            <a:ext cx="129614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411760" y="4725144"/>
            <a:ext cx="129614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411760" y="3717032"/>
            <a:ext cx="129614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51920" y="2204864"/>
            <a:ext cx="1890261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70C0"/>
                </a:solidFill>
              </a:rPr>
              <a:t>un</a:t>
            </a:r>
            <a:r>
              <a:rPr lang="en-US" altLang="zh-CN" sz="3200" b="1" dirty="0" smtClean="0"/>
              <a:t>happy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F0000"/>
                </a:solidFill>
              </a:rPr>
              <a:t>不</a:t>
            </a:r>
            <a:r>
              <a:rPr lang="zh-CN" altLang="en-US" sz="3200" b="1" dirty="0" smtClean="0"/>
              <a:t>快乐的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3356992"/>
            <a:ext cx="2448272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70C0"/>
                </a:solidFill>
              </a:rPr>
              <a:t>im</a:t>
            </a:r>
            <a:r>
              <a:rPr lang="en-US" altLang="zh-CN" sz="3200" b="1" dirty="0" smtClean="0"/>
              <a:t>possible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F0000"/>
                </a:solidFill>
              </a:rPr>
              <a:t>不</a:t>
            </a:r>
            <a:r>
              <a:rPr lang="zh-CN" altLang="en-US" sz="3200" b="1" dirty="0" smtClean="0"/>
              <a:t>可能的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3928" y="4581128"/>
            <a:ext cx="288032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70C0"/>
                </a:solidFill>
              </a:rPr>
              <a:t>in</a:t>
            </a:r>
            <a:r>
              <a:rPr lang="en-US" altLang="zh-CN" sz="3200" b="1" dirty="0" smtClean="0"/>
              <a:t>correct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F0000"/>
                </a:solidFill>
              </a:rPr>
              <a:t>不</a:t>
            </a:r>
            <a:r>
              <a:rPr lang="zh-CN" altLang="en-US" sz="3200" b="1" dirty="0" smtClean="0"/>
              <a:t>正确的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864" y="14847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表否定</a:t>
            </a:r>
            <a:endParaRPr lang="zh-CN" altLang="en-US" sz="36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213285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i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前缀  </a:t>
            </a:r>
            <a:endParaRPr lang="en-US" altLang="zh-CN" sz="3600" b="1" i="1" dirty="0" smtClean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600" b="1" i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改变意思！</a:t>
            </a:r>
            <a:endParaRPr lang="zh-CN" altLang="en-US" sz="3600" b="1" i="1" dirty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51520" y="332656"/>
            <a:ext cx="7802136" cy="612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zh-CN" sz="2800" b="1" i="1" dirty="0" smtClean="0">
                <a:solidFill>
                  <a:srgbClr val="FF3300"/>
                </a:solidFill>
              </a:rPr>
              <a:t>–ence </a:t>
            </a:r>
            <a:r>
              <a:rPr lang="zh-CN" altLang="en-US" sz="2000" b="1" i="1" dirty="0" smtClean="0">
                <a:solidFill>
                  <a:srgbClr val="FF3300"/>
                </a:solidFill>
                <a:latin typeface="Adobe 楷体 Std R" pitchFamily="18" charset="-122"/>
                <a:ea typeface="Adobe 楷体 Std R" pitchFamily="18" charset="-122"/>
              </a:rPr>
              <a:t>表名词，“性质，状态”</a:t>
            </a:r>
            <a:endParaRPr lang="en-US" altLang="zh-CN" sz="2000" b="1" i="1" dirty="0" smtClean="0">
              <a:solidFill>
                <a:srgbClr val="FF3300"/>
              </a:solidFill>
              <a:latin typeface="Adobe 楷体 Std R" pitchFamily="18" charset="-122"/>
              <a:ea typeface="Adobe 楷体 Std R" pitchFamily="18" charset="-122"/>
            </a:endParaRPr>
          </a:p>
          <a:p>
            <a:r>
              <a:rPr lang="en-US" altLang="zh-CN" sz="2800" b="1" dirty="0" smtClean="0"/>
              <a:t>depend</a:t>
            </a:r>
            <a:endParaRPr lang="es-ES" altLang="zh-CN" sz="2800" b="1" dirty="0" smtClean="0"/>
          </a:p>
          <a:p>
            <a:r>
              <a:rPr lang="en-US" altLang="zh-CN" sz="2800" b="1" dirty="0" smtClean="0"/>
              <a:t>adj.</a:t>
            </a:r>
            <a:r>
              <a:rPr lang="zh-CN" altLang="en-US" sz="2800" b="1" dirty="0" smtClean="0"/>
              <a:t>依靠的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insist</a:t>
            </a:r>
          </a:p>
          <a:p>
            <a:r>
              <a:rPr lang="es-ES" altLang="zh-CN" sz="2800" b="1" dirty="0" smtClean="0"/>
              <a:t>v.</a:t>
            </a:r>
            <a:r>
              <a:rPr lang="zh-CN" altLang="en-US" sz="2800" b="1" dirty="0" smtClean="0"/>
              <a:t>坚持</a:t>
            </a:r>
            <a:endParaRPr lang="es-ES" altLang="zh-CN" sz="2800" b="1" dirty="0" smtClean="0"/>
          </a:p>
          <a:p>
            <a:r>
              <a:rPr lang="es-ES" altLang="zh-CN" sz="2800" b="1" i="1" dirty="0" smtClean="0">
                <a:solidFill>
                  <a:srgbClr val="FF3300"/>
                </a:solidFill>
              </a:rPr>
              <a:t>-ist </a:t>
            </a:r>
            <a:r>
              <a:rPr lang="zh-CN" altLang="en-US" sz="2000" b="1" i="1" dirty="0" smtClean="0">
                <a:solidFill>
                  <a:srgbClr val="FF3300"/>
                </a:solidFill>
                <a:latin typeface="Adobe 楷体 Std R" pitchFamily="18" charset="-122"/>
                <a:ea typeface="Adobe 楷体 Std R" pitchFamily="18" charset="-122"/>
              </a:rPr>
              <a:t>表名词，“表示信仰者，专家或从事某活动的人”</a:t>
            </a:r>
            <a:endParaRPr lang="en-US" altLang="zh-CN" sz="2000" b="1" i="1" dirty="0" smtClean="0">
              <a:solidFill>
                <a:srgbClr val="FF3300"/>
              </a:solidFill>
              <a:latin typeface="Adobe 楷体 Std R" pitchFamily="18" charset="-122"/>
              <a:ea typeface="Adobe 楷体 Std R" pitchFamily="18" charset="-122"/>
            </a:endParaRPr>
          </a:p>
          <a:p>
            <a:r>
              <a:rPr lang="en-US" altLang="zh-CN" sz="2800" b="1" dirty="0" smtClean="0"/>
              <a:t>     art</a:t>
            </a:r>
          </a:p>
          <a:p>
            <a:r>
              <a:rPr lang="en-US" altLang="zh-CN" sz="2800" b="1" dirty="0" smtClean="0"/>
              <a:t>adj.</a:t>
            </a:r>
            <a:r>
              <a:rPr lang="zh-CN" altLang="en-US" sz="2800" b="1" dirty="0" smtClean="0"/>
              <a:t>艺术的</a:t>
            </a:r>
            <a:endParaRPr lang="es-ES" altLang="zh-CN" sz="2800" b="1" dirty="0" smtClean="0"/>
          </a:p>
          <a:p>
            <a:r>
              <a:rPr lang="es-ES" altLang="zh-CN" sz="2800" b="1" i="1" dirty="0" smtClean="0">
                <a:solidFill>
                  <a:srgbClr val="FF3300"/>
                </a:solidFill>
              </a:rPr>
              <a:t>-al   </a:t>
            </a:r>
            <a:r>
              <a:rPr lang="zh-CN" altLang="en-US" sz="2000" b="1" i="1" dirty="0" smtClean="0">
                <a:solidFill>
                  <a:srgbClr val="FF3300"/>
                </a:solidFill>
                <a:latin typeface="Adobe 楷体 Std R" pitchFamily="18" charset="-122"/>
                <a:ea typeface="Adobe 楷体 Std R" pitchFamily="18" charset="-122"/>
              </a:rPr>
              <a:t>表形容词，“</a:t>
            </a:r>
            <a:r>
              <a:rPr lang="en-US" altLang="zh-CN" sz="2000" b="1" i="1" dirty="0" smtClean="0">
                <a:solidFill>
                  <a:srgbClr val="FF3300"/>
                </a:solidFill>
                <a:latin typeface="Adobe 楷体 Std R" pitchFamily="18" charset="-122"/>
                <a:ea typeface="Adobe 楷体 Std R" pitchFamily="18" charset="-122"/>
              </a:rPr>
              <a:t>…</a:t>
            </a:r>
            <a:r>
              <a:rPr lang="zh-CN" altLang="en-US" sz="2000" b="1" i="1" dirty="0" smtClean="0">
                <a:solidFill>
                  <a:srgbClr val="FF3300"/>
                </a:solidFill>
                <a:latin typeface="Adobe 楷体 Std R" pitchFamily="18" charset="-122"/>
                <a:ea typeface="Adobe 楷体 Std R" pitchFamily="18" charset="-122"/>
              </a:rPr>
              <a:t>的”</a:t>
            </a:r>
            <a:endParaRPr lang="en-US" altLang="zh-CN" sz="2000" b="1" i="1" dirty="0" smtClean="0">
              <a:solidFill>
                <a:srgbClr val="FF3300"/>
              </a:solidFill>
              <a:latin typeface="Adobe 楷体 Std R" pitchFamily="18" charset="-122"/>
              <a:ea typeface="Adobe 楷体 Std R" pitchFamily="18" charset="-122"/>
            </a:endParaRPr>
          </a:p>
          <a:p>
            <a:r>
              <a:rPr lang="en-US" altLang="zh-CN" sz="2800" b="1" dirty="0" smtClean="0"/>
              <a:t>nature</a:t>
            </a:r>
          </a:p>
          <a:p>
            <a:r>
              <a:rPr lang="en-US" altLang="zh-CN" sz="2800" b="1" dirty="0" smtClean="0"/>
              <a:t>n.</a:t>
            </a:r>
            <a:r>
              <a:rPr lang="zh-CN" altLang="en-US" sz="2800" b="1" dirty="0" smtClean="0"/>
              <a:t>自然</a:t>
            </a:r>
            <a:endParaRPr lang="en-US" altLang="zh-CN" sz="2800" b="1" dirty="0" smtClean="0"/>
          </a:p>
          <a:p>
            <a:r>
              <a:rPr lang="es-ES" altLang="zh-CN" sz="2800" b="1" i="1" dirty="0" smtClean="0">
                <a:solidFill>
                  <a:srgbClr val="FF3300"/>
                </a:solidFill>
              </a:rPr>
              <a:t>-ly  </a:t>
            </a:r>
            <a:r>
              <a:rPr lang="en-US" altLang="zh-CN" sz="2000" b="1" i="1" dirty="0" smtClean="0">
                <a:solidFill>
                  <a:srgbClr val="FF3300"/>
                </a:solidFill>
                <a:latin typeface="Adobe 楷体 Std R" pitchFamily="18" charset="-122"/>
                <a:ea typeface="Adobe 楷体 Std R" pitchFamily="18" charset="-122"/>
              </a:rPr>
              <a:t>(1)</a:t>
            </a:r>
            <a:r>
              <a:rPr lang="zh-CN" altLang="en-US" sz="2000" b="1" i="1" dirty="0" smtClean="0">
                <a:solidFill>
                  <a:srgbClr val="FF3300"/>
                </a:solidFill>
                <a:latin typeface="Adobe 楷体 Std R" pitchFamily="18" charset="-122"/>
                <a:ea typeface="Adobe 楷体 Std R" pitchFamily="18" charset="-122"/>
              </a:rPr>
              <a:t>表形容词，通常加在名词后</a:t>
            </a:r>
            <a:r>
              <a:rPr lang="en-US" altLang="zh-CN" sz="2000" b="1" i="1" dirty="0" smtClean="0">
                <a:solidFill>
                  <a:srgbClr val="FF3300"/>
                </a:solidFill>
                <a:latin typeface="Adobe 楷体 Std R" pitchFamily="18" charset="-122"/>
                <a:ea typeface="Adobe 楷体 Std R" pitchFamily="18" charset="-122"/>
              </a:rPr>
              <a:t>(2)</a:t>
            </a:r>
            <a:r>
              <a:rPr lang="zh-CN" altLang="en-US" sz="2000" b="1" i="1" dirty="0" smtClean="0">
                <a:solidFill>
                  <a:srgbClr val="FF3300"/>
                </a:solidFill>
                <a:latin typeface="Adobe 楷体 Std R" pitchFamily="18" charset="-122"/>
                <a:ea typeface="Adobe 楷体 Std R" pitchFamily="18" charset="-122"/>
              </a:rPr>
              <a:t>表副词，通常放在形容词后</a:t>
            </a:r>
            <a:endParaRPr lang="en-US" altLang="zh-CN" sz="2000" b="1" i="1" dirty="0" smtClean="0">
              <a:solidFill>
                <a:srgbClr val="FF3300"/>
              </a:solidFill>
              <a:latin typeface="Adobe 楷体 Std R" pitchFamily="18" charset="-122"/>
              <a:ea typeface="Adobe 楷体 Std R" pitchFamily="18" charset="-122"/>
            </a:endParaRPr>
          </a:p>
          <a:p>
            <a:r>
              <a:rPr lang="en-US" altLang="zh-CN" sz="2800" b="1" dirty="0" smtClean="0"/>
              <a:t>friend</a:t>
            </a:r>
          </a:p>
          <a:p>
            <a:r>
              <a:rPr lang="en-US" altLang="zh-CN" sz="2800" b="1" dirty="0" smtClean="0"/>
              <a:t>n.</a:t>
            </a:r>
            <a:r>
              <a:rPr lang="zh-CN" altLang="en-US" sz="2800" b="1" dirty="0" smtClean="0"/>
              <a:t>朋友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2195736" y="1124744"/>
            <a:ext cx="129614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91880" y="90872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depend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ence</a:t>
            </a:r>
          </a:p>
          <a:p>
            <a:r>
              <a:rPr lang="en-US" altLang="zh-CN" sz="2800" b="1" dirty="0" smtClean="0"/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n.</a:t>
            </a:r>
            <a:r>
              <a:rPr lang="zh-CN" altLang="en-US" sz="2800" b="1" dirty="0" smtClean="0"/>
              <a:t>依靠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123728" y="1988840"/>
            <a:ext cx="129614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9872" y="1700808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insist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ence</a:t>
            </a:r>
          </a:p>
          <a:p>
            <a:r>
              <a:rPr lang="en-US" altLang="zh-CN" sz="2800" b="1" dirty="0" smtClean="0"/>
              <a:t>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n.</a:t>
            </a:r>
            <a:r>
              <a:rPr lang="zh-CN" altLang="en-US" sz="2800" b="1" dirty="0" smtClean="0"/>
              <a:t>坚持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2051720" y="3284984"/>
            <a:ext cx="129614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19872" y="306896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art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ist</a:t>
            </a:r>
          </a:p>
          <a:p>
            <a:r>
              <a:rPr lang="zh-CN" altLang="en-US" sz="2800" b="1" dirty="0" smtClean="0"/>
              <a:t>  </a:t>
            </a:r>
            <a:r>
              <a:rPr lang="en-US" altLang="zh-CN" sz="2800" b="1" dirty="0" smtClean="0">
                <a:solidFill>
                  <a:srgbClr val="FF3300"/>
                </a:solidFill>
              </a:rPr>
              <a:t>n.</a:t>
            </a:r>
            <a:r>
              <a:rPr lang="zh-CN" altLang="en-US" sz="2800" b="1" dirty="0" smtClean="0"/>
              <a:t>艺术家</a:t>
            </a: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123728" y="4581128"/>
            <a:ext cx="129614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7864" y="4293096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natur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al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adj.</a:t>
            </a:r>
            <a:r>
              <a:rPr lang="zh-CN" altLang="en-US" sz="2800" b="1" dirty="0" smtClean="0"/>
              <a:t>自然的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475656" y="5733256"/>
            <a:ext cx="1008112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55776" y="5517232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friend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ly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adj.</a:t>
            </a:r>
            <a:r>
              <a:rPr lang="zh-CN" altLang="en-US" sz="2800" b="1" dirty="0" smtClean="0"/>
              <a:t>友好的</a:t>
            </a: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5940152" y="5805264"/>
            <a:ext cx="1008112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4008" y="5517232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quick</a:t>
            </a:r>
          </a:p>
          <a:p>
            <a:r>
              <a:rPr lang="en-US" altLang="zh-CN" sz="2800" b="1" dirty="0" smtClean="0"/>
              <a:t>adj.</a:t>
            </a:r>
            <a:r>
              <a:rPr lang="zh-CN" altLang="en-US" sz="2800" b="1" dirty="0" smtClean="0"/>
              <a:t>飞快的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20272" y="5517232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quick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ly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adv.</a:t>
            </a:r>
            <a:r>
              <a:rPr lang="zh-CN" altLang="en-US" sz="2800" b="1" dirty="0" smtClean="0"/>
              <a:t>飞快地</a:t>
            </a:r>
          </a:p>
        </p:txBody>
      </p:sp>
      <p:sp>
        <p:nvSpPr>
          <p:cNvPr id="25" name="矩形 24"/>
          <p:cNvSpPr/>
          <p:nvPr/>
        </p:nvSpPr>
        <p:spPr>
          <a:xfrm>
            <a:off x="5508104" y="3717032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i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后缀  </a:t>
            </a:r>
            <a:endParaRPr lang="en-US" altLang="zh-CN" sz="3200" b="1" i="1" dirty="0" smtClean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b="1" i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改变词性！</a:t>
            </a:r>
            <a:endParaRPr lang="zh-CN" altLang="en-US" sz="3200" b="1" i="1" dirty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0" y="332656"/>
            <a:ext cx="7776864" cy="1082551"/>
          </a:xfrm>
        </p:spPr>
        <p:txBody>
          <a:bodyPr/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用所学的合适词缀来改写下列单词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</a:b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图片 4" descr="QQ图片20140611214551.jpg"/>
          <p:cNvPicPr/>
          <p:nvPr/>
        </p:nvPicPr>
        <p:blipFill>
          <a:blip r:embed="rId2" cstate="print"/>
          <a:srcRect t="7500"/>
          <a:stretch>
            <a:fillRect/>
          </a:stretch>
        </p:blipFill>
        <p:spPr>
          <a:xfrm>
            <a:off x="611560" y="1124744"/>
            <a:ext cx="8064896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3861048"/>
            <a:ext cx="2236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pres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ence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viol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ence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confid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ence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differ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ence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pati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ence</a:t>
            </a:r>
            <a:endParaRPr lang="zh-CN" altLang="en-US" sz="2800" dirty="0">
              <a:solidFill>
                <a:srgbClr val="FF0000"/>
              </a:solidFill>
              <a:ea typeface="Adobe 黑体 Std R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3861048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present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ly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violent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ly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confident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ly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different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ly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patient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ly</a:t>
            </a:r>
            <a:endParaRPr lang="zh-CN" altLang="en-US" sz="2800" dirty="0" smtClean="0">
              <a:solidFill>
                <a:srgbClr val="FF0000"/>
              </a:solidFill>
              <a:ea typeface="Adobe 黑体 Std R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3861048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ea typeface="Adobe 黑体 Std R" pitchFamily="34" charset="-122"/>
              </a:rPr>
              <a:t>un</a:t>
            </a:r>
            <a:r>
              <a:rPr lang="en-US" altLang="zh-CN" sz="2800" dirty="0" err="1" smtClean="0">
                <a:solidFill>
                  <a:srgbClr val="0070C0"/>
                </a:solidFill>
                <a:ea typeface="Adobe 黑体 Std R" pitchFamily="34" charset="-122"/>
              </a:rPr>
              <a:t>present</a:t>
            </a:r>
            <a:endParaRPr lang="en-US" altLang="zh-CN" sz="2800" dirty="0" smtClean="0">
              <a:solidFill>
                <a:srgbClr val="0070C0"/>
              </a:solidFill>
              <a:ea typeface="Adobe 黑体 Std R" pitchFamily="34" charset="-122"/>
            </a:endParaRPr>
          </a:p>
          <a:p>
            <a:r>
              <a:rPr lang="en-US" altLang="zh-CN" sz="2800" dirty="0" err="1" smtClean="0">
                <a:solidFill>
                  <a:srgbClr val="FF0000"/>
                </a:solidFill>
                <a:ea typeface="Adobe 黑体 Std R" pitchFamily="34" charset="-122"/>
              </a:rPr>
              <a:t>un</a:t>
            </a:r>
            <a:r>
              <a:rPr lang="en-US" altLang="zh-CN" sz="2800" dirty="0" err="1" smtClean="0">
                <a:solidFill>
                  <a:srgbClr val="0070C0"/>
                </a:solidFill>
                <a:ea typeface="Adobe 黑体 Std R" pitchFamily="34" charset="-122"/>
              </a:rPr>
              <a:t>violent</a:t>
            </a:r>
            <a:endParaRPr lang="en-US" altLang="zh-CN" sz="2800" dirty="0" smtClean="0">
              <a:solidFill>
                <a:srgbClr val="0070C0"/>
              </a:solidFill>
              <a:ea typeface="Adobe 黑体 Std R" pitchFamily="34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un</a:t>
            </a:r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confident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in</a:t>
            </a:r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different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im</a:t>
            </a:r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patient</a:t>
            </a:r>
            <a:endParaRPr lang="zh-CN" altLang="en-US" sz="2800" dirty="0" smtClean="0">
              <a:solidFill>
                <a:srgbClr val="0070C0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0" y="332656"/>
            <a:ext cx="7776864" cy="1082551"/>
          </a:xfrm>
        </p:spPr>
        <p:txBody>
          <a:bodyPr/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用合适的词缀来改写下列单词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</a:b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图片 4" descr="QQ图片20140611214551.jpg"/>
          <p:cNvPicPr/>
          <p:nvPr/>
        </p:nvPicPr>
        <p:blipFill>
          <a:blip r:embed="rId2" cstate="print"/>
          <a:srcRect t="7500"/>
          <a:stretch>
            <a:fillRect/>
          </a:stretch>
        </p:blipFill>
        <p:spPr>
          <a:xfrm>
            <a:off x="611560" y="1124744"/>
            <a:ext cx="8064896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3861048"/>
            <a:ext cx="2236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certain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ly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fair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ly</a:t>
            </a:r>
          </a:p>
          <a:p>
            <a:r>
              <a:rPr lang="en-US" altLang="zh-CN" sz="2800" dirty="0" err="1" smtClean="0">
                <a:solidFill>
                  <a:srgbClr val="0070C0"/>
                </a:solidFill>
                <a:ea typeface="Adobe 黑体 Std R" pitchFamily="34" charset="-122"/>
              </a:rPr>
              <a:t>paid</a:t>
            </a:r>
            <a:r>
              <a:rPr lang="en-US" altLang="zh-CN" sz="2800" dirty="0" err="1" smtClean="0">
                <a:solidFill>
                  <a:srgbClr val="FF0000"/>
                </a:solidFill>
                <a:ea typeface="Adobe 黑体 Std R" pitchFamily="34" charset="-122"/>
              </a:rPr>
              <a:t>ly</a:t>
            </a:r>
            <a:endParaRPr lang="en-US" altLang="zh-CN" sz="2800" dirty="0" smtClean="0">
              <a:solidFill>
                <a:srgbClr val="FF0000"/>
              </a:solidFill>
              <a:ea typeface="Adobe 黑体 Std R" pitchFamily="34" charset="-122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like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ly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kind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ly</a:t>
            </a:r>
            <a:endParaRPr lang="zh-CN" altLang="en-US" sz="2800" dirty="0">
              <a:solidFill>
                <a:srgbClr val="FF0000"/>
              </a:solidFill>
              <a:ea typeface="Adobe 黑体 Std R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3861048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un</a:t>
            </a:r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certain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un</a:t>
            </a:r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fair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un</a:t>
            </a:r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paid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un</a:t>
            </a:r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like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un</a:t>
            </a:r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kind</a:t>
            </a:r>
            <a:endParaRPr lang="zh-CN" altLang="en-US" sz="2800" dirty="0" smtClean="0">
              <a:solidFill>
                <a:srgbClr val="0070C0"/>
              </a:solidFill>
              <a:ea typeface="Adobe 黑体 Std R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3861048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un</a:t>
            </a:r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certain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ly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un</a:t>
            </a:r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fair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ly</a:t>
            </a:r>
          </a:p>
          <a:p>
            <a:r>
              <a:rPr lang="en-US" altLang="zh-CN" sz="2800" dirty="0" err="1" smtClean="0">
                <a:solidFill>
                  <a:srgbClr val="FF0000"/>
                </a:solidFill>
                <a:ea typeface="Adobe 黑体 Std R" pitchFamily="34" charset="-122"/>
              </a:rPr>
              <a:t>un</a:t>
            </a:r>
            <a:r>
              <a:rPr lang="en-US" altLang="zh-CN" sz="2800" dirty="0" err="1" smtClean="0">
                <a:solidFill>
                  <a:srgbClr val="0070C0"/>
                </a:solidFill>
                <a:ea typeface="Adobe 黑体 Std R" pitchFamily="34" charset="-122"/>
              </a:rPr>
              <a:t>paid</a:t>
            </a:r>
            <a:r>
              <a:rPr lang="en-US" altLang="zh-CN" sz="2800" dirty="0" err="1" smtClean="0">
                <a:solidFill>
                  <a:srgbClr val="FF0000"/>
                </a:solidFill>
                <a:ea typeface="Adobe 黑体 Std R" pitchFamily="34" charset="-122"/>
              </a:rPr>
              <a:t>ly</a:t>
            </a:r>
            <a:endParaRPr lang="en-US" altLang="zh-CN" sz="2800" dirty="0" smtClean="0">
              <a:solidFill>
                <a:srgbClr val="FF0000"/>
              </a:solidFill>
              <a:ea typeface="Adobe 黑体 Std R" pitchFamily="34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un</a:t>
            </a:r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like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ly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un</a:t>
            </a:r>
            <a:r>
              <a:rPr lang="en-US" altLang="zh-CN" sz="2800" dirty="0" smtClean="0">
                <a:solidFill>
                  <a:srgbClr val="0070C0"/>
                </a:solidFill>
                <a:ea typeface="Adobe 黑体 Std R" pitchFamily="34" charset="-122"/>
              </a:rPr>
              <a:t>kind</a:t>
            </a:r>
            <a:r>
              <a:rPr lang="en-US" altLang="zh-CN" sz="2800" dirty="0" smtClean="0">
                <a:solidFill>
                  <a:srgbClr val="FF0000"/>
                </a:solidFill>
                <a:ea typeface="Adobe 黑体 Std R" pitchFamily="34" charset="-122"/>
              </a:rPr>
              <a:t>ly</a:t>
            </a:r>
            <a:endParaRPr lang="zh-CN" altLang="en-US" sz="2800" dirty="0" smtClean="0">
              <a:solidFill>
                <a:srgbClr val="FF0000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0" y="332656"/>
            <a:ext cx="7776864" cy="1082551"/>
          </a:xfrm>
        </p:spPr>
        <p:txBody>
          <a:bodyPr/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用合适的词缀来改写下列单词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</a:b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图片 4" descr="QQ图片20140611214551.jpg"/>
          <p:cNvPicPr/>
          <p:nvPr/>
        </p:nvPicPr>
        <p:blipFill>
          <a:blip r:embed="rId2" cstate="print"/>
          <a:srcRect t="7500"/>
          <a:stretch>
            <a:fillRect/>
          </a:stretch>
        </p:blipFill>
        <p:spPr>
          <a:xfrm>
            <a:off x="611560" y="1124744"/>
            <a:ext cx="8064896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3933056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u="sng" dirty="0" smtClean="0">
                <a:latin typeface="宋体" pitchFamily="2" charset="-122"/>
                <a:ea typeface="宋体" pitchFamily="2" charset="-122"/>
              </a:rPr>
              <a:t>课后作业：</a:t>
            </a:r>
            <a:endParaRPr lang="en-US" altLang="zh-CN" sz="2000" b="1" i="1" u="sng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改写剩下的第三，四组单词，并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比较原词和添加词缀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后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的单词的异同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479715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例：</a:t>
            </a:r>
            <a:r>
              <a:rPr lang="en-US" altLang="zh-CN" sz="2000" b="1" dirty="0" smtClean="0"/>
              <a:t>culture</a:t>
            </a:r>
            <a:endParaRPr lang="zh-CN" altLang="en-US" sz="2000" b="1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627784" y="5013176"/>
            <a:ext cx="93610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35896" y="4797152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cultur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al</a:t>
            </a:r>
            <a:endParaRPr lang="zh-CN" altLang="en-US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5652120" y="5013176"/>
            <a:ext cx="648072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20072" y="47971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n</a:t>
            </a:r>
            <a:r>
              <a:rPr lang="en-US" altLang="zh-CN" b="1" dirty="0" smtClean="0"/>
              <a:t>.</a:t>
            </a:r>
            <a:endParaRPr lang="zh-CN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00192" y="479715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adj.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2080" y="52292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词性改变，意思不变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20938"/>
            <a:ext cx="9144000" cy="4725987"/>
            <a:chOff x="0" y="0"/>
            <a:chExt cx="9144000" cy="4725987"/>
          </a:xfrm>
        </p:grpSpPr>
        <p:pic>
          <p:nvPicPr>
            <p:cNvPr id="6201" name="Picture 4" descr="66"/>
            <p:cNvPicPr>
              <a:picLocks noChangeAspect="1" noChangeArrowheads="1"/>
            </p:cNvPicPr>
            <p:nvPr/>
          </p:nvPicPr>
          <p:blipFill>
            <a:blip r:embed="rId2" cstate="print">
              <a:lum bright="4000" contrast="18000"/>
              <a:grayscl/>
            </a:blip>
            <a:srcRect/>
            <a:stretch>
              <a:fillRect/>
            </a:stretch>
          </p:blipFill>
          <p:spPr bwMode="auto">
            <a:xfrm>
              <a:off x="0" y="0"/>
              <a:ext cx="9144000" cy="472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2" name="Text Box 6"/>
            <p:cNvSpPr txBox="1">
              <a:spLocks noChangeArrowheads="1"/>
            </p:cNvSpPr>
            <p:nvPr/>
          </p:nvSpPr>
          <p:spPr bwMode="auto">
            <a:xfrm>
              <a:off x="6223624" y="1006475"/>
              <a:ext cx="197201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 smtClean="0">
                  <a:latin typeface="华文新魏" pitchFamily="2" charset="-122"/>
                  <a:ea typeface="华文新魏" pitchFamily="2" charset="-122"/>
                </a:rPr>
                <a:t>如何记单词</a:t>
              </a:r>
              <a:endParaRPr lang="en-US" altLang="zh-CN" sz="2800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331913" y="2330450"/>
            <a:ext cx="1611312" cy="3103563"/>
            <a:chOff x="0" y="0"/>
            <a:chExt cx="1611312" cy="3103563"/>
          </a:xfrm>
        </p:grpSpPr>
        <p:sp>
          <p:nvSpPr>
            <p:cNvPr id="6177" name="Line 24"/>
            <p:cNvSpPr>
              <a:spLocks noChangeShapeType="1"/>
            </p:cNvSpPr>
            <p:nvPr/>
          </p:nvSpPr>
          <p:spPr bwMode="auto">
            <a:xfrm flipV="1">
              <a:off x="804862" y="447675"/>
              <a:ext cx="0" cy="719138"/>
            </a:xfrm>
            <a:prstGeom prst="line">
              <a:avLst/>
            </a:prstGeom>
            <a:noFill/>
            <a:ln w="9525">
              <a:solidFill>
                <a:srgbClr val="404040"/>
              </a:solidFill>
              <a:prstDash val="dash"/>
              <a:round/>
              <a:headEnd/>
              <a:tailEnd type="oval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8" name="Oval 27"/>
            <p:cNvSpPr>
              <a:spLocks noChangeArrowheads="1"/>
            </p:cNvSpPr>
            <p:nvPr/>
          </p:nvSpPr>
          <p:spPr bwMode="auto">
            <a:xfrm>
              <a:off x="0" y="1938338"/>
              <a:ext cx="1611312" cy="1165225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14998"/>
                  </a:scheme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64071" y="1193038"/>
              <a:ext cx="1481328" cy="1487424"/>
              <a:chOff x="0" y="0"/>
              <a:chExt cx="1481328" cy="1487424"/>
            </a:xfrm>
          </p:grpSpPr>
          <p:pic>
            <p:nvPicPr>
              <p:cNvPr id="6187" name="Oval 29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1481328" cy="1487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88" name="Text Box 24"/>
              <p:cNvSpPr txBox="1">
                <a:spLocks noChangeArrowheads="1"/>
              </p:cNvSpPr>
              <p:nvPr/>
            </p:nvSpPr>
            <p:spPr bwMode="auto">
              <a:xfrm>
                <a:off x="225935" y="229945"/>
                <a:ext cx="1029342" cy="102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FF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34925" y="1168400"/>
              <a:ext cx="1533525" cy="1539875"/>
              <a:chOff x="0" y="0"/>
              <a:chExt cx="998" cy="999"/>
            </a:xfrm>
          </p:grpSpPr>
          <p:sp>
            <p:nvSpPr>
              <p:cNvPr id="6185" name="Oval 31"/>
              <p:cNvSpPr>
                <a:spLocks noChangeArrowheads="1"/>
              </p:cNvSpPr>
              <p:nvPr/>
            </p:nvSpPr>
            <p:spPr bwMode="auto">
              <a:xfrm>
                <a:off x="348" y="20"/>
                <a:ext cx="264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latin typeface="Gulim" pitchFamily="34" charset="-127"/>
                  <a:ea typeface="Gulim" pitchFamily="34" charset="-127"/>
                </a:endParaRPr>
              </a:p>
            </p:txBody>
          </p:sp>
          <p:pic>
            <p:nvPicPr>
              <p:cNvPr id="6186" name="Picture 32" descr="그림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998" cy="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352426" y="1671638"/>
              <a:ext cx="965201" cy="820738"/>
              <a:chOff x="86" y="0"/>
              <a:chExt cx="608" cy="517"/>
            </a:xfrm>
          </p:grpSpPr>
          <p:sp>
            <p:nvSpPr>
              <p:cNvPr id="6183" name="Text Box 34"/>
              <p:cNvSpPr txBox="1">
                <a:spLocks noChangeArrowheads="1"/>
              </p:cNvSpPr>
              <p:nvPr/>
            </p:nvSpPr>
            <p:spPr bwMode="auto">
              <a:xfrm>
                <a:off x="121" y="0"/>
                <a:ext cx="50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latin typeface="Times New Roman" pitchFamily="18" charset="0"/>
                    <a:ea typeface="Gulim" pitchFamily="34" charset="-127"/>
                  </a:rPr>
                  <a:t>前缀</a:t>
                </a:r>
                <a:endParaRPr lang="en-US" altLang="zh-CN" sz="2400" b="1" dirty="0">
                  <a:latin typeface="Times New Roman" pitchFamily="18" charset="0"/>
                  <a:ea typeface="Gulim" pitchFamily="34" charset="-127"/>
                </a:endParaRPr>
              </a:p>
            </p:txBody>
          </p:sp>
          <p:sp>
            <p:nvSpPr>
              <p:cNvPr id="6184" name="Text Box 35"/>
              <p:cNvSpPr txBox="1">
                <a:spLocks noChangeArrowheads="1"/>
              </p:cNvSpPr>
              <p:nvPr/>
            </p:nvSpPr>
            <p:spPr bwMode="auto">
              <a:xfrm>
                <a:off x="86" y="226"/>
                <a:ext cx="60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latin typeface="Times New Roman" pitchFamily="18" charset="0"/>
                    <a:ea typeface="Gulim" pitchFamily="34" charset="-127"/>
                  </a:rPr>
                  <a:t>prefix</a:t>
                </a:r>
                <a:endParaRPr lang="en-US" altLang="zh-CN" sz="2400" b="1" dirty="0">
                  <a:latin typeface="Times New Roman" pitchFamily="18" charset="0"/>
                  <a:ea typeface="Gulim" pitchFamily="34" charset="-127"/>
                </a:endParaRPr>
              </a:p>
            </p:txBody>
          </p:sp>
        </p:grpSp>
        <p:sp>
          <p:nvSpPr>
            <p:cNvPr id="6182" name="Text Box 36"/>
            <p:cNvSpPr txBox="1">
              <a:spLocks noChangeArrowheads="1"/>
            </p:cNvSpPr>
            <p:nvPr/>
          </p:nvSpPr>
          <p:spPr bwMode="auto">
            <a:xfrm>
              <a:off x="107381" y="0"/>
              <a:ext cx="13981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Times New Roman" pitchFamily="18" charset="0"/>
                  <a:ea typeface="Gulim" pitchFamily="34" charset="-127"/>
                </a:rPr>
                <a:t>改变意思</a:t>
              </a:r>
              <a:endParaRPr lang="en-US" altLang="zh-CN" sz="2400" b="1" dirty="0">
                <a:latin typeface="Times New Roman" pitchFamily="18" charset="0"/>
                <a:ea typeface="Gulim" pitchFamily="34" charset="-127"/>
              </a:endParaRP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4211960" y="1556792"/>
            <a:ext cx="1792287" cy="3302000"/>
            <a:chOff x="0" y="0"/>
            <a:chExt cx="1792287" cy="3302000"/>
          </a:xfrm>
        </p:grpSpPr>
        <p:sp>
          <p:nvSpPr>
            <p:cNvPr id="6166" name="Oval 41"/>
            <p:cNvSpPr>
              <a:spLocks noChangeArrowheads="1"/>
            </p:cNvSpPr>
            <p:nvPr/>
          </p:nvSpPr>
          <p:spPr bwMode="auto">
            <a:xfrm>
              <a:off x="0" y="2006600"/>
              <a:ext cx="1792287" cy="129540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14998"/>
                  </a:scheme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67119" y="1180401"/>
              <a:ext cx="1652016" cy="1652016"/>
              <a:chOff x="0" y="0"/>
              <a:chExt cx="1652016" cy="1652016"/>
            </a:xfrm>
          </p:grpSpPr>
          <p:pic>
            <p:nvPicPr>
              <p:cNvPr id="6175" name="Oval 43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1652016" cy="165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76" name="Text Box 36"/>
              <p:cNvSpPr txBox="1">
                <a:spLocks noChangeArrowheads="1"/>
              </p:cNvSpPr>
              <p:nvPr/>
            </p:nvSpPr>
            <p:spPr bwMode="auto">
              <a:xfrm>
                <a:off x="254520" y="253657"/>
                <a:ext cx="1146523" cy="1144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FF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36512" y="1146175"/>
              <a:ext cx="1704975" cy="1708150"/>
              <a:chOff x="0" y="0"/>
              <a:chExt cx="1705494" cy="1708831"/>
            </a:xfrm>
          </p:grpSpPr>
          <p:sp>
            <p:nvSpPr>
              <p:cNvPr id="6171" name="Oval 45"/>
              <p:cNvSpPr>
                <a:spLocks noChangeArrowheads="1"/>
              </p:cNvSpPr>
              <p:nvPr/>
            </p:nvSpPr>
            <p:spPr bwMode="auto">
              <a:xfrm>
                <a:off x="606664" y="27396"/>
                <a:ext cx="451153" cy="45546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latin typeface="Gulim" pitchFamily="34" charset="-127"/>
                  <a:ea typeface="Gulim" pitchFamily="34" charset="-127"/>
                </a:endParaRPr>
              </a:p>
            </p:txBody>
          </p:sp>
          <p:pic>
            <p:nvPicPr>
              <p:cNvPr id="6172" name="Picture 46" descr="그림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705494" cy="1708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73" name="Text Box 48"/>
              <p:cNvSpPr txBox="1">
                <a:spLocks noChangeArrowheads="1"/>
              </p:cNvSpPr>
              <p:nvPr/>
            </p:nvSpPr>
            <p:spPr bwMode="auto">
              <a:xfrm>
                <a:off x="461909" y="627059"/>
                <a:ext cx="795653" cy="461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latin typeface="Times New Roman" pitchFamily="18" charset="0"/>
                    <a:ea typeface="Gulim" pitchFamily="34" charset="-127"/>
                  </a:rPr>
                  <a:t>后缀</a:t>
                </a:r>
                <a:endParaRPr lang="en-US" altLang="zh-CN" sz="2400" b="1" dirty="0">
                  <a:latin typeface="Times New Roman" pitchFamily="18" charset="0"/>
                  <a:ea typeface="Gulim" pitchFamily="34" charset="-127"/>
                </a:endParaRPr>
              </a:p>
            </p:txBody>
          </p:sp>
          <p:sp>
            <p:nvSpPr>
              <p:cNvPr id="6174" name="Text Box 49"/>
              <p:cNvSpPr txBox="1">
                <a:spLocks noChangeArrowheads="1"/>
              </p:cNvSpPr>
              <p:nvPr/>
            </p:nvSpPr>
            <p:spPr bwMode="auto">
              <a:xfrm>
                <a:off x="399371" y="985834"/>
                <a:ext cx="920725" cy="461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latin typeface="Times New Roman" pitchFamily="18" charset="0"/>
                    <a:ea typeface="Gulim" pitchFamily="34" charset="-127"/>
                  </a:rPr>
                  <a:t>suffix</a:t>
                </a:r>
                <a:endParaRPr lang="en-US" altLang="zh-CN" sz="2400" b="1" dirty="0">
                  <a:latin typeface="Times New Roman" pitchFamily="18" charset="0"/>
                  <a:ea typeface="Gulim" pitchFamily="34" charset="-127"/>
                </a:endParaRPr>
              </a:p>
            </p:txBody>
          </p:sp>
        </p:grpSp>
        <p:sp>
          <p:nvSpPr>
            <p:cNvPr id="6169" name="Line 50"/>
            <p:cNvSpPr>
              <a:spLocks noChangeShapeType="1"/>
            </p:cNvSpPr>
            <p:nvPr/>
          </p:nvSpPr>
          <p:spPr bwMode="auto">
            <a:xfrm flipV="1">
              <a:off x="895350" y="414337"/>
              <a:ext cx="0" cy="719138"/>
            </a:xfrm>
            <a:prstGeom prst="line">
              <a:avLst/>
            </a:prstGeom>
            <a:noFill/>
            <a:ln w="9525">
              <a:solidFill>
                <a:srgbClr val="404040"/>
              </a:solidFill>
              <a:prstDash val="dash"/>
              <a:round/>
              <a:headEnd/>
              <a:tailEnd type="oval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0" name="Text Box 51"/>
            <p:cNvSpPr txBox="1">
              <a:spLocks noChangeArrowheads="1"/>
            </p:cNvSpPr>
            <p:nvPr/>
          </p:nvSpPr>
          <p:spPr bwMode="auto">
            <a:xfrm>
              <a:off x="193857" y="0"/>
              <a:ext cx="14061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Times New Roman" pitchFamily="18" charset="0"/>
                  <a:ea typeface="Gulim" pitchFamily="34" charset="-127"/>
                </a:rPr>
                <a:t>改变词性</a:t>
              </a:r>
              <a:endParaRPr lang="en-US" altLang="zh-CN" sz="2400" b="1" dirty="0">
                <a:latin typeface="Times New Roman" pitchFamily="18" charset="0"/>
                <a:ea typeface="Gulim" pitchFamily="34" charset="-127"/>
              </a:endParaRPr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2555776" y="1772816"/>
            <a:ext cx="2027237" cy="3509962"/>
            <a:chOff x="0" y="0"/>
            <a:chExt cx="2027241" cy="3509962"/>
          </a:xfrm>
        </p:grpSpPr>
        <p:sp>
          <p:nvSpPr>
            <p:cNvPr id="6152" name="Line 54"/>
            <p:cNvSpPr>
              <a:spLocks noChangeShapeType="1"/>
            </p:cNvSpPr>
            <p:nvPr/>
          </p:nvSpPr>
          <p:spPr bwMode="auto">
            <a:xfrm flipV="1">
              <a:off x="1012827" y="360362"/>
              <a:ext cx="0" cy="719138"/>
            </a:xfrm>
            <a:prstGeom prst="line">
              <a:avLst/>
            </a:prstGeom>
            <a:noFill/>
            <a:ln w="9525">
              <a:solidFill>
                <a:srgbClr val="404040"/>
              </a:solidFill>
              <a:prstDash val="dash"/>
              <a:round/>
              <a:headEnd/>
              <a:tailEnd type="oval" w="lg" len="lg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0" y="1079500"/>
              <a:ext cx="2027241" cy="2430462"/>
              <a:chOff x="0" y="0"/>
              <a:chExt cx="1277" cy="1531"/>
            </a:xfrm>
          </p:grpSpPr>
          <p:grpSp>
            <p:nvGrpSpPr>
              <p:cNvPr id="16" name="Group 47"/>
              <p:cNvGrpSpPr>
                <a:grpSpLocks/>
              </p:cNvGrpSpPr>
              <p:nvPr/>
            </p:nvGrpSpPr>
            <p:grpSpPr bwMode="auto">
              <a:xfrm>
                <a:off x="0" y="0"/>
                <a:ext cx="1277" cy="1531"/>
                <a:chOff x="0" y="0"/>
                <a:chExt cx="826" cy="989"/>
              </a:xfrm>
            </p:grpSpPr>
            <p:sp>
              <p:nvSpPr>
                <p:cNvPr id="6159" name="Oval 57"/>
                <p:cNvSpPr>
                  <a:spLocks noChangeArrowheads="1"/>
                </p:cNvSpPr>
                <p:nvPr/>
              </p:nvSpPr>
              <p:spPr bwMode="auto">
                <a:xfrm>
                  <a:off x="0" y="392"/>
                  <a:ext cx="826" cy="59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14998"/>
                      </a:schemeClr>
                    </a:gs>
                    <a:gs pos="100000">
                      <a:srgbClr val="6C6C6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latin typeface="Gulim" pitchFamily="34" charset="-127"/>
                    <a:ea typeface="Gulim" pitchFamily="34" charset="-127"/>
                  </a:endParaRPr>
                </a:p>
              </p:txBody>
            </p:sp>
            <p:grpSp>
              <p:nvGrpSpPr>
                <p:cNvPr id="17" name="Group 49"/>
                <p:cNvGrpSpPr>
                  <a:grpSpLocks/>
                </p:cNvGrpSpPr>
                <p:nvPr/>
              </p:nvGrpSpPr>
              <p:grpSpPr bwMode="auto">
                <a:xfrm>
                  <a:off x="34" y="11"/>
                  <a:ext cx="758" cy="762"/>
                  <a:chOff x="0" y="0"/>
                  <a:chExt cx="1859280" cy="1871472"/>
                </a:xfrm>
              </p:grpSpPr>
              <p:pic>
                <p:nvPicPr>
                  <p:cNvPr id="6164" name="Oval 58"/>
                  <p:cNvPicPr>
                    <a:picLocks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859280" cy="18714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165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1592" y="286341"/>
                    <a:ext cx="1296373" cy="12980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>
                      <a:latin typeface="Gulim" pitchFamily="34" charset="-127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18" name="Group 52"/>
                <p:cNvGrpSpPr>
                  <a:grpSpLocks/>
                </p:cNvGrpSpPr>
                <p:nvPr/>
              </p:nvGrpSpPr>
              <p:grpSpPr bwMode="auto">
                <a:xfrm>
                  <a:off x="28" y="0"/>
                  <a:ext cx="788" cy="788"/>
                  <a:chOff x="0" y="0"/>
                  <a:chExt cx="1001" cy="998"/>
                </a:xfrm>
              </p:grpSpPr>
              <p:sp>
                <p:nvSpPr>
                  <p:cNvPr id="6162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332" y="17"/>
                    <a:ext cx="264" cy="2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en-US">
                      <a:latin typeface="Gulim" pitchFamily="34" charset="-127"/>
                      <a:ea typeface="Gulim" pitchFamily="34" charset="-127"/>
                    </a:endParaRPr>
                  </a:p>
                </p:txBody>
              </p:sp>
              <p:pic>
                <p:nvPicPr>
                  <p:cNvPr id="6163" name="Picture 61" descr="그림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001" cy="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19" name="Group 55"/>
              <p:cNvGrpSpPr>
                <a:grpSpLocks/>
              </p:cNvGrpSpPr>
              <p:nvPr/>
            </p:nvGrpSpPr>
            <p:grpSpPr bwMode="auto">
              <a:xfrm>
                <a:off x="388" y="437"/>
                <a:ext cx="501" cy="517"/>
                <a:chOff x="124" y="0"/>
                <a:chExt cx="501" cy="517"/>
              </a:xfrm>
            </p:grpSpPr>
            <p:sp>
              <p:nvSpPr>
                <p:cNvPr id="6157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24" y="0"/>
                  <a:ext cx="501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sz="2400" b="1" dirty="0" smtClean="0">
                      <a:latin typeface="Times New Roman" pitchFamily="18" charset="0"/>
                      <a:ea typeface="Gulim" pitchFamily="34" charset="-127"/>
                    </a:rPr>
                    <a:t>词根</a:t>
                  </a:r>
                  <a:endParaRPr lang="en-US" altLang="zh-CN" sz="2400" b="1" dirty="0">
                    <a:latin typeface="Times New Roman" pitchFamily="18" charset="0"/>
                    <a:ea typeface="Gulim" pitchFamily="34" charset="-127"/>
                  </a:endParaRPr>
                </a:p>
              </p:txBody>
            </p:sp>
            <p:sp>
              <p:nvSpPr>
                <p:cNvPr id="615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46" y="226"/>
                  <a:ext cx="457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 b="1" dirty="0" smtClean="0">
                      <a:latin typeface="Times New Roman" pitchFamily="18" charset="0"/>
                      <a:ea typeface="Gulim" pitchFamily="34" charset="-127"/>
                    </a:rPr>
                    <a:t>root</a:t>
                  </a:r>
                  <a:endParaRPr lang="en-US" altLang="zh-CN" sz="2400" b="1" dirty="0">
                    <a:latin typeface="Times New Roman" pitchFamily="18" charset="0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6154" name="Text Box 65"/>
            <p:cNvSpPr txBox="1">
              <a:spLocks noChangeArrowheads="1"/>
            </p:cNvSpPr>
            <p:nvPr/>
          </p:nvSpPr>
          <p:spPr bwMode="auto">
            <a:xfrm>
              <a:off x="616707" y="0"/>
              <a:ext cx="7954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Times New Roman" pitchFamily="18" charset="0"/>
                  <a:ea typeface="Gulim" pitchFamily="34" charset="-127"/>
                </a:rPr>
                <a:t>本义</a:t>
              </a:r>
              <a:endParaRPr lang="en-US" altLang="zh-CN" sz="2400" b="1" dirty="0">
                <a:latin typeface="Times New Roman" pitchFamily="18" charset="0"/>
                <a:ea typeface="Gulim" pitchFamily="34" charset="-127"/>
              </a:endParaRPr>
            </a:p>
          </p:txBody>
        </p:sp>
      </p:grpSp>
      <p:sp>
        <p:nvSpPr>
          <p:cNvPr id="6151" name="제목 4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希望同学们</a:t>
            </a:r>
            <a:r>
              <a:rPr lang="zh-CN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在往后的英语学习中多利用词缀来记单词</a:t>
            </a:r>
            <a:r>
              <a:rPr lang="zh-CN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/>
            </a:r>
            <a:br>
              <a:rPr lang="zh-CN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</a:br>
            <a:endParaRPr lang="ko-KR" alt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汉仪娃娃篆简"/>
        <a:cs typeface=""/>
      </a:majorFont>
      <a:minorFont>
        <a:latin typeface="Arial"/>
        <a:ea typeface="华康少女文字(P) - Kelvi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/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汉仪娃娃篆简"/>
        <a:cs typeface=""/>
      </a:majorFont>
      <a:minorFont>
        <a:latin typeface="Arial"/>
        <a:ea typeface="华康少女文字(P) - Kelvi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汉仪娃娃篆简"/>
        <a:cs typeface=""/>
      </a:majorFont>
      <a:minorFont>
        <a:latin typeface="Arial"/>
        <a:ea typeface="华康少女文字(P) - Kelvi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352</Words>
  <Application>Microsoft Office PowerPoint</Application>
  <PresentationFormat>全屏显示(4:3)</PresentationFormat>
  <Paragraphs>124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默认设计模板</vt:lpstr>
      <vt:lpstr>Diseño predeterminado</vt:lpstr>
      <vt:lpstr>1_Diseño predeterminado</vt:lpstr>
      <vt:lpstr>2_Diseño predeterminado</vt:lpstr>
      <vt:lpstr>1_默认设计模板</vt:lpstr>
      <vt:lpstr>2_默认设计模板</vt:lpstr>
      <vt:lpstr>幻灯片 1</vt:lpstr>
      <vt:lpstr>幻灯片 2</vt:lpstr>
      <vt:lpstr>单词的基本构成</vt:lpstr>
      <vt:lpstr>幻灯片 4</vt:lpstr>
      <vt:lpstr>幻灯片 5</vt:lpstr>
      <vt:lpstr>用所学的合适词缀来改写下列单词 </vt:lpstr>
      <vt:lpstr>用合适的词缀来改写下列单词 </vt:lpstr>
      <vt:lpstr>用合适的词缀来改写下列单词 </vt:lpstr>
      <vt:lpstr>希望同学们在往后的英语学习中多利用词缀来记单词 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如何用词缀记单词</dc:title>
  <dc:creator>Gigi</dc:creator>
  <cp:lastModifiedBy>Gigi</cp:lastModifiedBy>
  <cp:revision>6</cp:revision>
  <dcterms:created xsi:type="dcterms:W3CDTF">2014-06-13T14:21:56Z</dcterms:created>
  <dcterms:modified xsi:type="dcterms:W3CDTF">2014-06-23T05:42:03Z</dcterms:modified>
</cp:coreProperties>
</file>