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 smtClean="0">
                <a:latin typeface="+mj-ea"/>
              </a:rPr>
              <a:t>主谓一致</a:t>
            </a:r>
            <a:endParaRPr lang="zh-CN" altLang="en-US" sz="6000" dirty="0">
              <a:latin typeface="+mj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6400800" cy="1752600"/>
          </a:xfrm>
        </p:spPr>
        <p:txBody>
          <a:bodyPr/>
          <a:lstStyle/>
          <a:p>
            <a:pPr algn="r"/>
            <a:r>
              <a:rPr lang="en-US" altLang="zh-CN" b="1" dirty="0" smtClean="0">
                <a:solidFill>
                  <a:schemeClr val="tx1"/>
                </a:solidFill>
              </a:rPr>
              <a:t>——</a:t>
            </a:r>
            <a:r>
              <a:rPr lang="zh-CN" altLang="en-US" b="1" dirty="0" smtClean="0">
                <a:solidFill>
                  <a:schemeClr val="tx1"/>
                </a:solidFill>
              </a:rPr>
              <a:t>意义一致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4616" y="1052736"/>
            <a:ext cx="47597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人教版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高中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必修四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U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nit 1  Women of achievement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4941168"/>
            <a:ext cx="203132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2400" dirty="0" smtClean="0"/>
              <a:t>        许钊杰</a:t>
            </a:r>
            <a:endParaRPr lang="zh-CN" altLang="en-US" sz="2400" dirty="0"/>
          </a:p>
          <a:p>
            <a:pPr algn="r"/>
            <a:r>
              <a:rPr lang="zh-CN" altLang="en-US" dirty="0" smtClean="0"/>
              <a:t>华南师范大学 </a:t>
            </a:r>
            <a:endParaRPr lang="en-US" altLang="zh-CN" dirty="0" smtClean="0"/>
          </a:p>
          <a:p>
            <a:pPr algn="r"/>
            <a:r>
              <a:rPr lang="zh-CN" altLang="en-US" dirty="0" smtClean="0"/>
              <a:t>外国语言文化学院</a:t>
            </a:r>
            <a:endParaRPr lang="en-US" altLang="zh-CN" dirty="0" smtClean="0"/>
          </a:p>
          <a:p>
            <a:pPr algn="r"/>
            <a:r>
              <a:rPr lang="en-US" altLang="zh-CN" dirty="0" smtClean="0"/>
              <a:t>2011</a:t>
            </a:r>
            <a:r>
              <a:rPr lang="zh-CN" altLang="en-US" dirty="0" smtClean="0"/>
              <a:t>级英师</a:t>
            </a:r>
            <a:r>
              <a:rPr lang="en-US" altLang="zh-CN" dirty="0" smtClean="0"/>
              <a:t>4</a:t>
            </a:r>
            <a:r>
              <a:rPr lang="zh-CN" altLang="en-US" dirty="0" smtClean="0"/>
              <a:t>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67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24744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EXAMPLES:  </a:t>
            </a: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Our group are all going to visit them in the forest.</a:t>
            </a: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Our group is going to be very tired and dirty by the    afternoon. 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87624" y="1988840"/>
            <a:ext cx="1512168" cy="144016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699792" y="1988840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2699792" y="2852936"/>
            <a:ext cx="43204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774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7785" y="1033572"/>
            <a:ext cx="72728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Following Jane’s way of studying chimps,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our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group are all going to visit them in the forest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 … This means going back to the place where we left the family sleeping in a tree the night before.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115616" y="1941513"/>
            <a:ext cx="6408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7164288" y="1537628"/>
            <a:ext cx="468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椭圆 10"/>
          <p:cNvSpPr/>
          <p:nvPr/>
        </p:nvSpPr>
        <p:spPr>
          <a:xfrm>
            <a:off x="7020272" y="1941512"/>
            <a:ext cx="576064" cy="46021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2411760" y="1509465"/>
            <a:ext cx="576064" cy="46021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071081" y="4653136"/>
            <a:ext cx="7007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/>
              <a:t>我们小组全体成员将会进入</a:t>
            </a:r>
            <a:r>
              <a:rPr lang="zh-CN" altLang="en-US" sz="2800" dirty="0" smtClean="0"/>
              <a:t>森林</a:t>
            </a:r>
            <a:r>
              <a:rPr lang="zh-CN" altLang="en-US" sz="2800" dirty="0"/>
              <a:t>拜访</a:t>
            </a:r>
            <a:r>
              <a:rPr lang="zh-CN" altLang="en-US" sz="2800" dirty="0" smtClean="0"/>
              <a:t>他们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071081" y="3284984"/>
            <a:ext cx="7272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If the word group refers to different members, use a plural verb.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28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59632" y="1196752"/>
            <a:ext cx="66967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Jane warns that our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group is going to be very tired and dirty by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the afternoon. … We watch the mother chimp and her babies play in the tree. 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259632" y="2104693"/>
            <a:ext cx="4608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563888" y="1700808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13317" y="465313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珍妮提醒我们</a:t>
            </a:r>
            <a:r>
              <a:rPr lang="zh-CN" altLang="en-US" sz="2400" dirty="0" smtClean="0"/>
              <a:t>说，到</a:t>
            </a:r>
            <a:r>
              <a:rPr lang="zh-CN" altLang="en-US" sz="2400" dirty="0" smtClean="0"/>
              <a:t>了</a:t>
            </a:r>
            <a:r>
              <a:rPr lang="zh-CN" altLang="en-US" sz="2400" dirty="0" smtClean="0"/>
              <a:t>下午我们</a:t>
            </a:r>
            <a:r>
              <a:rPr lang="zh-CN" altLang="en-US" sz="2400" dirty="0" smtClean="0"/>
              <a:t>整个组都会很累并且浑身脏兮兮的。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347551" y="3284984"/>
            <a:ext cx="7040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If the word group is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onsidered as  whole, use a singular verb.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32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640" y="122977"/>
            <a:ext cx="75905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he family  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(be) very big.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The family  </a:t>
            </a:r>
            <a:r>
              <a:rPr lang="en-US" altLang="zh-CN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(be) very early risers.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9756" y="1109062"/>
            <a:ext cx="75185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This class 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(have) eighteen girls and  twenty-five boys.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The class 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(be) very bright especially in science subjects.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4676" y="4462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is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2918" y="457508"/>
            <a:ext cx="635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are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38510" y="1077084"/>
            <a:ext cx="662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has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704" y="1904013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are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7660" y="4925486"/>
            <a:ext cx="74168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he police  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(be) an organization which protects the public from harm.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The police 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(be) people who catch thieves and robbers.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1727" y="3053278"/>
            <a:ext cx="72106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he government  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(be) having an important meeting when I  got there.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The government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(be) planning further cuts in income tax.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35298" y="384188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is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9754" y="2996952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are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00600" y="484999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is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5216" y="5733256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are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6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59632" y="1840756"/>
            <a:ext cx="69127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Collective Nouns</a:t>
            </a:r>
          </a:p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army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, audience, cattle, class, club,</a:t>
            </a:r>
          </a:p>
          <a:p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committee, crowd, group, majority, minority, part, people, public, staff, team</a:t>
            </a:r>
            <a:endParaRPr lang="en-US" altLang="zh-C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67644" y="1412776"/>
            <a:ext cx="66967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Nouns like group, family, police are called collective nouns. 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When collective nouns are used as subjects, we should choose their verbs according to the meaning of the subject and the whole sentence.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This is national agreement.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6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828" y="1997839"/>
            <a:ext cx="763234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2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THANK YOU</a:t>
            </a:r>
            <a:endParaRPr lang="zh-CN" altLang="en-US" sz="120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485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379</Words>
  <Application>Microsoft Office PowerPoint</Application>
  <PresentationFormat>全屏显示(4:3)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主谓一致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主谓一致</dc:title>
  <dc:creator>George</dc:creator>
  <cp:lastModifiedBy>George</cp:lastModifiedBy>
  <cp:revision>22</cp:revision>
  <dcterms:created xsi:type="dcterms:W3CDTF">2014-06-23T13:26:14Z</dcterms:created>
  <dcterms:modified xsi:type="dcterms:W3CDTF">2014-06-24T08:19:56Z</dcterms:modified>
</cp:coreProperties>
</file>