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6" r:id="rId4"/>
    <p:sldId id="262" r:id="rId5"/>
    <p:sldId id="267" r:id="rId6"/>
    <p:sldId id="264" r:id="rId7"/>
    <p:sldId id="265" r:id="rId8"/>
    <p:sldId id="270" r:id="rId9"/>
    <p:sldId id="269" r:id="rId10"/>
    <p:sldId id="28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BD9"/>
    <a:srgbClr val="FEFA60"/>
    <a:srgbClr val="F7EA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3" autoAdjust="0"/>
    <p:restoredTop sz="94660"/>
  </p:normalViewPr>
  <p:slideViewPr>
    <p:cSldViewPr>
      <p:cViewPr varScale="1">
        <p:scale>
          <a:sx n="64" d="100"/>
          <a:sy n="64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B4FC1E7-7AE1-4574-B8CF-1C58F65584ED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350A1E2-4E80-4300-96DB-BB0FFE211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F4D9B0-9015-4343-86AF-64BD8253192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0A1E2-4E80-4300-96DB-BB0FFE211F64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0A1E2-4E80-4300-96DB-BB0FFE211F64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0A1E2-4E80-4300-96DB-BB0FFE211F64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0A1E2-4E80-4300-96DB-BB0FFE211F64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2A9584E-54E0-4612-8F3B-869B8BE8CD49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89F62F0-D885-4571-B291-F792BFD2C5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2841F83-0E0F-4C95-83EB-2B7CDECD1B38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18BE25D-8066-4B84-8AE3-AF4A15320B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1C97234-5FE0-44D5-BED2-A59C49C47A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8547063-B123-40CB-8F00-EB6A338C437B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A2BF39A-A1B3-40F8-89D8-2989CA6C7A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F46B5A5-DD12-4405-BC77-62B2470050CA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233B1FF-A9DB-42DE-AB1B-EF562A4AAE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6C32B98-1695-43A9-892F-0C6F2C06ED77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E23ACEC-3C55-4418-9700-3699CB9C7A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9454AB9-4631-4C10-A6B1-E5E61BD16DF1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2B7AF44-D710-45DE-8ADA-88CB4ED8F3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E2D64EA-266C-4FE3-A36A-28E1C98D1EA0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F97A631-06B3-4A48-90C7-EB72E28B16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8B1006D-0484-4906-8B6B-8EA00E265B2E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0E5D27C-59D2-43E3-AF61-1333562EF7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4F8701F-33FF-4189-8464-291255A0CD84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7D9F8FE-6548-4789-8C64-E22FD8583D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9026264-3151-425B-A083-A07C69CC4CA5}" type="datetimeFigureOut">
              <a:rPr lang="zh-CN" altLang="en-US"/>
              <a:pPr>
                <a:defRPr/>
              </a:pPr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BE41E49-D3EF-47F4-AEC8-3949A070B2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5fec29202dc81113ad34dec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536" y="692696"/>
            <a:ext cx="8388424" cy="52565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smtClean="0"/>
              <a:t>Unit2    Working the Land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zh-CN" altLang="zh-CN" sz="6000" dirty="0" smtClean="0">
                <a:solidFill>
                  <a:schemeClr val="tx1"/>
                </a:solidFill>
                <a:latin typeface="Script MT Bold" pitchFamily="66" charset="0"/>
                <a:ea typeface="+mj-ea"/>
                <a:cs typeface="+mj-cs"/>
              </a:rPr>
              <a:t>Writing</a:t>
            </a:r>
            <a:endParaRPr lang="en-US" altLang="zh-CN" sz="6000" dirty="0">
              <a:solidFill>
                <a:schemeClr val="tx1"/>
              </a:solidFill>
              <a:latin typeface="Script MT Bold" pitchFamily="66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 smtClean="0">
                <a:latin typeface="Times New Roman" pitchFamily="18" charset="0"/>
                <a:ea typeface="+mj-ea"/>
                <a:cs typeface="+mj-cs"/>
              </a:rPr>
              <a:t>How </a:t>
            </a:r>
            <a:r>
              <a:rPr lang="en-US" altLang="zh-CN" sz="6000" dirty="0">
                <a:latin typeface="Times New Roman" pitchFamily="18" charset="0"/>
                <a:ea typeface="+mj-ea"/>
                <a:cs typeface="+mj-cs"/>
              </a:rPr>
              <a:t>to describe </a:t>
            </a:r>
            <a:r>
              <a:rPr lang="en-US" altLang="zh-CN" sz="6000" dirty="0" smtClean="0">
                <a:latin typeface="Times New Roman" pitchFamily="18" charset="0"/>
                <a:ea typeface="+mj-ea"/>
                <a:cs typeface="+mj-cs"/>
              </a:rPr>
              <a:t>a  person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latin typeface="Times New Roman" pitchFamily="18" charset="0"/>
                <a:ea typeface="+mj-ea"/>
                <a:cs typeface="+mj-cs"/>
              </a:rPr>
              <a:t>人教版 高中英语必修</a:t>
            </a:r>
            <a:r>
              <a:rPr lang="en-US" altLang="zh-CN" sz="2400" b="1" dirty="0" smtClean="0">
                <a:latin typeface="Times New Roman" pitchFamily="18" charset="0"/>
                <a:ea typeface="+mj-ea"/>
                <a:cs typeface="+mj-cs"/>
              </a:rPr>
              <a:t>4</a:t>
            </a:r>
            <a:r>
              <a:rPr lang="zh-CN" altLang="en-US" sz="2400" b="1" dirty="0" smtClean="0">
                <a:latin typeface="Times New Roman" pitchFamily="18" charset="0"/>
                <a:ea typeface="+mj-ea"/>
                <a:cs typeface="+mj-cs"/>
              </a:rPr>
              <a:t>第二单元 写作课</a:t>
            </a:r>
            <a:endParaRPr lang="en-US" altLang="zh-CN" sz="2400" b="1" dirty="0" smtClean="0">
              <a:latin typeface="Times New Roman" pitchFamily="18" charset="0"/>
              <a:ea typeface="+mj-ea"/>
              <a:cs typeface="+mj-cs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smtClean="0">
                <a:latin typeface="Times New Roman" pitchFamily="18" charset="0"/>
                <a:ea typeface="+mj-ea"/>
                <a:cs typeface="+mj-cs"/>
              </a:rPr>
              <a:t>李</a:t>
            </a:r>
            <a:r>
              <a:rPr lang="zh-CN" altLang="en-US" sz="2400" b="1" dirty="0" smtClean="0">
                <a:latin typeface="Times New Roman" pitchFamily="18" charset="0"/>
                <a:ea typeface="+mj-ea"/>
                <a:cs typeface="+mj-cs"/>
              </a:rPr>
              <a:t>敏意  华南师范大学外文学院</a:t>
            </a:r>
            <a:endParaRPr lang="zh-CN" altLang="en-US" sz="2400" b="1" dirty="0"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2011051707535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1979613" y="1844675"/>
            <a:ext cx="63373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8800" b="1">
                <a:latin typeface="Blackadder ITC" pitchFamily="82" charset="0"/>
              </a:rPr>
              <a:t>Thank  you</a:t>
            </a:r>
            <a:r>
              <a:rPr lang="zh-CN" altLang="en-US" sz="8800" b="1">
                <a:latin typeface="Blackadder ITC" pitchFamily="82" charset="0"/>
              </a:rPr>
              <a:t>！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2011051707491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0" y="0"/>
            <a:ext cx="9271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xfrm>
            <a:off x="3419475" y="836613"/>
            <a:ext cx="4105275" cy="3141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b="1" smtClean="0"/>
              <a:t>Four main parts for writing about a person</a:t>
            </a:r>
            <a:endParaRPr lang="zh-CN" altLang="en-US" b="1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19475" y="3357563"/>
            <a:ext cx="54721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Who do you want to introduce to others?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is this person like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endParaRPr lang="en-US" altLang="zh-CN" sz="2400" dirty="0"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10" name="右大括号 9"/>
          <p:cNvSpPr/>
          <p:nvPr/>
        </p:nvSpPr>
        <p:spPr>
          <a:xfrm>
            <a:off x="2627313" y="692150"/>
            <a:ext cx="504825" cy="5040313"/>
          </a:xfrm>
          <a:prstGeom prst="rightBrace">
            <a:avLst>
              <a:gd name="adj1" fmla="val 72674"/>
              <a:gd name="adj2" fmla="val 33879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dirty="0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07950" y="3502025"/>
            <a:ext cx="2376488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107950" y="4870450"/>
            <a:ext cx="2376488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107950" y="2133600"/>
            <a:ext cx="237648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107950" y="838200"/>
            <a:ext cx="2376488" cy="1008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51520" y="836712"/>
            <a:ext cx="2520950" cy="4935538"/>
            <a:chOff x="4059" y="754"/>
            <a:chExt cx="1588" cy="3109"/>
          </a:xfrm>
        </p:grpSpPr>
        <p:sp>
          <p:nvSpPr>
            <p:cNvPr id="24" name="矩形 23"/>
            <p:cNvSpPr>
              <a:spLocks noChangeArrowheads="1"/>
            </p:cNvSpPr>
            <p:nvPr/>
          </p:nvSpPr>
          <p:spPr bwMode="auto">
            <a:xfrm>
              <a:off x="4105" y="754"/>
              <a:ext cx="128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Basic information</a:t>
              </a:r>
              <a:endParaRPr lang="zh-CN" altLang="en-US" sz="2400" b="1" dirty="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4059" y="1570"/>
              <a:ext cx="149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Characteristic</a:t>
              </a:r>
            </a:p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Appearance</a:t>
              </a:r>
              <a:endParaRPr lang="zh-CN" altLang="en-US" b="1" dirty="0">
                <a:latin typeface="Calibri" pitchFamily="34" charset="0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28" name="矩形 27"/>
            <p:cNvSpPr>
              <a:spLocks noChangeArrowheads="1"/>
            </p:cNvSpPr>
            <p:nvPr/>
          </p:nvSpPr>
          <p:spPr bwMode="auto">
            <a:xfrm>
              <a:off x="4105" y="2432"/>
              <a:ext cx="154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Experience Achievements</a:t>
              </a:r>
            </a:p>
            <a:p>
              <a:endParaRPr lang="zh-CN" altLang="en-US" sz="240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4105" y="3339"/>
              <a:ext cx="1084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Influence</a:t>
              </a:r>
            </a:p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evaluation</a:t>
              </a:r>
              <a:endParaRPr lang="zh-CN" altLang="en-US" sz="2400" b="1" dirty="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slow" advClick="0" advTm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 animBg="1"/>
      <p:bldP spid="18452" grpId="0" animBg="1"/>
      <p:bldP spid="18453" grpId="0" animBg="1"/>
      <p:bldP spid="18476" grpId="0" animBg="1"/>
      <p:bldP spid="18477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115616" y="1772816"/>
            <a:ext cx="65532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latin typeface="Calibri" pitchFamily="34" charset="0"/>
              </a:rPr>
              <a:t> </a:t>
            </a:r>
            <a:r>
              <a:rPr lang="en-US" altLang="zh-CN" sz="2800" dirty="0" err="1">
                <a:latin typeface="Calibri" pitchFamily="34" charset="0"/>
              </a:rPr>
              <a:t>eg</a:t>
            </a:r>
            <a:r>
              <a:rPr lang="zh-CN" altLang="en-US" sz="2800" dirty="0">
                <a:latin typeface="Calibri" pitchFamily="34" charset="0"/>
              </a:rPr>
              <a:t>：</a:t>
            </a:r>
            <a:r>
              <a:rPr lang="en-US" altLang="zh-CN" sz="2800" dirty="0">
                <a:latin typeface="Calibri" pitchFamily="34" charset="0"/>
              </a:rPr>
              <a:t>G.E.M. is a popular Hong Kong singer-songwriter, dancer, musician, and actress. 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She was born in Shanghai in 1991 and moved to Hong Kong at the age of four.  </a:t>
            </a:r>
            <a:endParaRPr lang="zh-CN" altLang="en-US" sz="2800" dirty="0">
              <a:latin typeface="Calibri" pitchFamily="34" charset="0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39552" y="260648"/>
            <a:ext cx="2880320" cy="1200329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3600" b="1" dirty="0" smtClean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2138" y="260350"/>
            <a:ext cx="14398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00563" y="260350"/>
            <a:ext cx="15843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5940425" y="260350"/>
            <a:ext cx="108267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Tm="1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20110517074916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333375"/>
            <a:ext cx="1728787" cy="522288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9712" y="116632"/>
            <a:ext cx="3384376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64163" y="404813"/>
            <a:ext cx="15843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7380288" y="404813"/>
            <a:ext cx="1082675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35150" y="1484313"/>
            <a:ext cx="4213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is/was this person like</a:t>
            </a:r>
            <a:r>
              <a:rPr lang="zh-CN" altLang="en-US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FF000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FF0000"/>
              </a:solidFill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10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2276475"/>
            <a:ext cx="3240088" cy="2520950"/>
          </a:xfrm>
        </p:spPr>
        <p:txBody>
          <a:bodyPr>
            <a:normAutofit/>
          </a:bodyPr>
          <a:lstStyle/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determined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</a:rPr>
              <a:t>capable</a:t>
            </a:r>
            <a:endParaRPr lang="en-US" altLang="zh-CN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warm – hearted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easy – going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altLang="zh-CN" sz="2800" b="1" dirty="0" smtClean="0">
                <a:solidFill>
                  <a:schemeClr val="accent6">
                    <a:lumMod val="50000"/>
                  </a:schemeClr>
                </a:solidFill>
              </a:rPr>
              <a:t>intelligent</a:t>
            </a:r>
            <a:endParaRPr lang="zh-CN" alt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23850" y="3573463"/>
            <a:ext cx="277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zh-CN" sz="3200" b="1">
                <a:solidFill>
                  <a:srgbClr val="0066F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11188" y="2349500"/>
            <a:ext cx="4156075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alibri" pitchFamily="34" charset="0"/>
              <a:buChar char="‒"/>
            </a:pPr>
            <a:r>
              <a:rPr lang="en-US" altLang="zh-CN" sz="2800" b="1" dirty="0" err="1" smtClean="0">
                <a:solidFill>
                  <a:srgbClr val="0066FF"/>
                </a:solidFill>
                <a:latin typeface="Calibri" pitchFamily="34" charset="0"/>
              </a:rPr>
              <a:t>sunburnt</a:t>
            </a:r>
            <a:r>
              <a:rPr lang="en-US" altLang="zh-CN" sz="2800" b="1" dirty="0" smtClean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solidFill>
                  <a:srgbClr val="0066FF"/>
                </a:solidFill>
                <a:latin typeface="Calibri" pitchFamily="34" charset="0"/>
              </a:rPr>
              <a:t>face</a:t>
            </a:r>
          </a:p>
          <a:p>
            <a:pPr>
              <a:buFont typeface="Calibri" pitchFamily="34" charset="0"/>
              <a:buChar char="‒"/>
            </a:pPr>
            <a:r>
              <a:rPr lang="zh-CN" altLang="zh-CN" sz="2800" b="1" dirty="0">
                <a:solidFill>
                  <a:srgbClr val="0066FF"/>
                </a:solidFill>
                <a:latin typeface="Calibri" pitchFamily="34" charset="0"/>
              </a:rPr>
              <a:t>good-looking</a:t>
            </a:r>
            <a:endParaRPr lang="en-US" altLang="zh-CN" sz="2800" b="1" dirty="0">
              <a:solidFill>
                <a:srgbClr val="0066FF"/>
              </a:solidFill>
              <a:latin typeface="Calibri" pitchFamily="34" charset="0"/>
            </a:endParaRPr>
          </a:p>
          <a:p>
            <a:pPr>
              <a:buFont typeface="Calibri" pitchFamily="34" charset="0"/>
              <a:buChar char="‒"/>
            </a:pPr>
            <a:r>
              <a:rPr lang="en-US" altLang="zh-CN" sz="2800" b="1" dirty="0">
                <a:solidFill>
                  <a:srgbClr val="0066FF"/>
                </a:solidFill>
                <a:latin typeface="Calibri" pitchFamily="34" charset="0"/>
              </a:rPr>
              <a:t>sweet smiles</a:t>
            </a:r>
          </a:p>
          <a:p>
            <a:pPr>
              <a:buFont typeface="Calibri" pitchFamily="34" charset="0"/>
              <a:buChar char="‒"/>
            </a:pPr>
            <a:r>
              <a:rPr lang="zh-CN" altLang="zh-CN" sz="2800" b="1" dirty="0">
                <a:solidFill>
                  <a:srgbClr val="0066FF"/>
                </a:solidFill>
                <a:latin typeface="Calibri" pitchFamily="34" charset="0"/>
              </a:rPr>
              <a:t>1.80 metres </a:t>
            </a:r>
            <a:r>
              <a:rPr lang="zh-CN" altLang="zh-CN" sz="2800" b="1" dirty="0" smtClean="0">
                <a:solidFill>
                  <a:srgbClr val="0066FF"/>
                </a:solidFill>
                <a:latin typeface="Calibri" pitchFamily="34" charset="0"/>
              </a:rPr>
              <a:t>tall</a:t>
            </a:r>
            <a:endParaRPr lang="en-US" altLang="zh-CN" sz="2800" b="1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58888" y="4724400"/>
            <a:ext cx="64817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 err="1">
                <a:latin typeface="Calibri" pitchFamily="34" charset="0"/>
              </a:rPr>
              <a:t>eg</a:t>
            </a:r>
            <a:r>
              <a:rPr lang="zh-CN" altLang="en-US" sz="2800" dirty="0">
                <a:latin typeface="Calibri" pitchFamily="34" charset="0"/>
              </a:rPr>
              <a:t>：</a:t>
            </a:r>
            <a:r>
              <a:rPr lang="en-US" altLang="zh-CN" sz="2800" dirty="0">
                <a:latin typeface="Calibri" pitchFamily="34" charset="0"/>
              </a:rPr>
              <a:t>G.E.M. has a baby face.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She is very lovely and out-going, who is interested in performing.</a:t>
            </a:r>
            <a:endParaRPr lang="zh-CN" altLang="en-US" sz="28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build="p"/>
      <p:bldP spid="14" grpId="0" autoUpdateAnimBg="0"/>
      <p:bldP spid="17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404813"/>
            <a:ext cx="1728787" cy="522287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9613" y="404813"/>
            <a:ext cx="1439862" cy="7381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Hobby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864" y="332656"/>
            <a:ext cx="331236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6659563" y="476250"/>
            <a:ext cx="10842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1412875"/>
            <a:ext cx="62642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00000"/>
                </a:solidFill>
                <a:latin typeface="Calibri" pitchFamily="34" charset="0"/>
              </a:rPr>
              <a:t>Why he/she is such a person?</a:t>
            </a:r>
          </a:p>
          <a:p>
            <a:r>
              <a:rPr lang="en-US" altLang="zh-CN" sz="3200">
                <a:solidFill>
                  <a:srgbClr val="C00000"/>
                </a:solidFill>
                <a:latin typeface="Calibri" pitchFamily="34" charset="0"/>
              </a:rPr>
              <a:t>Some evidence?</a:t>
            </a:r>
            <a:endParaRPr lang="zh-CN" altLang="en-US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825" y="2574925"/>
            <a:ext cx="8642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400">
                <a:latin typeface="Calibri" pitchFamily="34" charset="0"/>
              </a:rPr>
              <a:t> eg: G.E.M. started writing songs as a composer at the age of ten </a:t>
            </a:r>
          </a:p>
          <a:p>
            <a:r>
              <a:rPr lang="en-US" altLang="zh-CN" sz="2400">
                <a:latin typeface="Calibri" pitchFamily="34" charset="0"/>
              </a:rPr>
              <a:t>entering many singing competitions,  winning inter-school singing competitions.</a:t>
            </a:r>
            <a:endParaRPr lang="zh-CN" altLang="en-US" sz="2400">
              <a:latin typeface="Calibri" pitchFamily="34" charset="0"/>
            </a:endParaRPr>
          </a:p>
          <a:p>
            <a:r>
              <a:rPr lang="en-US" altLang="zh-CN" sz="2400">
                <a:latin typeface="Calibri" pitchFamily="34" charset="0"/>
              </a:rPr>
              <a:t>In 2014 G.E.M. entered the Chinese singing </a:t>
            </a:r>
            <a:r>
              <a:rPr lang="en-US" altLang="zh-CN" sz="2400" i="1">
                <a:latin typeface="Calibri" pitchFamily="34" charset="0"/>
              </a:rPr>
              <a:t>competition</a:t>
            </a:r>
            <a:r>
              <a:rPr lang="zh-CN" altLang="en-US" sz="2400" i="1">
                <a:latin typeface="Calibri" pitchFamily="34" charset="0"/>
              </a:rPr>
              <a:t> </a:t>
            </a:r>
            <a:r>
              <a:rPr lang="en-US" altLang="zh-CN" sz="2400" i="1">
                <a:latin typeface="Calibri" pitchFamily="34" charset="0"/>
              </a:rPr>
              <a:t>I Am A Singer</a:t>
            </a:r>
            <a:r>
              <a:rPr lang="en-US" altLang="zh-CN" sz="2400">
                <a:latin typeface="Calibri" pitchFamily="34" charset="0"/>
              </a:rPr>
              <a:t> which then made her more well-known in mainland-China.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6156325" y="2924175"/>
            <a:ext cx="2088083" cy="7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79388" y="4076700"/>
            <a:ext cx="12604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4213" y="4941888"/>
            <a:ext cx="2879725" cy="768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/>
              <a:t>Time order</a:t>
            </a:r>
            <a:endParaRPr lang="zh-CN" alt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604448" y="1412776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121" grpId="0"/>
      <p:bldP spid="18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333375"/>
            <a:ext cx="1728787" cy="522288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51050" y="314325"/>
            <a:ext cx="144145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92500" y="333375"/>
            <a:ext cx="1584325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4932040" y="260648"/>
            <a:ext cx="24892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11188" y="1638300"/>
            <a:ext cx="7848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800" dirty="0" err="1">
                <a:solidFill>
                  <a:srgbClr val="252525"/>
                </a:solidFill>
                <a:cs typeface="Arial" charset="0"/>
              </a:rPr>
              <a:t>eg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: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Now G.E.M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. has a large number of fans not only from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Hong Kong 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and mainland China, but also from Taiwan, Macau, US, Canada, Australia, Great Britain and other south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eastern 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Asian countries.</a:t>
            </a:r>
            <a:endParaRPr lang="en-US" altLang="zh-C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20110517074916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55650" y="188913"/>
            <a:ext cx="7632700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latin typeface="Calibri" pitchFamily="34" charset="0"/>
              </a:rPr>
              <a:t>  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Born</a:t>
            </a:r>
            <a:r>
              <a:rPr lang="en-US" altLang="zh-CN" sz="2800" dirty="0">
                <a:latin typeface="Calibri" pitchFamily="34" charset="0"/>
              </a:rPr>
              <a:t> in Shanghai in 1991 and moved to Hong Kong at the age of four, G.E.M. is now a popular Hong Kong singer-songwriter, dancer, musician, and actress. 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This very lovely and out-going girl with</a:t>
            </a:r>
            <a:r>
              <a:rPr lang="en-US" altLang="zh-CN" sz="2800" dirty="0">
                <a:latin typeface="Calibri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 baby face </a:t>
            </a:r>
            <a:r>
              <a:rPr lang="en-US" altLang="zh-CN" sz="2800" dirty="0">
                <a:latin typeface="Calibri" pitchFamily="34" charset="0"/>
              </a:rPr>
              <a:t>is interested in performing,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 and </a:t>
            </a:r>
            <a:r>
              <a:rPr lang="en-US" altLang="zh-CN" sz="2800" dirty="0">
                <a:latin typeface="Calibri" pitchFamily="34" charset="0"/>
              </a:rPr>
              <a:t>she started writing songs as a composer at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the age of ten</a:t>
            </a:r>
            <a:r>
              <a:rPr lang="en-US" altLang="zh-CN" sz="2800" dirty="0">
                <a:latin typeface="Calibri" pitchFamily="34" charset="0"/>
              </a:rPr>
              <a:t>.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When 16 years old, She </a:t>
            </a:r>
            <a:r>
              <a:rPr lang="en-US" altLang="zh-CN" sz="2800" dirty="0">
                <a:latin typeface="Calibri" pitchFamily="34" charset="0"/>
              </a:rPr>
              <a:t>became a professional singer after winning the first place in "Spice it Up" competition.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In 2014 </a:t>
            </a:r>
            <a:r>
              <a:rPr lang="en-US" altLang="zh-CN" sz="2800" dirty="0">
                <a:latin typeface="Calibri" pitchFamily="34" charset="0"/>
              </a:rPr>
              <a:t>G.E.M. entered the Chinese singing competition</a:t>
            </a:r>
            <a:r>
              <a:rPr lang="zh-CN" altLang="en-US" sz="2800" dirty="0">
                <a:latin typeface="Calibri" pitchFamily="34" charset="0"/>
              </a:rPr>
              <a:t> </a:t>
            </a:r>
            <a:r>
              <a:rPr lang="en-US" altLang="zh-CN" sz="2800" dirty="0">
                <a:latin typeface="Calibri" pitchFamily="34" charset="0"/>
              </a:rPr>
              <a:t>I Am A Singer which then made her more well-known in mainland-China.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With her great effort and talent,</a:t>
            </a:r>
            <a:r>
              <a:rPr lang="en-US" altLang="zh-CN" sz="2800" dirty="0">
                <a:latin typeface="Calibri" pitchFamily="34" charset="0"/>
              </a:rPr>
              <a:t> G.E.M. was now famous not only in China, but also in US, Canada, Australia, Great Britain and other south e astern Asian countries.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04448" y="1412776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2011051707491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142875" y="333375"/>
            <a:ext cx="882173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dirty="0">
                <a:solidFill>
                  <a:srgbClr val="433BD9"/>
                </a:solidFill>
                <a:latin typeface="Cooper Black" pitchFamily="18" charset="0"/>
              </a:rPr>
              <a:t>Introduce</a:t>
            </a:r>
            <a:r>
              <a:rPr lang="zh-CN" altLang="en-US" sz="4000" dirty="0">
                <a:solidFill>
                  <a:srgbClr val="433BD9"/>
                </a:solidFill>
                <a:latin typeface="Cooper Black" pitchFamily="18" charset="0"/>
              </a:rPr>
              <a:t> </a:t>
            </a:r>
            <a:r>
              <a:rPr lang="en-US" altLang="zh-CN" sz="4000" dirty="0">
                <a:solidFill>
                  <a:srgbClr val="433BD9"/>
                </a:solidFill>
                <a:latin typeface="Cooper Black" pitchFamily="18" charset="0"/>
              </a:rPr>
              <a:t>a person you admire</a:t>
            </a:r>
            <a:r>
              <a:rPr lang="en-US" altLang="zh-CN" sz="4000" dirty="0">
                <a:solidFill>
                  <a:srgbClr val="433BD9"/>
                </a:solidFill>
                <a:latin typeface="Calibri" pitchFamily="34" charset="0"/>
              </a:rPr>
              <a:t>.</a:t>
            </a:r>
            <a:r>
              <a:rPr lang="en-US" altLang="zh-CN" sz="4000" dirty="0">
                <a:latin typeface="Calibri" pitchFamily="34" charset="0"/>
              </a:rPr>
              <a:t> </a:t>
            </a:r>
          </a:p>
          <a:p>
            <a:endParaRPr lang="en-US" altLang="zh-CN" sz="2800" dirty="0"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19672" y="2492896"/>
            <a:ext cx="511366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4000" b="1" dirty="0">
                <a:latin typeface="Calibri" pitchFamily="34" charset="0"/>
              </a:rPr>
              <a:t>Remember to think before you write:</a:t>
            </a:r>
            <a:endParaRPr lang="zh-CN" altLang="en-US" sz="4000" b="1" dirty="0">
              <a:latin typeface="Calibri" pitchFamily="34" charset="0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Who </a:t>
            </a:r>
            <a:r>
              <a:rPr lang="en-US" altLang="zh-CN" sz="28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do you want to introduce to others?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is this person like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endParaRPr lang="en-US" altLang="zh-CN" sz="2400" dirty="0"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03648" y="5445224"/>
            <a:ext cx="62642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</a:rPr>
              <a:t>Why he/she is such a person?</a:t>
            </a:r>
          </a:p>
          <a:p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</a:rPr>
              <a:t>Some evidence?</a:t>
            </a:r>
            <a:endParaRPr lang="zh-CN" altLang="en-US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98072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Constantia" pitchFamily="18" charset="0"/>
                <a:ea typeface="隶书" pitchFamily="49" charset="-122"/>
              </a:rPr>
              <a:t>You’ve been asked to contribute a short article to the school magazine which is running a series called</a:t>
            </a:r>
            <a:r>
              <a:rPr lang="zh-CN" altLang="en-US" sz="2800" dirty="0" smtClean="0">
                <a:latin typeface="Constantia" pitchFamily="18" charset="0"/>
                <a:ea typeface="隶书" pitchFamily="49" charset="-122"/>
              </a:rPr>
              <a:t> “</a:t>
            </a:r>
            <a:r>
              <a:rPr lang="en-US" altLang="zh-CN" sz="2800" b="1" i="1" dirty="0" smtClean="0">
                <a:latin typeface="Constantia" pitchFamily="18" charset="0"/>
                <a:ea typeface="隶书" pitchFamily="49" charset="-122"/>
              </a:rPr>
              <a:t>A Person I Admire</a:t>
            </a:r>
            <a:r>
              <a:rPr lang="zh-CN" altLang="en-US" sz="2800" dirty="0" smtClean="0">
                <a:latin typeface="Constantia" pitchFamily="18" charset="0"/>
                <a:ea typeface="隶书" pitchFamily="49" charset="-122"/>
              </a:rPr>
              <a:t>”</a:t>
            </a:r>
            <a:r>
              <a:rPr lang="en-US" altLang="zh-CN" sz="2800" dirty="0" smtClean="0">
                <a:latin typeface="Constantia" pitchFamily="18" charset="0"/>
                <a:ea typeface="隶书" pitchFamily="49" charset="-122"/>
              </a:rPr>
              <a:t>. </a:t>
            </a:r>
            <a:endParaRPr lang="zh-CN" altLang="en-US" sz="2800" dirty="0">
              <a:latin typeface="Constantia" pitchFamily="18" charset="0"/>
              <a:ea typeface="隶书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0432" y="836712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04448" y="1412776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</a:t>
            </a:r>
            <a:r>
              <a:rPr lang="en-US" altLang="zh-CN" dirty="0" err="1" smtClean="0"/>
              <a:t>fgfd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2011051707535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1979613" y="1844675"/>
            <a:ext cx="63373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8800" b="1">
                <a:latin typeface="Blackadder ITC" pitchFamily="82" charset="0"/>
              </a:rPr>
              <a:t>Thank  you</a:t>
            </a:r>
            <a:r>
              <a:rPr lang="zh-CN" altLang="en-US" sz="8800" b="1">
                <a:latin typeface="Blackadder ITC" pitchFamily="82" charset="0"/>
              </a:rPr>
              <a:t>！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20110517074913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圆角矩形 14"/>
          <p:cNvSpPr/>
          <p:nvPr/>
        </p:nvSpPr>
        <p:spPr>
          <a:xfrm>
            <a:off x="611188" y="1125538"/>
            <a:ext cx="5832475" cy="1295400"/>
          </a:xfrm>
          <a:prstGeom prst="roundRect">
            <a:avLst/>
          </a:prstGeom>
          <a:solidFill>
            <a:srgbClr val="F7EAE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6" name="圆角矩形 15"/>
          <p:cNvSpPr/>
          <p:nvPr/>
        </p:nvSpPr>
        <p:spPr>
          <a:xfrm>
            <a:off x="611188" y="2420938"/>
            <a:ext cx="5832475" cy="12239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7" name="圆角矩形 16"/>
          <p:cNvSpPr/>
          <p:nvPr/>
        </p:nvSpPr>
        <p:spPr>
          <a:xfrm>
            <a:off x="611188" y="3644900"/>
            <a:ext cx="5832475" cy="1584325"/>
          </a:xfrm>
          <a:prstGeom prst="roundRect">
            <a:avLst/>
          </a:prstGeom>
          <a:solidFill>
            <a:srgbClr val="F7EAE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444208" cy="977900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A pioneer for all people</a:t>
            </a:r>
            <a:endParaRPr lang="en-US" altLang="zh-CN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717550" y="979488"/>
            <a:ext cx="3349625" cy="5186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Name: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Age: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Occupation: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sz="800" b="1" smtClean="0">
              <a:latin typeface="Times New Roman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characteristics</a:t>
            </a:r>
            <a:r>
              <a:rPr lang="zh-CN" altLang="en-US" sz="2800" b="1" smtClean="0">
                <a:latin typeface="Times New Roman" pitchFamily="18" charset="0"/>
              </a:rPr>
              <a:t>：</a:t>
            </a:r>
            <a:endParaRPr lang="en-US" altLang="zh-CN" sz="28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36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Education: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20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smtClean="0">
                <a:latin typeface="Times New Roman" pitchFamily="18" charset="0"/>
              </a:rPr>
              <a:t>Achievements: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36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36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3600" b="1" smtClean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3600" b="1" smtClean="0">
              <a:latin typeface="Times New Roman" pitchFamily="18" charset="0"/>
            </a:endParaRPr>
          </a:p>
        </p:txBody>
      </p:sp>
      <p:sp>
        <p:nvSpPr>
          <p:cNvPr id="646148" name="Text Box 4"/>
          <p:cNvSpPr txBox="1">
            <a:spLocks noChangeArrowheads="1"/>
          </p:cNvSpPr>
          <p:nvPr/>
        </p:nvSpPr>
        <p:spPr bwMode="auto">
          <a:xfrm>
            <a:off x="1835150" y="1033463"/>
            <a:ext cx="3600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rgbClr val="7030A0"/>
                </a:solidFill>
                <a:latin typeface="Calibri" pitchFamily="34" charset="0"/>
              </a:rPr>
              <a:t>Yuan Longping</a:t>
            </a:r>
          </a:p>
        </p:txBody>
      </p:sp>
      <p:sp>
        <p:nvSpPr>
          <p:cNvPr id="646150" name="Text Box 6"/>
          <p:cNvSpPr txBox="1">
            <a:spLocks noChangeArrowheads="1"/>
          </p:cNvSpPr>
          <p:nvPr/>
        </p:nvSpPr>
        <p:spPr bwMode="auto">
          <a:xfrm>
            <a:off x="1476375" y="1347788"/>
            <a:ext cx="3455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3600" dirty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kumimoji="1" lang="en-US" altLang="zh-CN" sz="2400" dirty="0">
                <a:solidFill>
                  <a:srgbClr val="7030A0"/>
                </a:solidFill>
                <a:latin typeface="Calibri" pitchFamily="34" charset="0"/>
              </a:rPr>
              <a:t>84 ( as of 2014 )</a:t>
            </a:r>
          </a:p>
        </p:txBody>
      </p:sp>
      <p:sp>
        <p:nvSpPr>
          <p:cNvPr id="646151" name="Text Box 7"/>
          <p:cNvSpPr txBox="1">
            <a:spLocks noChangeArrowheads="1"/>
          </p:cNvSpPr>
          <p:nvPr/>
        </p:nvSpPr>
        <p:spPr bwMode="auto">
          <a:xfrm>
            <a:off x="2411413" y="1773238"/>
            <a:ext cx="2562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800">
                <a:solidFill>
                  <a:srgbClr val="7030A0"/>
                </a:solidFill>
                <a:latin typeface="Calibri" pitchFamily="34" charset="0"/>
              </a:rPr>
              <a:t>   </a:t>
            </a:r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scientist / farmer</a:t>
            </a:r>
          </a:p>
        </p:txBody>
      </p:sp>
      <p:sp>
        <p:nvSpPr>
          <p:cNvPr id="646152" name="Text Box 8"/>
          <p:cNvSpPr txBox="1">
            <a:spLocks noChangeArrowheads="1"/>
          </p:cNvSpPr>
          <p:nvPr/>
        </p:nvSpPr>
        <p:spPr bwMode="auto">
          <a:xfrm>
            <a:off x="2484438" y="3573463"/>
            <a:ext cx="43910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graduated from Southwest </a:t>
            </a:r>
          </a:p>
          <a:p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Agriculture College in 1953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203575" y="2420938"/>
            <a:ext cx="36718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/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Satisfied with his life</a:t>
            </a:r>
          </a:p>
          <a:p>
            <a:pPr marL="571500" indent="-571500"/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Has many hobbies</a:t>
            </a:r>
          </a:p>
          <a:p>
            <a:pPr marL="571500" indent="-571500"/>
            <a:r>
              <a:rPr kumimoji="1" lang="en-US" altLang="zh-CN" sz="2400">
                <a:solidFill>
                  <a:srgbClr val="7030A0"/>
                </a:solidFill>
                <a:latin typeface="Calibri" pitchFamily="34" charset="0"/>
              </a:rPr>
              <a:t>Cares little about money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021013" y="4470400"/>
            <a:ext cx="35671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n-US" altLang="zh-CN" sz="2400">
                <a:solidFill>
                  <a:srgbClr val="7030A0"/>
                </a:solidFill>
                <a:latin typeface="Calibri" pitchFamily="34" charset="0"/>
              </a:rPr>
              <a:t>developed hybrid Rice </a:t>
            </a:r>
          </a:p>
          <a:p>
            <a:pPr marL="609600" indent="-609600"/>
            <a:r>
              <a:rPr lang="en-US" altLang="zh-CN" sz="2400">
                <a:solidFill>
                  <a:srgbClr val="7030A0"/>
                </a:solidFill>
                <a:latin typeface="Calibri" pitchFamily="34" charset="0"/>
              </a:rPr>
              <a:t>in 1974</a:t>
            </a:r>
          </a:p>
        </p:txBody>
      </p:sp>
      <p:sp>
        <p:nvSpPr>
          <p:cNvPr id="21" name="圆角矩形 20"/>
          <p:cNvSpPr/>
          <p:nvPr/>
        </p:nvSpPr>
        <p:spPr>
          <a:xfrm>
            <a:off x="611188" y="5300663"/>
            <a:ext cx="5832475" cy="13684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00113" y="5380038"/>
            <a:ext cx="5111750" cy="1201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</a:rPr>
              <a:t>He devotes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</a:rPr>
              <a:t>his life to  agricultural research and made great contribution to rid the world of hunger.</a:t>
            </a: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6516688" y="1196975"/>
            <a:ext cx="2033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information</a:t>
            </a:r>
            <a:endParaRPr lang="zh-CN" altLang="en-US" sz="2400" b="1">
              <a:solidFill>
                <a:srgbClr val="000000"/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6443663" y="2492375"/>
            <a:ext cx="2376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b="1"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28" name="矩形 27"/>
          <p:cNvSpPr>
            <a:spLocks noChangeArrowheads="1"/>
          </p:cNvSpPr>
          <p:nvPr/>
        </p:nvSpPr>
        <p:spPr bwMode="auto">
          <a:xfrm>
            <a:off x="6516688" y="3860800"/>
            <a:ext cx="24479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Achievements</a:t>
            </a:r>
          </a:p>
          <a:p>
            <a:endParaRPr lang="zh-CN" altLang="en-US" sz="2400">
              <a:solidFill>
                <a:srgbClr val="000000"/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6516688" y="5300663"/>
            <a:ext cx="1720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r>
              <a:rPr lang="en-US" altLang="zh-CN" sz="2400" b="1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2400" b="1">
              <a:solidFill>
                <a:srgbClr val="000000"/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646147" grpId="0" uiExpand="1" build="p"/>
      <p:bldP spid="646148" grpId="0"/>
      <p:bldP spid="646150" grpId="0"/>
      <p:bldP spid="646151" grpId="0"/>
      <p:bldP spid="646152" grpId="0"/>
      <p:bldP spid="11" grpId="0"/>
      <p:bldP spid="12" grpId="0"/>
      <p:bldP spid="21" grpId="0" animBg="1"/>
      <p:bldP spid="14" grpId="0" animBg="1"/>
      <p:bldP spid="24" grpId="0"/>
      <p:bldP spid="25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2011051707491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0" y="0"/>
            <a:ext cx="9271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xfrm>
            <a:off x="3419475" y="836613"/>
            <a:ext cx="4105275" cy="3141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b="1" smtClean="0"/>
              <a:t>Four main parts for writing about a person</a:t>
            </a:r>
            <a:endParaRPr lang="zh-CN" altLang="en-US" b="1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19475" y="3357563"/>
            <a:ext cx="54721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Who do you want to introduce to others?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is this person like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endParaRPr lang="en-US" altLang="zh-CN" sz="2400" dirty="0"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10" name="右大括号 9"/>
          <p:cNvSpPr/>
          <p:nvPr/>
        </p:nvSpPr>
        <p:spPr>
          <a:xfrm>
            <a:off x="2627313" y="692150"/>
            <a:ext cx="504825" cy="5040313"/>
          </a:xfrm>
          <a:prstGeom prst="rightBrace">
            <a:avLst>
              <a:gd name="adj1" fmla="val 72674"/>
              <a:gd name="adj2" fmla="val 33879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dirty="0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07950" y="3502025"/>
            <a:ext cx="2376488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107950" y="4870450"/>
            <a:ext cx="2376488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107950" y="2133600"/>
            <a:ext cx="237648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107950" y="838200"/>
            <a:ext cx="2376488" cy="1008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alpha val="67999"/>
                </a:schemeClr>
              </a:gs>
              <a:gs pos="50000">
                <a:schemeClr val="accent1">
                  <a:gamma/>
                  <a:tint val="63529"/>
                  <a:invGamma/>
                  <a:alpha val="24001"/>
                </a:schemeClr>
              </a:gs>
              <a:gs pos="100000">
                <a:schemeClr val="accent1">
                  <a:alpha val="67999"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6443663" y="1196975"/>
            <a:ext cx="2520950" cy="4935538"/>
            <a:chOff x="4059" y="754"/>
            <a:chExt cx="1588" cy="3109"/>
          </a:xfrm>
        </p:grpSpPr>
        <p:sp>
          <p:nvSpPr>
            <p:cNvPr id="24" name="矩形 23"/>
            <p:cNvSpPr>
              <a:spLocks noChangeArrowheads="1"/>
            </p:cNvSpPr>
            <p:nvPr/>
          </p:nvSpPr>
          <p:spPr bwMode="auto">
            <a:xfrm>
              <a:off x="4105" y="754"/>
              <a:ext cx="128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Basic information</a:t>
              </a:r>
              <a:endParaRPr lang="zh-CN" altLang="en-US" sz="2400" b="1" dirty="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4059" y="1570"/>
              <a:ext cx="149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Characteristic</a:t>
              </a:r>
            </a:p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Appearance</a:t>
              </a:r>
              <a:endParaRPr lang="zh-CN" altLang="en-US" b="1" dirty="0">
                <a:latin typeface="Calibri" pitchFamily="34" charset="0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28" name="矩形 27"/>
            <p:cNvSpPr>
              <a:spLocks noChangeArrowheads="1"/>
            </p:cNvSpPr>
            <p:nvPr/>
          </p:nvSpPr>
          <p:spPr bwMode="auto">
            <a:xfrm>
              <a:off x="4105" y="2432"/>
              <a:ext cx="154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Experience Achievements</a:t>
              </a:r>
            </a:p>
            <a:p>
              <a:endParaRPr lang="zh-CN" altLang="en-US" sz="240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4105" y="3339"/>
              <a:ext cx="1084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Influence</a:t>
              </a:r>
            </a:p>
            <a:p>
              <a:r>
                <a:rPr lang="en-US" altLang="zh-CN" sz="2400" b="1" dirty="0">
                  <a:solidFill>
                    <a:srgbClr val="000000"/>
                  </a:solidFill>
                  <a:latin typeface="Leelawadee" pitchFamily="34" charset="-34"/>
                  <a:ea typeface="GungsuhChe" pitchFamily="49" charset="-127"/>
                  <a:cs typeface="Leelawadee" pitchFamily="34" charset="-34"/>
                </a:rPr>
                <a:t>evaluation</a:t>
              </a:r>
              <a:endParaRPr lang="zh-CN" altLang="en-US" sz="2400" b="1" dirty="0">
                <a:solidFill>
                  <a:srgbClr val="000000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0.67326 -0.05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build="p"/>
      <p:bldP spid="10" grpId="0" animBg="1"/>
      <p:bldP spid="18452" grpId="0" animBg="1"/>
      <p:bldP spid="18453" grpId="0" animBg="1"/>
      <p:bldP spid="18476" grpId="0" animBg="1"/>
      <p:bldP spid="184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539750" y="1773238"/>
            <a:ext cx="65532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 eg</a:t>
            </a:r>
            <a:r>
              <a:rPr lang="zh-CN" altLang="en-US" sz="2800">
                <a:latin typeface="Calibri" pitchFamily="34" charset="0"/>
              </a:rPr>
              <a:t>：</a:t>
            </a:r>
            <a:r>
              <a:rPr lang="en-US" altLang="zh-CN" sz="2800">
                <a:latin typeface="Calibri" pitchFamily="34" charset="0"/>
              </a:rPr>
              <a:t>G.E.M. is a popular Hong Kong singer-songwriter, dancer, musician, and actress. </a:t>
            </a:r>
          </a:p>
          <a:p>
            <a:endParaRPr lang="en-US" altLang="zh-CN" sz="2800">
              <a:latin typeface="Calibri" pitchFamily="34" charset="0"/>
            </a:endParaRPr>
          </a:p>
          <a:p>
            <a:r>
              <a:rPr lang="en-US" altLang="zh-CN" sz="2800">
                <a:latin typeface="Calibri" pitchFamily="34" charset="0"/>
              </a:rPr>
              <a:t>She was born in Shanghai in 1991 and moved to Hong Kong at the age of four.  </a:t>
            </a:r>
            <a:endParaRPr lang="zh-CN" altLang="en-US" sz="2800">
              <a:latin typeface="Calibri" pitchFamily="34" charset="0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39552" y="260648"/>
            <a:ext cx="2880320" cy="1200329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36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3600" b="1" dirty="0" smtClean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2138" y="260350"/>
            <a:ext cx="14398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00563" y="260350"/>
            <a:ext cx="15843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5940425" y="260350"/>
            <a:ext cx="108267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pic>
        <p:nvPicPr>
          <p:cNvPr id="9218" name="Picture 2" descr="http://www.rznews.cn/liv_loadfile/ent/folder145/fold2/1390875741_745376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5438" y="2781300"/>
            <a:ext cx="2468562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20110517074916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333375"/>
            <a:ext cx="1728787" cy="522288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9712" y="116632"/>
            <a:ext cx="3384376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64163" y="404813"/>
            <a:ext cx="15843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7380288" y="404813"/>
            <a:ext cx="1082675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35150" y="1484313"/>
            <a:ext cx="4213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is/was this person like</a:t>
            </a:r>
            <a:r>
              <a:rPr lang="zh-CN" altLang="en-US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>
              <a:solidFill>
                <a:srgbClr val="FF000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>
              <a:solidFill>
                <a:srgbClr val="FF0000"/>
              </a:solidFill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10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2276475"/>
            <a:ext cx="3240088" cy="2520950"/>
          </a:xfrm>
        </p:spPr>
        <p:txBody>
          <a:bodyPr>
            <a:normAutofit/>
          </a:bodyPr>
          <a:lstStyle/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determined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</a:rPr>
              <a:t>capable</a:t>
            </a:r>
            <a:endParaRPr lang="en-US" altLang="zh-CN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warm – hearted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easy – going</a:t>
            </a:r>
          </a:p>
          <a:p>
            <a:pPr marL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altLang="zh-CN" sz="2800" b="1" dirty="0" smtClean="0">
                <a:solidFill>
                  <a:schemeClr val="accent6">
                    <a:lumMod val="50000"/>
                  </a:schemeClr>
                </a:solidFill>
              </a:rPr>
              <a:t>intelligent</a:t>
            </a:r>
            <a:endParaRPr lang="zh-CN" alt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23850" y="3573463"/>
            <a:ext cx="277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zh-CN" sz="3200" b="1">
                <a:solidFill>
                  <a:srgbClr val="0066F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11188" y="2349500"/>
            <a:ext cx="4156075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alibri" pitchFamily="34" charset="0"/>
              <a:buChar char="‒"/>
            </a:pPr>
            <a:r>
              <a:rPr lang="en-US" altLang="zh-CN" sz="2800" b="1" dirty="0" err="1" smtClean="0">
                <a:solidFill>
                  <a:srgbClr val="0066FF"/>
                </a:solidFill>
                <a:latin typeface="Calibri" pitchFamily="34" charset="0"/>
              </a:rPr>
              <a:t>sunburnt</a:t>
            </a:r>
            <a:r>
              <a:rPr lang="en-US" altLang="zh-CN" sz="2800" b="1" dirty="0" smtClean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solidFill>
                  <a:srgbClr val="0066FF"/>
                </a:solidFill>
                <a:latin typeface="Calibri" pitchFamily="34" charset="0"/>
              </a:rPr>
              <a:t>face</a:t>
            </a:r>
          </a:p>
          <a:p>
            <a:pPr>
              <a:buFont typeface="Calibri" pitchFamily="34" charset="0"/>
              <a:buChar char="‒"/>
            </a:pPr>
            <a:r>
              <a:rPr lang="zh-CN" altLang="zh-CN" sz="2800" b="1" dirty="0">
                <a:solidFill>
                  <a:srgbClr val="0066FF"/>
                </a:solidFill>
                <a:latin typeface="Calibri" pitchFamily="34" charset="0"/>
              </a:rPr>
              <a:t>good-looking</a:t>
            </a:r>
            <a:endParaRPr lang="en-US" altLang="zh-CN" sz="2800" b="1" dirty="0">
              <a:solidFill>
                <a:srgbClr val="0066FF"/>
              </a:solidFill>
              <a:latin typeface="Calibri" pitchFamily="34" charset="0"/>
            </a:endParaRPr>
          </a:p>
          <a:p>
            <a:pPr>
              <a:buFont typeface="Calibri" pitchFamily="34" charset="0"/>
              <a:buChar char="‒"/>
            </a:pPr>
            <a:r>
              <a:rPr lang="en-US" altLang="zh-CN" sz="2800" b="1" dirty="0">
                <a:solidFill>
                  <a:srgbClr val="0066FF"/>
                </a:solidFill>
                <a:latin typeface="Calibri" pitchFamily="34" charset="0"/>
              </a:rPr>
              <a:t>sweet smiles</a:t>
            </a:r>
          </a:p>
          <a:p>
            <a:pPr>
              <a:buFont typeface="Calibri" pitchFamily="34" charset="0"/>
              <a:buChar char="‒"/>
            </a:pPr>
            <a:r>
              <a:rPr lang="zh-CN" altLang="zh-CN" sz="2800" b="1" dirty="0">
                <a:solidFill>
                  <a:srgbClr val="0066FF"/>
                </a:solidFill>
                <a:latin typeface="Calibri" pitchFamily="34" charset="0"/>
              </a:rPr>
              <a:t>1.80 metres </a:t>
            </a:r>
            <a:r>
              <a:rPr lang="zh-CN" altLang="zh-CN" sz="2800" b="1" dirty="0" smtClean="0">
                <a:solidFill>
                  <a:srgbClr val="0066FF"/>
                </a:solidFill>
                <a:latin typeface="Calibri" pitchFamily="34" charset="0"/>
              </a:rPr>
              <a:t>tall</a:t>
            </a:r>
            <a:endParaRPr lang="en-US" altLang="zh-CN" sz="2800" b="1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58888" y="4724400"/>
            <a:ext cx="64817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 err="1">
                <a:latin typeface="Calibri" pitchFamily="34" charset="0"/>
              </a:rPr>
              <a:t>eg</a:t>
            </a:r>
            <a:r>
              <a:rPr lang="zh-CN" altLang="en-US" sz="2800" dirty="0">
                <a:latin typeface="Calibri" pitchFamily="34" charset="0"/>
              </a:rPr>
              <a:t>：</a:t>
            </a:r>
            <a:r>
              <a:rPr lang="en-US" altLang="zh-CN" sz="2800" dirty="0">
                <a:latin typeface="Calibri" pitchFamily="34" charset="0"/>
              </a:rPr>
              <a:t>G.E.M. has a baby face.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She is very lovely and out-going, who is interested in performing.</a:t>
            </a:r>
            <a:endParaRPr lang="zh-CN" altLang="en-US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build="p"/>
      <p:bldP spid="14" grpId="0" autoUpdateAnimBg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404813"/>
            <a:ext cx="1728787" cy="522287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9613" y="404813"/>
            <a:ext cx="1439862" cy="7381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Hobby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864" y="332656"/>
            <a:ext cx="331236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6659563" y="476250"/>
            <a:ext cx="10842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1412875"/>
            <a:ext cx="62642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C00000"/>
                </a:solidFill>
                <a:latin typeface="Calibri" pitchFamily="34" charset="0"/>
              </a:rPr>
              <a:t>Why he/she is such a person?</a:t>
            </a:r>
          </a:p>
          <a:p>
            <a:r>
              <a:rPr lang="en-US" altLang="zh-CN" sz="3200">
                <a:solidFill>
                  <a:srgbClr val="C00000"/>
                </a:solidFill>
                <a:latin typeface="Calibri" pitchFamily="34" charset="0"/>
              </a:rPr>
              <a:t>Some evidence?</a:t>
            </a:r>
            <a:endParaRPr lang="zh-CN" altLang="en-US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0825" y="2574925"/>
            <a:ext cx="8642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400">
                <a:latin typeface="Calibri" pitchFamily="34" charset="0"/>
              </a:rPr>
              <a:t> eg: G.E.M. started writing songs as a composer at the age of ten </a:t>
            </a:r>
          </a:p>
          <a:p>
            <a:r>
              <a:rPr lang="en-US" altLang="zh-CN" sz="2400">
                <a:latin typeface="Calibri" pitchFamily="34" charset="0"/>
              </a:rPr>
              <a:t>entering many singing competitions,  winning inter-school singing competitions.</a:t>
            </a:r>
            <a:endParaRPr lang="zh-CN" altLang="en-US" sz="2400">
              <a:latin typeface="Calibri" pitchFamily="34" charset="0"/>
            </a:endParaRPr>
          </a:p>
          <a:p>
            <a:r>
              <a:rPr lang="en-US" altLang="zh-CN" sz="2400">
                <a:latin typeface="Calibri" pitchFamily="34" charset="0"/>
              </a:rPr>
              <a:t>In 2014 G.E.M. entered the Chinese singing </a:t>
            </a:r>
            <a:r>
              <a:rPr lang="en-US" altLang="zh-CN" sz="2400" i="1">
                <a:latin typeface="Calibri" pitchFamily="34" charset="0"/>
              </a:rPr>
              <a:t>competition</a:t>
            </a:r>
            <a:r>
              <a:rPr lang="zh-CN" altLang="en-US" sz="2400" i="1">
                <a:latin typeface="Calibri" pitchFamily="34" charset="0"/>
              </a:rPr>
              <a:t> </a:t>
            </a:r>
            <a:r>
              <a:rPr lang="en-US" altLang="zh-CN" sz="2400" i="1">
                <a:latin typeface="Calibri" pitchFamily="34" charset="0"/>
              </a:rPr>
              <a:t>I Am A Singer</a:t>
            </a:r>
            <a:r>
              <a:rPr lang="en-US" altLang="zh-CN" sz="2400">
                <a:latin typeface="Calibri" pitchFamily="34" charset="0"/>
              </a:rPr>
              <a:t> which then made her more well-known in mainland-China.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6156325" y="2924175"/>
            <a:ext cx="2088083" cy="7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79388" y="4076700"/>
            <a:ext cx="12604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4213" y="4941888"/>
            <a:ext cx="2879725" cy="768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/>
              <a:t>Time order</a:t>
            </a:r>
            <a:endParaRPr lang="zh-CN" altLang="en-US" sz="4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121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2011051707491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27088" y="333375"/>
            <a:ext cx="1728787" cy="522288"/>
          </a:xfrm>
        </p:spPr>
        <p:txBody>
          <a:bodyPr wrap="square">
            <a:sp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Basic </a:t>
            </a:r>
            <a:b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</a:br>
            <a:r>
              <a:rPr lang="en-US" altLang="zh-CN" sz="1400" b="1" dirty="0" smtClean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information</a:t>
            </a:r>
            <a:endParaRPr lang="zh-CN" altLang="en-US" sz="1400" b="1" dirty="0" smtClean="0">
              <a:solidFill>
                <a:schemeClr val="bg1">
                  <a:lumMod val="50000"/>
                </a:schemeClr>
              </a:solidFill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51050" y="314325"/>
            <a:ext cx="144145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Characteristic</a:t>
            </a:r>
          </a:p>
          <a:p>
            <a:r>
              <a:rPr lang="en-US" altLang="zh-CN" sz="1400" b="1">
                <a:solidFill>
                  <a:srgbClr val="7F7F7F"/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Appearance</a:t>
            </a:r>
            <a:endParaRPr lang="zh-CN" altLang="en-US" sz="1400" b="1">
              <a:solidFill>
                <a:srgbClr val="7F7F7F"/>
              </a:solidFill>
              <a:latin typeface="Calibri" pitchFamily="34" charset="0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92500" y="333375"/>
            <a:ext cx="1584325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Experience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Leelawadee" pitchFamily="34" charset="-34"/>
                <a:ea typeface="GungsuhChe" pitchFamily="49" charset="-127"/>
                <a:cs typeface="Leelawadee" pitchFamily="34" charset="-34"/>
              </a:rPr>
              <a:t>Achievements</a:t>
            </a:r>
          </a:p>
        </p:txBody>
      </p:sp>
      <p:sp>
        <p:nvSpPr>
          <p:cNvPr id="9" name="矩形 8"/>
          <p:cNvSpPr/>
          <p:nvPr/>
        </p:nvSpPr>
        <p:spPr>
          <a:xfrm>
            <a:off x="4932040" y="260648"/>
            <a:ext cx="24892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Influence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Leelawadee" pitchFamily="34" charset="-34"/>
                <a:ea typeface="GungsuhChe" pitchFamily="49" charset="-127"/>
                <a:cs typeface="Leelawadee" pitchFamily="34" charset="-34"/>
              </a:rPr>
              <a:t>evaluation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Leelawadee" pitchFamily="34" charset="-34"/>
              <a:ea typeface="GungsuhChe" pitchFamily="49" charset="-127"/>
              <a:cs typeface="Leelawadee" pitchFamily="34" charset="-34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11188" y="1638300"/>
            <a:ext cx="7848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800" dirty="0" err="1">
                <a:solidFill>
                  <a:srgbClr val="252525"/>
                </a:solidFill>
                <a:cs typeface="Arial" charset="0"/>
              </a:rPr>
              <a:t>eg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: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Now G.E.M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. has a large number of fans not only from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Hong Kong 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and mainland China, but also from Taiwan, Macau, US, Canada, Australia, Great Britain and other south </a:t>
            </a:r>
            <a:r>
              <a:rPr lang="en-US" altLang="zh-CN" sz="2800" dirty="0" smtClean="0">
                <a:solidFill>
                  <a:srgbClr val="252525"/>
                </a:solidFill>
                <a:cs typeface="Arial" charset="0"/>
              </a:rPr>
              <a:t>eastern </a:t>
            </a:r>
            <a:r>
              <a:rPr lang="en-US" altLang="zh-CN" sz="2800" dirty="0">
                <a:solidFill>
                  <a:srgbClr val="252525"/>
                </a:solidFill>
                <a:cs typeface="Arial" charset="0"/>
              </a:rPr>
              <a:t>Asian countries.</a:t>
            </a:r>
            <a:endParaRPr lang="en-US" altLang="zh-CN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20110517074916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55650" y="188913"/>
            <a:ext cx="7632700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latin typeface="Calibri" pitchFamily="34" charset="0"/>
              </a:rPr>
              <a:t>  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Born</a:t>
            </a:r>
            <a:r>
              <a:rPr lang="en-US" altLang="zh-CN" sz="2800" dirty="0">
                <a:latin typeface="Calibri" pitchFamily="34" charset="0"/>
              </a:rPr>
              <a:t> in Shanghai in 1991 and moved to Hong Kong at the age of four, G.E.M. is now a popular Hong Kong singer-songwriter, dancer, musician, and actress. 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This very lovely and out-going girl with</a:t>
            </a:r>
            <a:r>
              <a:rPr lang="en-US" altLang="zh-CN" sz="2800" dirty="0">
                <a:latin typeface="Calibri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 baby face </a:t>
            </a:r>
            <a:r>
              <a:rPr lang="en-US" altLang="zh-CN" sz="2800" dirty="0">
                <a:latin typeface="Calibri" pitchFamily="34" charset="0"/>
              </a:rPr>
              <a:t>is interested in performing,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 and </a:t>
            </a:r>
            <a:r>
              <a:rPr lang="en-US" altLang="zh-CN" sz="2800" dirty="0">
                <a:latin typeface="Calibri" pitchFamily="34" charset="0"/>
              </a:rPr>
              <a:t>she started writing songs as a composer at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the age of ten</a:t>
            </a:r>
            <a:r>
              <a:rPr lang="en-US" altLang="zh-CN" sz="2800" dirty="0">
                <a:latin typeface="Calibri" pitchFamily="34" charset="0"/>
              </a:rPr>
              <a:t>.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When 16 years old, She </a:t>
            </a:r>
            <a:r>
              <a:rPr lang="en-US" altLang="zh-CN" sz="2800" dirty="0">
                <a:latin typeface="Calibri" pitchFamily="34" charset="0"/>
              </a:rPr>
              <a:t>became a professional singer after winning the first place in "Spice it Up" competition. </a:t>
            </a:r>
            <a:r>
              <a:rPr lang="en-US" altLang="zh-CN" sz="2800" dirty="0">
                <a:solidFill>
                  <a:srgbClr val="433BD9"/>
                </a:solidFill>
                <a:latin typeface="Calibri" pitchFamily="34" charset="0"/>
              </a:rPr>
              <a:t>In 2014 </a:t>
            </a:r>
            <a:r>
              <a:rPr lang="en-US" altLang="zh-CN" sz="2800" dirty="0">
                <a:latin typeface="Calibri" pitchFamily="34" charset="0"/>
              </a:rPr>
              <a:t>G.E.M. entered the Chinese singing competition</a:t>
            </a:r>
            <a:r>
              <a:rPr lang="zh-CN" altLang="en-US" sz="2800" dirty="0">
                <a:latin typeface="Calibri" pitchFamily="34" charset="0"/>
              </a:rPr>
              <a:t> </a:t>
            </a:r>
            <a:r>
              <a:rPr lang="en-US" altLang="zh-CN" sz="2800" dirty="0">
                <a:latin typeface="Calibri" pitchFamily="34" charset="0"/>
              </a:rPr>
              <a:t>I Am A Singer which then made her more well-known in mainland-China.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With her great effort and talent,</a:t>
            </a:r>
            <a:r>
              <a:rPr lang="en-US" altLang="zh-CN" sz="2800" dirty="0">
                <a:latin typeface="Calibri" pitchFamily="34" charset="0"/>
              </a:rPr>
              <a:t> G.E.M. was now famous not only in China, but also in US, Canada, Australia, Great Britain and other south e astern Asian countries.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2011051707491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142875" y="333375"/>
            <a:ext cx="882173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dirty="0">
                <a:solidFill>
                  <a:srgbClr val="433BD9"/>
                </a:solidFill>
                <a:latin typeface="Cooper Black" pitchFamily="18" charset="0"/>
              </a:rPr>
              <a:t>Introduce</a:t>
            </a:r>
            <a:r>
              <a:rPr lang="zh-CN" altLang="en-US" sz="4000" dirty="0">
                <a:solidFill>
                  <a:srgbClr val="433BD9"/>
                </a:solidFill>
                <a:latin typeface="Cooper Black" pitchFamily="18" charset="0"/>
              </a:rPr>
              <a:t> </a:t>
            </a:r>
            <a:r>
              <a:rPr lang="en-US" altLang="zh-CN" sz="4000" dirty="0">
                <a:solidFill>
                  <a:srgbClr val="433BD9"/>
                </a:solidFill>
                <a:latin typeface="Cooper Black" pitchFamily="18" charset="0"/>
              </a:rPr>
              <a:t>a person you admire</a:t>
            </a:r>
            <a:r>
              <a:rPr lang="en-US" altLang="zh-CN" sz="4000" dirty="0">
                <a:solidFill>
                  <a:srgbClr val="433BD9"/>
                </a:solidFill>
                <a:latin typeface="Calibri" pitchFamily="34" charset="0"/>
              </a:rPr>
              <a:t>.</a:t>
            </a:r>
            <a:r>
              <a:rPr lang="en-US" altLang="zh-CN" sz="4000" dirty="0">
                <a:latin typeface="Calibri" pitchFamily="34" charset="0"/>
              </a:rPr>
              <a:t> </a:t>
            </a:r>
          </a:p>
          <a:p>
            <a:endParaRPr lang="en-US" altLang="zh-CN" sz="2800" dirty="0"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07904" y="2780928"/>
            <a:ext cx="511366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4000" b="1" dirty="0">
                <a:latin typeface="Calibri" pitchFamily="34" charset="0"/>
              </a:rPr>
              <a:t>Remember to think before you write:</a:t>
            </a:r>
            <a:endParaRPr lang="zh-CN" altLang="en-US" sz="4000" b="1" dirty="0">
              <a:latin typeface="Calibri" pitchFamily="34" charset="0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Who </a:t>
            </a:r>
            <a:r>
              <a:rPr lang="en-US" altLang="zh-CN" sz="2800" dirty="0">
                <a:solidFill>
                  <a:srgbClr val="FF0000"/>
                </a:solidFill>
                <a:latin typeface="方正华隶简体" pitchFamily="65" charset="-122"/>
                <a:ea typeface="方正华隶简体" pitchFamily="65" charset="-122"/>
              </a:rPr>
              <a:t>do you want to introduce to others?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is this person like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What impresses you most</a:t>
            </a:r>
            <a:r>
              <a:rPr lang="zh-CN" altLang="en-US" sz="2400" dirty="0">
                <a:solidFill>
                  <a:srgbClr val="0070C0"/>
                </a:solidFill>
                <a:latin typeface="方正华隶简体" pitchFamily="65" charset="-122"/>
                <a:ea typeface="方正华隶简体" pitchFamily="65" charset="-122"/>
              </a:rPr>
              <a:t>？</a:t>
            </a:r>
            <a:endParaRPr lang="en-US" altLang="zh-CN" sz="2400" dirty="0">
              <a:solidFill>
                <a:srgbClr val="0070C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endParaRPr lang="en-US" altLang="zh-CN" sz="2400" dirty="0"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07904" y="5589240"/>
            <a:ext cx="62642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</a:rPr>
              <a:t>Why he/she is such a person?</a:t>
            </a:r>
          </a:p>
          <a:p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</a:rPr>
              <a:t>Some evidence?</a:t>
            </a:r>
            <a:endParaRPr lang="zh-CN" altLang="en-US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24582" name="Picture 6" descr="Img356348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2564904"/>
            <a:ext cx="2167592" cy="16445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4" name="Picture 6" descr="http://imgsrc.baidu.com/baike/pic/item/21a4462309f79052d1a480170ef3d7ca7bcbd56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33056"/>
            <a:ext cx="1630085" cy="20083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http://www.cuhk.edu.hk/cpr/pressrelease/images/Yang%20Liwe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4221088"/>
            <a:ext cx="1656184" cy="2023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539552" y="98072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Constantia" pitchFamily="18" charset="0"/>
                <a:ea typeface="隶书" pitchFamily="49" charset="-122"/>
              </a:rPr>
              <a:t>You’ve been asked to contribute a short article to the school magazine which is running a series called</a:t>
            </a:r>
            <a:r>
              <a:rPr lang="zh-CN" altLang="en-US" sz="2800" dirty="0" smtClean="0">
                <a:latin typeface="Constantia" pitchFamily="18" charset="0"/>
                <a:ea typeface="隶书" pitchFamily="49" charset="-122"/>
              </a:rPr>
              <a:t> “</a:t>
            </a:r>
            <a:r>
              <a:rPr lang="en-US" altLang="zh-CN" sz="2800" b="1" i="1" dirty="0" smtClean="0">
                <a:latin typeface="Constantia" pitchFamily="18" charset="0"/>
                <a:ea typeface="隶书" pitchFamily="49" charset="-122"/>
              </a:rPr>
              <a:t>A Person I Admire</a:t>
            </a:r>
            <a:r>
              <a:rPr lang="zh-CN" altLang="en-US" sz="2800" dirty="0" smtClean="0">
                <a:latin typeface="Constantia" pitchFamily="18" charset="0"/>
                <a:ea typeface="隶书" pitchFamily="49" charset="-122"/>
              </a:rPr>
              <a:t>”</a:t>
            </a:r>
            <a:r>
              <a:rPr lang="en-US" altLang="zh-CN" sz="2800" dirty="0" smtClean="0">
                <a:latin typeface="Constantia" pitchFamily="18" charset="0"/>
                <a:ea typeface="隶书" pitchFamily="49" charset="-122"/>
              </a:rPr>
              <a:t>. </a:t>
            </a:r>
            <a:endParaRPr lang="zh-CN" altLang="en-US" sz="2800" dirty="0">
              <a:latin typeface="Constantia" pitchFamily="18" charset="0"/>
              <a:ea typeface="隶书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1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978</TotalTime>
  <Words>726</Words>
  <Application>Microsoft Office PowerPoint</Application>
  <PresentationFormat>全屏显示(4:3)</PresentationFormat>
  <Paragraphs>197</Paragraphs>
  <Slides>18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幻灯片 1</vt:lpstr>
      <vt:lpstr>A pioneer for all people</vt:lpstr>
      <vt:lpstr>Four main parts for writing about a person</vt:lpstr>
      <vt:lpstr>Basic  information</vt:lpstr>
      <vt:lpstr>Basic  information</vt:lpstr>
      <vt:lpstr>Basic  information</vt:lpstr>
      <vt:lpstr>Basic  information</vt:lpstr>
      <vt:lpstr>幻灯片 8</vt:lpstr>
      <vt:lpstr>幻灯片 9</vt:lpstr>
      <vt:lpstr>幻灯片 10</vt:lpstr>
      <vt:lpstr>Four main parts for writing about a person</vt:lpstr>
      <vt:lpstr>Basic  information</vt:lpstr>
      <vt:lpstr>Basic  information</vt:lpstr>
      <vt:lpstr>Basic  information</vt:lpstr>
      <vt:lpstr>Basic  information</vt:lpstr>
      <vt:lpstr>幻灯片 16</vt:lpstr>
      <vt:lpstr>幻灯片 17</vt:lpstr>
      <vt:lpstr>幻灯片 18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Sky123.Org</dc:creator>
  <cp:lastModifiedBy>Sky123.Org</cp:lastModifiedBy>
  <cp:revision>112</cp:revision>
  <dcterms:created xsi:type="dcterms:W3CDTF">2014-06-10T07:32:05Z</dcterms:created>
  <dcterms:modified xsi:type="dcterms:W3CDTF">2014-06-26T10:13:46Z</dcterms:modified>
</cp:coreProperties>
</file>