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6C05C51-66C1-4CC8-B2AE-EFA06C9B9DD5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91A5544-5EB5-4792-81B3-FF11EB7776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65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4B5678-8D09-4917-9A15-742D77C426EB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B81D776-242C-407D-98CC-37F420567B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34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7E36F4E-968F-413B-9883-5249BDCC4BBB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94787E9-BE49-4BD7-B5FB-5CAFF732FE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82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8DAC030-53AC-47DF-8336-0284E74CFC49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1498D346-0C6E-4EF0-AF83-5C9785CC54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1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02E26BB9-980C-43FE-BE1A-103C321435E3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84CA754-CDBC-4868-8458-01CC23B8BC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69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85E281-D014-4B34-9F7F-10ED3B08AD40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493EF73-5D94-4884-AEB8-108317A1DF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7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14D01E07-B89A-4334-B401-FF7BF4CA75CF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20AAD38-D38A-41F0-AD41-237CDD813B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17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4AE35D4-5DB7-4F73-B7E4-FF388237083C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ED9CF30-3852-43DB-9030-A4628849D9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09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B675F1E-DD33-48AC-80AA-684C31D2FED1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2E35E3A-B576-4440-B993-28A06F8941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21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8A02944-292A-421F-940B-79628E57D131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A0C37C7-DFB0-44CA-8E0E-2BF9BB9342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7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3C7BB62-816B-4464-A0B6-ED4EADCA3ED4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6B8D4DC-55A3-4A33-801F-CF96E2BAD1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52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DECE892F-D23E-4634-BFDD-C8BCF37DE667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7856E8B2-1817-46DB-AF81-947253C000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30591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21388"/>
            <a:ext cx="19796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100013"/>
            <a:ext cx="9144000" cy="6265863"/>
          </a:xfrm>
          <a:prstGeom prst="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316" name="标题 1"/>
          <p:cNvSpPr>
            <a:spLocks noGrp="1"/>
          </p:cNvSpPr>
          <p:nvPr>
            <p:ph type="ctrTitle"/>
          </p:nvPr>
        </p:nvSpPr>
        <p:spPr>
          <a:xfrm>
            <a:off x="250825" y="981075"/>
            <a:ext cx="8281988" cy="1470025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3333FF"/>
                </a:solidFill>
              </a:rPr>
              <a:t>The </a:t>
            </a:r>
            <a:r>
              <a:rPr lang="en-US" altLang="zh-CN" b="1" i="1" smtClean="0">
                <a:solidFill>
                  <a:srgbClr val="3333FF"/>
                </a:solidFill>
              </a:rPr>
              <a:t>–ing</a:t>
            </a:r>
            <a:r>
              <a:rPr lang="en-US" altLang="zh-CN" b="1" smtClean="0">
                <a:solidFill>
                  <a:srgbClr val="3333FF"/>
                </a:solidFill>
              </a:rPr>
              <a:t> form as the Attributive</a:t>
            </a:r>
            <a:endParaRPr lang="zh-CN" altLang="en-US" b="1" smtClean="0">
              <a:solidFill>
                <a:srgbClr val="3333FF"/>
              </a:solidFill>
            </a:endParaRPr>
          </a:p>
        </p:txBody>
      </p:sp>
      <p:sp>
        <p:nvSpPr>
          <p:cNvPr id="13317" name="副标题 2"/>
          <p:cNvSpPr>
            <a:spLocks noGrp="1"/>
          </p:cNvSpPr>
          <p:nvPr>
            <p:ph type="subTitle" idx="1"/>
          </p:nvPr>
        </p:nvSpPr>
        <p:spPr>
          <a:xfrm>
            <a:off x="4572000" y="4340225"/>
            <a:ext cx="7953375" cy="1752600"/>
          </a:xfrm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chemeClr val="tx1"/>
                </a:solidFill>
              </a:rPr>
              <a:t>教材：人教版高中</a:t>
            </a:r>
            <a:r>
              <a:rPr lang="en-US" altLang="zh-CN" sz="2800" b="1" smtClean="0">
                <a:solidFill>
                  <a:schemeClr val="tx1"/>
                </a:solidFill>
              </a:rPr>
              <a:t>B4U4</a:t>
            </a:r>
          </a:p>
          <a:p>
            <a:pPr algn="l" eaLnBrk="1" hangingPunct="1"/>
            <a:r>
              <a:rPr lang="zh-CN" altLang="en-US" sz="2800" b="1" smtClean="0">
                <a:solidFill>
                  <a:schemeClr val="tx1"/>
                </a:solidFill>
              </a:rPr>
              <a:t>东莞光明中学  李胜坚</a:t>
            </a:r>
            <a:endParaRPr lang="en-US" altLang="zh-CN" sz="2800" b="1" smtClean="0">
              <a:solidFill>
                <a:schemeClr val="tx1"/>
              </a:solidFill>
            </a:endParaRPr>
          </a:p>
          <a:p>
            <a:pPr algn="l" eaLnBrk="1" hangingPunct="1"/>
            <a:r>
              <a:rPr lang="zh-CN" altLang="en-US" sz="2800" b="1" smtClean="0">
                <a:solidFill>
                  <a:schemeClr val="tx1"/>
                </a:solidFill>
              </a:rPr>
              <a:t>华南师范大学   庄佳珊</a:t>
            </a:r>
            <a:endParaRPr lang="en-US" altLang="zh-CN" sz="2800" b="1" smtClean="0">
              <a:solidFill>
                <a:schemeClr val="tx1"/>
              </a:solidFill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935038" y="2708275"/>
            <a:ext cx="8208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i="1">
                <a:solidFill>
                  <a:srgbClr val="000000"/>
                </a:solidFill>
                <a:latin typeface="Arial Narrow" pitchFamily="34" charset="0"/>
                <a:ea typeface="华文行楷" pitchFamily="2" charset="-122"/>
              </a:rPr>
              <a:t>-ing</a:t>
            </a:r>
            <a:r>
              <a:rPr lang="zh-CN" altLang="en-US" sz="2800" b="1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分词做前置定语表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  <a:ea typeface="华文行楷" pitchFamily="2" charset="-122"/>
              </a:rPr>
              <a:t>“</a:t>
            </a:r>
            <a:r>
              <a:rPr lang="zh-CN" altLang="en-US" sz="2800" b="1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主动或正在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  <a:ea typeface="华文行楷" pitchFamily="2" charset="-122"/>
              </a:rPr>
              <a:t>…</a:t>
            </a:r>
            <a:r>
              <a:rPr lang="zh-CN" altLang="en-US" sz="2800" b="1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的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  <a:ea typeface="华文行楷" pitchFamily="2" charset="-122"/>
              </a:rPr>
              <a:t>”</a:t>
            </a:r>
            <a:r>
              <a:rPr lang="zh-CN" altLang="en-US" sz="2800" b="1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语法学习</a:t>
            </a:r>
          </a:p>
        </p:txBody>
      </p:sp>
    </p:spTree>
    <p:extLst>
      <p:ext uri="{BB962C8B-B14F-4D97-AF65-F5344CB8AC3E}">
        <p14:creationId xmlns:p14="http://schemas.microsoft.com/office/powerpoint/2010/main" val="19947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" name="内容占位符 3" descr="6D31C17ABFBE95CA86C9D3DBD9B6846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474" y="1256271"/>
            <a:ext cx="2592334" cy="2900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23850" y="4365625"/>
            <a:ext cx="630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smiling boy acted as the Superman.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16013" y="4437063"/>
            <a:ext cx="1225550" cy="428625"/>
          </a:xfrm>
          <a:prstGeom prst="rect">
            <a:avLst/>
          </a:prstGeom>
          <a:noFill/>
          <a:ln>
            <a:solidFill>
              <a:srgbClr val="B2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" name="内容占位符 3" descr="6D31C17ABFBE95CA86C9D3DBD9B6846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6968" y="557597"/>
            <a:ext cx="2286016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28613" y="1412875"/>
            <a:ext cx="640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smiling boy acted as the Superman.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2285992"/>
            <a:ext cx="1119638" cy="857256"/>
          </a:xfrm>
          <a:prstGeom prst="rect">
            <a:avLst/>
          </a:prstGeom>
          <a:solidFill>
            <a:srgbClr val="92D050"/>
          </a:solidFill>
          <a:ln cmpd="dbl"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5853" y="2285992"/>
            <a:ext cx="92869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cmpd="dbl"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84547" y="2272109"/>
            <a:ext cx="1643074" cy="857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cmpd="dbl"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smiling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9797" y="3714752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cmpd="dbl"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acted 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20" y="3714752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cmpd="dbl"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the 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31994" y="3714752"/>
            <a:ext cx="1820098" cy="857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cmpd="dbl"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Superman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19672" y="2285992"/>
            <a:ext cx="912652" cy="857256"/>
          </a:xfrm>
          <a:prstGeom prst="rect">
            <a:avLst/>
          </a:prstGeom>
          <a:solidFill>
            <a:srgbClr val="FFC000"/>
          </a:solidFill>
          <a:ln cmpd="dbl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boy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0304" y="3714752"/>
            <a:ext cx="1119638" cy="857256"/>
          </a:xfrm>
          <a:prstGeom prst="rect">
            <a:avLst/>
          </a:prstGeom>
          <a:solidFill>
            <a:srgbClr val="92D050"/>
          </a:solidFill>
          <a:ln cmpd="dbl"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64048" y="3714752"/>
            <a:ext cx="912652" cy="857256"/>
          </a:xfrm>
          <a:prstGeom prst="rect">
            <a:avLst/>
          </a:prstGeom>
          <a:solidFill>
            <a:srgbClr val="FFC000"/>
          </a:solidFill>
          <a:ln cmpd="dbl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boy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27621" y="2272109"/>
            <a:ext cx="720080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cmpd="dbl"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54639" y="3714752"/>
            <a:ext cx="720080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cmpd="dbl"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7746E-6 L -0.00174 0.37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8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4.79769E-6 L -0.10885 -4.79769E-6 C -0.16354 -4.79769E-6 -0.23073 0.10428 -0.23073 0.18937 L -0.23073 0.3787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8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27746E-6 L 0.13924 0.376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18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79191E-6 L 0.10677 0.168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9191E-6 L 0.07014 0.168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5 0.00092 L 0.03524 0.169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92 L 0.02517 0.168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8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Times New Roman" pitchFamily="18" charset="0"/>
                <a:cs typeface="Times New Roman" pitchFamily="18" charset="0"/>
              </a:rPr>
              <a:t>            Combine the two sentences into one.</a:t>
            </a:r>
            <a:endParaRPr lang="zh-CN" alt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1. The boy is sleeping.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    The boy  held his dad’s hand tightly.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zh-CN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zh-CN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2. I looked up to see a long line of birds.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    The birds were flying.</a:t>
            </a:r>
            <a:endParaRPr lang="zh-CN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441325" y="404813"/>
            <a:ext cx="8523288" cy="1143000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latin typeface="Times New Roman" pitchFamily="18" charset="0"/>
                <a:cs typeface="Times New Roman" pitchFamily="18" charset="0"/>
              </a:rPr>
              <a:t>               Combine the two sentences into one.</a:t>
            </a:r>
            <a:endParaRPr lang="zh-CN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The boy is sleeping.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     The boy  held his dad’s hand tightly.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endParaRPr lang="en-US" altLang="zh-CN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8" y="3573463"/>
            <a:ext cx="7888287" cy="579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sleeping boy held his dad’s hand tightly.</a:t>
            </a:r>
            <a:endParaRPr lang="zh-CN" altLang="en-US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69950" y="2133600"/>
            <a:ext cx="1620838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636838"/>
            <a:ext cx="1866900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2916238" y="1628775"/>
            <a:ext cx="1511300" cy="647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9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Times New Roman" pitchFamily="18" charset="0"/>
                <a:cs typeface="Times New Roman" pitchFamily="18" charset="0"/>
              </a:rPr>
              <a:t>          Combine the two sentences into one.</a:t>
            </a:r>
            <a:endParaRPr lang="zh-CN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2. I looked up to see a long line of birds.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    The birds were flying.</a:t>
            </a:r>
            <a:endParaRPr lang="zh-CN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088" y="3830638"/>
            <a:ext cx="7743825" cy="588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looked up to see a long line of flying birds.</a:t>
            </a:r>
            <a:endParaRPr lang="zh-CN" altLang="en-US" sz="3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372225" y="2133600"/>
            <a:ext cx="10795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92275" y="2636838"/>
            <a:ext cx="9366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619500" y="2133600"/>
            <a:ext cx="1079500" cy="647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Summary</a:t>
            </a:r>
            <a:endParaRPr lang="zh-CN" altLang="en-US" smtClean="0"/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30000"/>
              </a:spcBef>
              <a:buFont typeface="Arial" charset="0"/>
              <a:buNone/>
            </a:pP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现在分词作定语</a:t>
            </a:r>
            <a:r>
              <a:rPr kumimoji="1" lang="en-US" altLang="zh-CN" sz="2800" b="1" smtClean="0">
                <a:solidFill>
                  <a:srgbClr val="000000"/>
                </a:solidFill>
                <a:latin typeface="宋体" charset="-122"/>
              </a:rPr>
              <a:t>,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当分词</a:t>
            </a:r>
            <a:r>
              <a:rPr kumimoji="1" lang="zh-CN" altLang="en-US" sz="2800" b="1" smtClean="0">
                <a:solidFill>
                  <a:srgbClr val="3333FF"/>
                </a:solidFill>
                <a:latin typeface="宋体" charset="-122"/>
              </a:rPr>
              <a:t>单独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做定语时</a:t>
            </a:r>
            <a:r>
              <a:rPr kumimoji="1" lang="en-US" altLang="zh-CN" sz="2800" b="1" smtClean="0">
                <a:solidFill>
                  <a:srgbClr val="000000"/>
                </a:solidFill>
                <a:latin typeface="宋体" charset="-122"/>
              </a:rPr>
              <a:t>,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放在所修饰的名词前</a:t>
            </a:r>
            <a:r>
              <a:rPr kumimoji="1" lang="en-US" altLang="zh-CN" sz="2800" b="1" smtClean="0">
                <a:solidFill>
                  <a:srgbClr val="000000"/>
                </a:solidFill>
                <a:latin typeface="宋体" charset="-122"/>
              </a:rPr>
              <a:t>,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说明其修饰名词的性质或特征</a:t>
            </a:r>
            <a:r>
              <a:rPr kumimoji="1" lang="en-US" altLang="zh-CN" sz="2800" b="1" smtClean="0">
                <a:solidFill>
                  <a:srgbClr val="000000"/>
                </a:solidFill>
                <a:latin typeface="宋体" charset="-122"/>
              </a:rPr>
              <a:t>,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表示</a:t>
            </a:r>
            <a:r>
              <a:rPr kumimoji="1"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kumimoji="1"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的</a:t>
            </a:r>
            <a:r>
              <a:rPr kumimoji="1"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kumimoji="1"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和“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供作</a:t>
            </a:r>
            <a:r>
              <a:rPr kumimoji="1"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之用</a:t>
            </a:r>
            <a:r>
              <a:rPr kumimoji="1"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。</a:t>
            </a:r>
            <a:endParaRPr kumimoji="1" lang="en-US" altLang="zh-CN" sz="2800" b="1" smtClean="0">
              <a:solidFill>
                <a:srgbClr val="000000"/>
              </a:solidFill>
              <a:latin typeface="宋体" charset="-122"/>
            </a:endParaRPr>
          </a:p>
          <a:p>
            <a:pPr marL="0" indent="0" eaLnBrk="1" hangingPunct="1">
              <a:spcBef>
                <a:spcPct val="30000"/>
              </a:spcBef>
              <a:buFont typeface="Arial" charset="0"/>
              <a:buNone/>
            </a:pPr>
            <a:endParaRPr kumimoji="1" lang="en-US" altLang="zh-CN" sz="2800" b="1" smtClean="0">
              <a:solidFill>
                <a:srgbClr val="000000"/>
              </a:solidFill>
              <a:latin typeface="宋体" charset="-122"/>
            </a:endParaRPr>
          </a:p>
          <a:p>
            <a:pPr marL="0" indent="0" eaLnBrk="1" hangingPunct="1">
              <a:spcBef>
                <a:spcPct val="30000"/>
              </a:spcBef>
              <a:buFont typeface="Arial" charset="0"/>
              <a:buNone/>
            </a:pPr>
            <a:r>
              <a:rPr kumimoji="1" lang="en-US" altLang="zh-CN" b="1" smtClean="0">
                <a:latin typeface="Times New Roman" pitchFamily="18" charset="0"/>
              </a:rPr>
              <a:t>I think this book is interesting.</a:t>
            </a:r>
          </a:p>
          <a:p>
            <a:pPr marL="0" indent="0" eaLnBrk="1" hangingPunct="1">
              <a:spcBef>
                <a:spcPct val="30000"/>
              </a:spcBef>
              <a:buFont typeface="Arial" charset="0"/>
              <a:buNone/>
            </a:pPr>
            <a:r>
              <a:rPr kumimoji="1" lang="en-US" altLang="zh-CN" b="1" smtClean="0">
                <a:latin typeface="Times New Roman" pitchFamily="18" charset="0"/>
              </a:rPr>
              <a:t>The crying boy wanted to buy a toy car.</a:t>
            </a:r>
          </a:p>
          <a:p>
            <a:pPr marL="0" indent="0" eaLnBrk="1" hangingPunct="1">
              <a:spcBef>
                <a:spcPct val="30000"/>
              </a:spcBef>
              <a:buFont typeface="Arial" charset="0"/>
              <a:buNone/>
            </a:pPr>
            <a:r>
              <a:rPr kumimoji="1" lang="en-US" altLang="zh-CN" b="1" smtClean="0">
                <a:latin typeface="Times New Roman" pitchFamily="18" charset="0"/>
              </a:rPr>
              <a:t>I found the book in our school’s reading room.</a:t>
            </a:r>
            <a:endParaRPr kumimoji="1" lang="zh-CN" altLang="en-US" b="1" smtClean="0"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zh-CN" altLang="en-US" b="1" smtClean="0"/>
          </a:p>
        </p:txBody>
      </p:sp>
    </p:spTree>
    <p:extLst>
      <p:ext uri="{BB962C8B-B14F-4D97-AF65-F5344CB8AC3E}">
        <p14:creationId xmlns:p14="http://schemas.microsoft.com/office/powerpoint/2010/main" val="24633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1613" y="2060575"/>
            <a:ext cx="8856662" cy="6189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30" tIns="45715" rIns="91430" bIns="45715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40000"/>
              </a:spcBef>
              <a:spcAft>
                <a:spcPct val="0"/>
              </a:spcAft>
              <a:defRPr/>
            </a:pP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. 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________(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bark) dogs seldom bite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kumimoji="1" lang="en-US" altLang="zh-CN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40000"/>
              </a:spcBef>
              <a:spcAft>
                <a:spcPct val="0"/>
              </a:spcAft>
              <a:defRPr/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2. It’s pleasure to watch the face of a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________(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sleep) baby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kumimoji="1" lang="en-US" altLang="zh-CN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40000"/>
              </a:spcBef>
              <a:spcAft>
                <a:spcPct val="0"/>
              </a:spcAft>
              <a:defRPr/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3. The ______ (shake) buildings showed us that an  </a:t>
            </a:r>
          </a:p>
          <a:p>
            <a:pPr marL="0" indent="0" eaLnBrk="1" hangingPunct="1">
              <a:defRPr/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   earthquake was coming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marL="0" indent="0" eaLnBrk="1" hangingPunct="1">
              <a:defRPr/>
            </a:pP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This trip was the most </a:t>
            </a:r>
            <a:r>
              <a:rPr kumimoji="1" lang="en-US" altLang="zh-CN" sz="2800" b="1" dirty="0" smtClean="0">
                <a:solidFill>
                  <a:prstClr val="black"/>
                </a:solidFill>
                <a:latin typeface="Times New Roman" pitchFamily="18" charset="0"/>
              </a:rPr>
              <a:t>________(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excite) </a:t>
            </a:r>
            <a:r>
              <a:rPr kumimoji="1" lang="en-US" altLang="zh-CN" sz="2800" b="1" dirty="0" smtClean="0">
                <a:solidFill>
                  <a:prstClr val="black"/>
                </a:solidFill>
                <a:latin typeface="Times New Roman" pitchFamily="18" charset="0"/>
              </a:rPr>
              <a:t>adventure 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of </a:t>
            </a:r>
            <a:endParaRPr kumimoji="1" lang="en-US" altLang="zh-CN" sz="28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0" indent="0" eaLnBrk="1" hangingPunct="1">
              <a:defRPr/>
            </a:pPr>
            <a:r>
              <a:rPr kumimoji="1"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en-US" altLang="zh-CN" sz="2800" b="1" dirty="0" smtClean="0">
                <a:solidFill>
                  <a:prstClr val="black"/>
                </a:solidFill>
                <a:latin typeface="Times New Roman" pitchFamily="18" charset="0"/>
              </a:rPr>
              <a:t>   her 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life.</a:t>
            </a:r>
          </a:p>
          <a:p>
            <a:pPr eaLnBrk="1" fontAlgn="base" hangingPunct="1">
              <a:spcBef>
                <a:spcPct val="40000"/>
              </a:spcBef>
              <a:spcAft>
                <a:spcPct val="0"/>
              </a:spcAft>
              <a:defRPr/>
            </a:pPr>
            <a:r>
              <a:rPr kumimoji="1"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5.The _______ (excite) girl was lost in the park.</a:t>
            </a:r>
            <a:endParaRPr kumimoji="1" lang="en-US" altLang="zh-CN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2060575"/>
            <a:ext cx="1441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Barking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40425" y="2582863"/>
            <a:ext cx="142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sleeping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450" y="3167063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shaking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11638" y="4076700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exciting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87450" y="5033963"/>
            <a:ext cx="1260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excited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2916238" y="417513"/>
            <a:ext cx="2151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Exercises</a:t>
            </a:r>
            <a:endParaRPr lang="zh-CN" altLang="en-US" sz="4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228600" y="142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Let’s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en-US" altLang="zh-CN" smtClean="0"/>
              <a:t>!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341438"/>
            <a:ext cx="46815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9550" y="6165850"/>
            <a:ext cx="89344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Alice gets lost with her parents. Will you give her a hand?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374403" y="1066800"/>
            <a:ext cx="5418109" cy="46752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90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491880" y="1484784"/>
            <a:ext cx="4680520" cy="446449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6092825"/>
            <a:ext cx="8589963" cy="519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moving bird is kind and taking photos with people.</a:t>
            </a: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4097" y="1124744"/>
            <a:ext cx="4166503" cy="360040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5516563"/>
            <a:ext cx="7850187" cy="946150"/>
          </a:xfrm>
          <a:prstGeom prst="rect">
            <a:avLst/>
          </a:prstGeom>
          <a:solidFill>
            <a:srgbClr val="DBEE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smiling Minnie and her friend greet to people all the time.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60350"/>
            <a:ext cx="37036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825" y="4724400"/>
            <a:ext cx="7261225" cy="954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is a very interesting book which contains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lot of funny things.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71600" y="836712"/>
            <a:ext cx="5832648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5734050"/>
            <a:ext cx="7569200" cy="519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dancing squirrel acts very well on the stage. </a:t>
            </a: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67743" y="836713"/>
            <a:ext cx="5544617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16013" y="5661025"/>
            <a:ext cx="6661150" cy="519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laughing maid holds a tin in her hand.</a:t>
            </a: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51920" y="237503"/>
            <a:ext cx="4547944" cy="5472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5732463"/>
            <a:ext cx="7435850" cy="519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is an approaching car with octopus on it. </a:t>
            </a:r>
            <a:endParaRPr lang="zh-CN" altLang="en-US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5843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44675"/>
            <a:ext cx="41767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915816" y="1628800"/>
            <a:ext cx="5515868" cy="435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0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2116137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 typeface="Arial" charset="0"/>
              <a:buNone/>
            </a:pP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单个的</a:t>
            </a:r>
            <a:r>
              <a:rPr kumimoji="1" lang="en-US" altLang="zh-CN" sz="2800" b="1" smtClean="0">
                <a:solidFill>
                  <a:srgbClr val="000000"/>
                </a:solidFill>
                <a:latin typeface="宋体" charset="-122"/>
              </a:rPr>
              <a:t>-ing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分词作定语时</a:t>
            </a:r>
            <a:r>
              <a:rPr kumimoji="1" lang="en-US" altLang="zh-CN" sz="2800" b="1" smtClean="0">
                <a:solidFill>
                  <a:srgbClr val="000000"/>
                </a:solidFill>
                <a:latin typeface="宋体" charset="-122"/>
              </a:rPr>
              <a:t>,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放在所修饰的名词前</a:t>
            </a:r>
            <a:r>
              <a:rPr kumimoji="1" lang="en-US" altLang="zh-CN" sz="2800" b="1" smtClean="0">
                <a:solidFill>
                  <a:srgbClr val="000000"/>
                </a:solidFill>
                <a:latin typeface="宋体" charset="-122"/>
              </a:rPr>
              <a:t>,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说明其修饰名词的性质或特征</a:t>
            </a:r>
            <a:r>
              <a:rPr kumimoji="1" lang="en-US" altLang="zh-CN" sz="2800" b="1" smtClean="0">
                <a:solidFill>
                  <a:srgbClr val="000000"/>
                </a:solidFill>
                <a:latin typeface="宋体" charset="-122"/>
              </a:rPr>
              <a:t>,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表示</a:t>
            </a:r>
            <a:r>
              <a:rPr kumimoji="1"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kumimoji="1"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的</a:t>
            </a:r>
            <a:r>
              <a:rPr kumimoji="1"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kumimoji="1"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或“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供作</a:t>
            </a:r>
            <a:r>
              <a:rPr kumimoji="1"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之用</a:t>
            </a:r>
            <a:r>
              <a:rPr kumimoji="1" lang="zh-CN" altLang="en-US" sz="2800" b="1" smtClean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kumimoji="1" lang="zh-CN" altLang="en-US" sz="2800" b="1" smtClean="0">
                <a:solidFill>
                  <a:srgbClr val="000000"/>
                </a:solidFill>
                <a:latin typeface="宋体" charset="-122"/>
              </a:rPr>
              <a:t>。</a:t>
            </a:r>
            <a:endParaRPr kumimoji="1" lang="en-US" altLang="zh-CN" sz="2800" b="1" smtClean="0">
              <a:solidFill>
                <a:srgbClr val="000000"/>
              </a:solidFill>
              <a:latin typeface="宋体" charset="-122"/>
            </a:endParaRPr>
          </a:p>
          <a:p>
            <a:pPr marL="0" indent="0" eaLnBrk="1" hangingPunct="1">
              <a:spcBef>
                <a:spcPct val="30000"/>
              </a:spcBef>
              <a:buFont typeface="Arial" charset="0"/>
              <a:buNone/>
            </a:pPr>
            <a:endParaRPr kumimoji="1" lang="en-US" altLang="zh-CN" sz="2800" b="1" smtClean="0">
              <a:solidFill>
                <a:srgbClr val="000000"/>
              </a:solidFill>
              <a:latin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5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latin typeface="Times New Roman" pitchFamily="18" charset="0"/>
                <a:cs typeface="Times New Roman" pitchFamily="18" charset="0"/>
              </a:rPr>
              <a:t>Homework </a:t>
            </a:r>
            <a:endParaRPr lang="zh-CN" altLang="en-US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>
          <a:xfrm>
            <a:off x="539750" y="20605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Make a short paragraph with the sentences you have used before.</a:t>
            </a:r>
            <a:endParaRPr lang="zh-CN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" name="内容占位符 3" descr="6D31C17ABFBE95CA86C9D3DBD9B6846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980728"/>
            <a:ext cx="4357718" cy="4883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6125" y="6035675"/>
            <a:ext cx="6697663" cy="579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smiling boy acted as Super Man.</a:t>
            </a:r>
            <a:endParaRPr lang="zh-CN" altLang="en-US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矩形 2"/>
          <p:cNvSpPr>
            <a:spLocks noChangeArrowheads="1"/>
          </p:cNvSpPr>
          <p:nvPr/>
        </p:nvSpPr>
        <p:spPr bwMode="auto">
          <a:xfrm>
            <a:off x="4716463" y="2060575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Smiling faces show that people are in good mood.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" name="内容占位符 3" descr="f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807" y="1484784"/>
            <a:ext cx="4074816" cy="4181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5661025"/>
            <a:ext cx="7591425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frowning girl was unhappy because she was criticized by her mother .</a:t>
            </a:r>
            <a:endParaRPr lang="zh-CN" altLang="en-US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787900" y="1989138"/>
            <a:ext cx="4105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Frowning faces shows that people are angry.</a:t>
            </a:r>
            <a:endParaRPr lang="zh-CN" alt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679450" y="1490663"/>
            <a:ext cx="8229600" cy="5786437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This is a very interesting book  which contains a lot of funny things.</a:t>
            </a:r>
          </a:p>
          <a:p>
            <a:pPr eaLnBrk="1" hangingPunct="1">
              <a:buFont typeface="Arial" charset="0"/>
              <a:buNone/>
            </a:pPr>
            <a:endParaRPr lang="en-US" altLang="zh-CN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This smiling boy acted as a super man.</a:t>
            </a:r>
          </a:p>
          <a:p>
            <a:pPr eaLnBrk="1" hangingPunct="1"/>
            <a:endParaRPr lang="en-US" altLang="zh-CN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zh-CN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The frowning girl was unhappy because she was criticized by  her mother .</a:t>
            </a:r>
          </a:p>
          <a:p>
            <a:pPr eaLnBrk="1" hangingPunct="1">
              <a:buFont typeface="Arial" charset="0"/>
              <a:buNone/>
            </a:pPr>
            <a:endParaRPr lang="zh-CN" alt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zh-CN" alt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zh-CN" altLang="en-US" b="1" smtClean="0"/>
          </a:p>
        </p:txBody>
      </p:sp>
      <p:sp>
        <p:nvSpPr>
          <p:cNvPr id="4" name="矩形 3"/>
          <p:cNvSpPr/>
          <p:nvPr/>
        </p:nvSpPr>
        <p:spPr>
          <a:xfrm>
            <a:off x="3492500" y="1628775"/>
            <a:ext cx="1943100" cy="428625"/>
          </a:xfrm>
          <a:prstGeom prst="rect">
            <a:avLst/>
          </a:prstGeom>
          <a:noFill/>
          <a:ln>
            <a:solidFill>
              <a:srgbClr val="B2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47863" y="3281363"/>
            <a:ext cx="1328737" cy="428625"/>
          </a:xfrm>
          <a:prstGeom prst="rect">
            <a:avLst/>
          </a:prstGeom>
          <a:noFill/>
          <a:ln>
            <a:solidFill>
              <a:srgbClr val="B2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35150" y="5013325"/>
            <a:ext cx="1657350" cy="428625"/>
          </a:xfrm>
          <a:prstGeom prst="rect">
            <a:avLst/>
          </a:prstGeom>
          <a:noFill/>
          <a:ln>
            <a:solidFill>
              <a:srgbClr val="B2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3375"/>
            <a:ext cx="9144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000000"/>
                </a:solidFill>
              </a:rPr>
              <a:t>      </a:t>
            </a:r>
            <a:r>
              <a:rPr lang="en-US" altLang="zh-CN" b="1" dirty="0" err="1" smtClean="0">
                <a:solidFill>
                  <a:srgbClr val="000000"/>
                </a:solidFill>
              </a:rPr>
              <a:t>V+ing</a:t>
            </a:r>
            <a:r>
              <a:rPr lang="en-US" altLang="zh-CN" b="1" dirty="0" smtClean="0">
                <a:solidFill>
                  <a:srgbClr val="000000"/>
                </a:solidFill>
              </a:rPr>
              <a:t> could be attributives to describe a noun.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000000"/>
                </a:solidFill>
              </a:rPr>
              <a:t>      -</a:t>
            </a:r>
            <a:r>
              <a:rPr lang="en-US" altLang="zh-CN" b="1" dirty="0" err="1" smtClean="0">
                <a:solidFill>
                  <a:srgbClr val="000000"/>
                </a:solidFill>
              </a:rPr>
              <a:t>ing</a:t>
            </a:r>
            <a:r>
              <a:rPr lang="en-US" altLang="zh-CN" b="1" dirty="0" smtClean="0">
                <a:solidFill>
                  <a:srgbClr val="000000"/>
                </a:solidFill>
              </a:rPr>
              <a:t> </a:t>
            </a:r>
            <a:r>
              <a:rPr lang="zh-CN" altLang="en-US" b="1" dirty="0" smtClean="0">
                <a:solidFill>
                  <a:srgbClr val="000000"/>
                </a:solidFill>
              </a:rPr>
              <a:t>分词可以做形容词，表示</a:t>
            </a:r>
            <a:r>
              <a:rPr lang="en-US" altLang="zh-CN" b="1" dirty="0" smtClean="0">
                <a:solidFill>
                  <a:srgbClr val="000000"/>
                </a:solidFill>
              </a:rPr>
              <a:t>”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…….</a:t>
            </a:r>
            <a:r>
              <a:rPr lang="zh-CN" altLang="en-US" b="1" dirty="0" smtClean="0">
                <a:solidFill>
                  <a:srgbClr val="000000"/>
                </a:solidFill>
              </a:rPr>
              <a:t>的</a:t>
            </a:r>
            <a:r>
              <a:rPr lang="en-US" altLang="zh-CN" b="1" dirty="0" smtClean="0">
                <a:solidFill>
                  <a:srgbClr val="000000"/>
                </a:solidFill>
              </a:rPr>
              <a:t>” </a:t>
            </a:r>
            <a:endParaRPr lang="zh-CN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627188"/>
            <a:ext cx="9144000" cy="1143000"/>
          </a:xfrm>
        </p:spPr>
        <p:txBody>
          <a:bodyPr>
            <a:normAutofit fontScale="90000"/>
          </a:bodyPr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en-US" altLang="zh-CN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is a very interesting book  which contains </a:t>
            </a:r>
            <a:b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lot of funny things.</a:t>
            </a:r>
            <a:b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sz="3200" b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41288" y="2593975"/>
            <a:ext cx="9291637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  <a:endParaRPr lang="en-US" altLang="zh-CN" sz="2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zh-CN" altLang="en-US" b="1" smtClean="0"/>
          </a:p>
        </p:txBody>
      </p:sp>
      <p:sp>
        <p:nvSpPr>
          <p:cNvPr id="5" name="矩形 4"/>
          <p:cNvSpPr/>
          <p:nvPr/>
        </p:nvSpPr>
        <p:spPr>
          <a:xfrm>
            <a:off x="2987675" y="1627188"/>
            <a:ext cx="1800225" cy="428625"/>
          </a:xfrm>
          <a:prstGeom prst="rect">
            <a:avLst/>
          </a:prstGeom>
          <a:noFill/>
          <a:ln>
            <a:solidFill>
              <a:srgbClr val="B2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725" y="3689350"/>
            <a:ext cx="1684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interested</a:t>
            </a:r>
            <a:endParaRPr lang="zh-CN" altLang="en-US" sz="2800" b="1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92325" y="3719513"/>
            <a:ext cx="6851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showing curiosity or concern about something or someone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124075" y="2565400"/>
            <a:ext cx="6553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prstClr val="black"/>
                </a:solidFill>
                <a:latin typeface="Times New Roman" pitchFamily="18" charset="0"/>
              </a:rPr>
              <a:t>arousing curiosity</a:t>
            </a:r>
            <a:endParaRPr lang="zh-CN" altLang="en-US" sz="2800" b="1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184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body" idx="4294967295"/>
          </p:nvPr>
        </p:nvSpPr>
        <p:spPr>
          <a:xfrm>
            <a:off x="755650" y="1341438"/>
            <a:ext cx="8208963" cy="4425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2800" b="1" smtClean="0"/>
              <a:t>    </a:t>
            </a:r>
            <a:r>
              <a:rPr lang="zh-CN" altLang="en-US" sz="2800" b="1" smtClean="0">
                <a:solidFill>
                  <a:srgbClr val="3333FF"/>
                </a:solidFill>
              </a:rPr>
              <a:t>由表示人的某种感情或情绪的动词变化而来的</a:t>
            </a:r>
            <a:r>
              <a:rPr lang="en-US" altLang="zh-CN" sz="2800" b="1" smtClean="0">
                <a:solidFill>
                  <a:srgbClr val="3333FF"/>
                </a:solidFill>
              </a:rPr>
              <a:t>- ing</a:t>
            </a:r>
            <a:r>
              <a:rPr lang="zh-CN" altLang="en-US" sz="2800" b="1" smtClean="0">
                <a:solidFill>
                  <a:srgbClr val="3333FF"/>
                </a:solidFill>
              </a:rPr>
              <a:t>结尾的形词，修饰物，表示“令人</a:t>
            </a:r>
            <a:r>
              <a:rPr lang="en-US" altLang="zh-CN" sz="2800" b="1" smtClean="0">
                <a:solidFill>
                  <a:srgbClr val="3333FF"/>
                </a:solidFill>
              </a:rPr>
              <a:t>……</a:t>
            </a:r>
            <a:r>
              <a:rPr lang="zh-CN" altLang="en-US" sz="2800" b="1" smtClean="0">
                <a:solidFill>
                  <a:srgbClr val="3333FF"/>
                </a:solidFill>
              </a:rPr>
              <a:t>的”常见的有： </a:t>
            </a:r>
            <a:r>
              <a:rPr lang="en-US" altLang="zh-CN" sz="2800" b="1" smtClean="0">
                <a:solidFill>
                  <a:srgbClr val="3333FF"/>
                </a:solidFill>
              </a:rPr>
              <a:t>amusing, astonishing, boring, exciting, interesting, inspiring, moving, surprising</a:t>
            </a:r>
            <a:r>
              <a:rPr lang="zh-CN" altLang="en-US" sz="2800" b="1" smtClean="0">
                <a:solidFill>
                  <a:srgbClr val="3333FF"/>
                </a:solidFill>
              </a:rPr>
              <a:t>；</a:t>
            </a:r>
            <a:endParaRPr lang="en-US" altLang="zh-CN" sz="2800" b="1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sz="2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CN" altLang="en-US" sz="2800" b="1" smtClean="0"/>
              <a:t>    对应的</a:t>
            </a:r>
            <a:r>
              <a:rPr lang="en-US" altLang="zh-CN" sz="2800" b="1" smtClean="0"/>
              <a:t>-ed</a:t>
            </a:r>
            <a:r>
              <a:rPr lang="zh-CN" altLang="en-US" sz="2800" b="1" smtClean="0"/>
              <a:t>结尾的形容词修饰人或表示人的声音、感情方面的词，表示“觉得</a:t>
            </a:r>
            <a:r>
              <a:rPr lang="en-US" altLang="zh-CN" sz="2800" b="1" smtClean="0"/>
              <a:t>……</a:t>
            </a:r>
            <a:r>
              <a:rPr lang="zh-CN" altLang="en-US" sz="2800" b="1" smtClean="0"/>
              <a:t>的”。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2800" b="1" smtClean="0"/>
              <a:t>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CN" sz="2800" b="1" smtClean="0"/>
              <a:t>    </a:t>
            </a:r>
            <a:r>
              <a:rPr lang="en-US" altLang="zh-CN" sz="2800" b="1" smtClean="0">
                <a:latin typeface="Arial" charset="0"/>
              </a:rPr>
              <a:t>His __________ (interest) look suggested that the book was very __________ (interest).</a:t>
            </a:r>
            <a:r>
              <a:rPr lang="en-US" altLang="zh-CN" sz="2800" b="1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CN" sz="2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CN" altLang="en-US" sz="2800" b="1" smtClean="0"/>
              <a:t>    他那种（对这本书）</a:t>
            </a:r>
            <a:r>
              <a:rPr lang="zh-CN" altLang="en-US" sz="2800" b="1" smtClean="0">
                <a:solidFill>
                  <a:schemeClr val="hlink"/>
                </a:solidFill>
              </a:rPr>
              <a:t>感兴趣的</a:t>
            </a:r>
            <a:r>
              <a:rPr lang="zh-CN" altLang="en-US" sz="2800" b="1" smtClean="0"/>
              <a:t>表情表明这本书</a:t>
            </a:r>
            <a:r>
              <a:rPr lang="zh-CN" altLang="en-US" sz="2800" b="1" smtClean="0">
                <a:solidFill>
                  <a:schemeClr val="hlink"/>
                </a:solidFill>
              </a:rPr>
              <a:t>很有趣</a:t>
            </a:r>
            <a:r>
              <a:rPr lang="zh-CN" altLang="en-US" sz="2800" b="1" smtClean="0"/>
              <a:t>。 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835150" y="4581525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charset="0"/>
              </a:rPr>
              <a:t>interested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148263" y="4941888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charset="0"/>
              </a:rPr>
              <a:t>interesting</a:t>
            </a:r>
          </a:p>
        </p:txBody>
      </p:sp>
    </p:spTree>
    <p:extLst>
      <p:ext uri="{BB962C8B-B14F-4D97-AF65-F5344CB8AC3E}">
        <p14:creationId xmlns:p14="http://schemas.microsoft.com/office/powerpoint/2010/main" val="9682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846138"/>
            <a:ext cx="50038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3850" y="1916113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ea typeface="华文新魏" pitchFamily="2" charset="-122"/>
              </a:rPr>
              <a:t>激动的声音</a:t>
            </a:r>
            <a:endParaRPr lang="en-US" altLang="zh-CN" sz="2800" b="1">
              <a:solidFill>
                <a:srgbClr val="000000"/>
              </a:solidFill>
              <a:ea typeface="华文新魏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>
              <a:solidFill>
                <a:srgbClr val="000000"/>
              </a:solidFill>
              <a:ea typeface="华文新魏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ea typeface="华文新魏" pitchFamily="2" charset="-122"/>
              </a:rPr>
              <a:t>有趣的故事会</a:t>
            </a:r>
            <a:endParaRPr lang="en-US" altLang="zh-CN" sz="2800" b="1">
              <a:solidFill>
                <a:srgbClr val="000000"/>
              </a:solidFill>
              <a:ea typeface="华文新魏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>
              <a:solidFill>
                <a:srgbClr val="000000"/>
              </a:solidFill>
              <a:ea typeface="华文新魏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华文新魏" pitchFamily="2" charset="-122"/>
              </a:rPr>
              <a:t>振奋人心的演讲</a:t>
            </a:r>
            <a:endParaRPr lang="en-US" altLang="zh-CN" sz="2800" b="1">
              <a:solidFill>
                <a:srgbClr val="000000"/>
              </a:solidFill>
              <a:ea typeface="华文新魏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>
              <a:solidFill>
                <a:srgbClr val="000000"/>
              </a:solidFill>
              <a:ea typeface="华文新魏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800" b="1">
              <a:solidFill>
                <a:srgbClr val="000000"/>
              </a:solidFill>
              <a:ea typeface="华文新魏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800" b="1">
              <a:solidFill>
                <a:srgbClr val="000000"/>
              </a:solidFill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9832" y="335932"/>
            <a:ext cx="332014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poster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4313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2211388"/>
            <a:ext cx="2736850" cy="256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754313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758891" y="963038"/>
            <a:ext cx="3183233" cy="59430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Excited Voice</a:t>
            </a:r>
            <a:endParaRPr lang="zh-CN" alt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76481" y="3493265"/>
            <a:ext cx="5760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Interesting Story-telling Section</a:t>
            </a:r>
            <a:endParaRPr lang="zh-CN" alt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70102" y="5719065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Exciting Speech</a:t>
            </a:r>
            <a:endParaRPr lang="zh-CN" alt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全屏显示(4:3)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The –ing form as the Attributive</vt:lpstr>
      <vt:lpstr>PowerPoint 演示文稿</vt:lpstr>
      <vt:lpstr>PowerPoint 演示文稿</vt:lpstr>
      <vt:lpstr>PowerPoint 演示文稿</vt:lpstr>
      <vt:lpstr>PowerPoint 演示文稿</vt:lpstr>
      <vt:lpstr>    This is a very interesting book  which contains   a lot of funny things.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Combine the two sentences into one.</vt:lpstr>
      <vt:lpstr>               Combine the two sentences into one.</vt:lpstr>
      <vt:lpstr>          Combine the two sentences into one.</vt:lpstr>
      <vt:lpstr>Summary</vt:lpstr>
      <vt:lpstr>PowerPoint 演示文稿</vt:lpstr>
      <vt:lpstr>Let’s practice!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Homework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–ing form as the Attributive</dc:title>
  <dc:creator>dell</dc:creator>
  <cp:lastModifiedBy>dell</cp:lastModifiedBy>
  <cp:revision>1</cp:revision>
  <dcterms:created xsi:type="dcterms:W3CDTF">2014-06-23T13:58:33Z</dcterms:created>
  <dcterms:modified xsi:type="dcterms:W3CDTF">2014-06-23T13:59:11Z</dcterms:modified>
</cp:coreProperties>
</file>