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5" r:id="rId3"/>
    <p:sldId id="256" r:id="rId4"/>
    <p:sldId id="257" r:id="rId5"/>
    <p:sldId id="258" r:id="rId6"/>
    <p:sldId id="259" r:id="rId7"/>
    <p:sldId id="263" r:id="rId8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ACA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666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40000"/>
            <a:lumOff val="60000"/>
            <a:alpha val="6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2014/6/14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ppt背景\2011120121514667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矩形 3"/>
          <p:cNvSpPr/>
          <p:nvPr/>
        </p:nvSpPr>
        <p:spPr>
          <a:xfrm>
            <a:off x="357158" y="928670"/>
            <a:ext cx="834074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kumimoji="1" lang="en-US" altLang="zh-CN" sz="3600" b="1" dirty="0" smtClean="0">
                <a:latin typeface="Arial" pitchFamily="34" charset="0"/>
                <a:cs typeface="Arial" pitchFamily="34" charset="0"/>
              </a:rPr>
              <a:t>The Past Participle as the predicative</a:t>
            </a:r>
          </a:p>
          <a:p>
            <a:pPr algn="ctr"/>
            <a:r>
              <a:rPr kumimoji="1" lang="zh-CN" altLang="en-US" sz="3600" b="1" dirty="0" smtClean="0">
                <a:latin typeface="Arial" pitchFamily="34" charset="0"/>
                <a:cs typeface="Arial" pitchFamily="34" charset="0"/>
              </a:rPr>
              <a:t>过去分词做表语</a:t>
            </a:r>
            <a:endParaRPr kumimoji="1" lang="zh-CN" altLang="en-US" sz="3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72066" y="4429132"/>
            <a:ext cx="36433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dirty="0" smtClean="0"/>
              <a:t>人教版高中英语 </a:t>
            </a:r>
            <a:endParaRPr lang="en-US" altLang="zh-CN" sz="2800" dirty="0" smtClean="0"/>
          </a:p>
          <a:p>
            <a:r>
              <a:rPr lang="en-US" altLang="zh-CN" sz="2800" dirty="0" smtClean="0"/>
              <a:t>Book 5 Unit1</a:t>
            </a:r>
          </a:p>
          <a:p>
            <a:r>
              <a:rPr lang="en-US" altLang="zh-CN" sz="2800" dirty="0" smtClean="0"/>
              <a:t>Great Scientists</a:t>
            </a:r>
          </a:p>
          <a:p>
            <a:r>
              <a:rPr lang="zh-CN" altLang="en-US" sz="2800" dirty="0" smtClean="0"/>
              <a:t>华南师范大学   李青桦</a:t>
            </a:r>
            <a:endParaRPr lang="en-US" altLang="zh-CN" sz="2800" dirty="0" smtClean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ppt背景\2872669_164253696000_2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785786" y="357166"/>
            <a:ext cx="41434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4800" b="1" dirty="0" smtClean="0">
                <a:solidFill>
                  <a:srgbClr val="FF0000"/>
                </a:solidFill>
              </a:rPr>
              <a:t>主</a:t>
            </a:r>
            <a:r>
              <a:rPr lang="en-US" altLang="zh-CN" sz="4800" b="1" dirty="0" smtClean="0">
                <a:solidFill>
                  <a:srgbClr val="FF0000"/>
                </a:solidFill>
              </a:rPr>
              <a:t>+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系</a:t>
            </a:r>
            <a:r>
              <a:rPr lang="en-US" altLang="zh-CN" sz="4800" b="1" dirty="0" smtClean="0">
                <a:solidFill>
                  <a:srgbClr val="FF0000"/>
                </a:solidFill>
              </a:rPr>
              <a:t>+</a:t>
            </a:r>
            <a:r>
              <a:rPr lang="zh-CN" altLang="en-US" sz="4800" b="1" dirty="0" smtClean="0">
                <a:solidFill>
                  <a:srgbClr val="FF0000"/>
                </a:solidFill>
              </a:rPr>
              <a:t>表</a:t>
            </a:r>
            <a:endParaRPr lang="zh-CN" altLang="en-US" sz="4800" b="1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643050"/>
            <a:ext cx="3929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He </a:t>
            </a: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00B050"/>
                </a:solidFill>
              </a:rPr>
              <a:t>a student</a:t>
            </a:r>
            <a:r>
              <a:rPr lang="en-US" altLang="zh-CN" sz="2800" b="1" dirty="0" smtClean="0"/>
              <a:t>.</a:t>
            </a:r>
          </a:p>
          <a:p>
            <a:r>
              <a:rPr lang="en-US" altLang="zh-CN" sz="2800" b="1" dirty="0" smtClean="0"/>
              <a:t>The book </a:t>
            </a: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is</a:t>
            </a:r>
            <a:r>
              <a:rPr lang="en-US" altLang="zh-CN" sz="2800" b="1" dirty="0" smtClean="0"/>
              <a:t> </a:t>
            </a:r>
            <a:r>
              <a:rPr lang="en-US" altLang="zh-CN" sz="2800" b="1" dirty="0" smtClean="0">
                <a:solidFill>
                  <a:srgbClr val="00B050"/>
                </a:solidFill>
              </a:rPr>
              <a:t>interesting</a:t>
            </a:r>
            <a:r>
              <a:rPr lang="en-US" altLang="zh-CN" sz="2800" b="1" dirty="0" smtClean="0"/>
              <a:t>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596" y="2786058"/>
            <a:ext cx="41434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He </a:t>
            </a: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looks</a:t>
            </a:r>
            <a:r>
              <a:rPr lang="en-US" altLang="zh-CN" sz="2800" b="1" dirty="0" smtClean="0"/>
              <a:t> handsome.</a:t>
            </a:r>
          </a:p>
          <a:p>
            <a:r>
              <a:rPr lang="en-US" altLang="zh-CN" sz="2800" b="1" dirty="0" smtClean="0"/>
              <a:t>It </a:t>
            </a: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tastes</a:t>
            </a:r>
            <a:r>
              <a:rPr lang="en-US" altLang="zh-CN" sz="2800" b="1" dirty="0" smtClean="0"/>
              <a:t> delicious.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500694" y="2000240"/>
            <a:ext cx="364333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Be + n./adj.</a:t>
            </a:r>
            <a:endParaRPr lang="zh-CN" alt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572100" y="2974959"/>
            <a:ext cx="35004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感官动词 </a:t>
            </a:r>
            <a:r>
              <a:rPr lang="en-US" altLang="zh-CN" sz="2800" b="1" dirty="0" smtClean="0"/>
              <a:t>+ adj.</a:t>
            </a:r>
            <a:endParaRPr lang="zh-CN" altLang="en-US" sz="2800" b="1" dirty="0" smtClean="0"/>
          </a:p>
          <a:p>
            <a:endParaRPr lang="zh-CN" altLang="en-US" sz="28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357158" y="4071942"/>
            <a:ext cx="521497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The leaves </a:t>
            </a: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turn</a:t>
            </a:r>
            <a:r>
              <a:rPr lang="en-US" altLang="zh-CN" sz="2800" b="1" dirty="0" smtClean="0"/>
              <a:t> yellow at autumn.</a:t>
            </a:r>
          </a:p>
          <a:p>
            <a:r>
              <a:rPr lang="en-US" altLang="zh-CN" sz="2800" b="1" dirty="0" smtClean="0"/>
              <a:t>The boy </a:t>
            </a:r>
            <a:r>
              <a:rPr lang="en-US" altLang="zh-CN" sz="2800" b="1" dirty="0" smtClean="0">
                <a:solidFill>
                  <a:schemeClr val="accent6">
                    <a:lumMod val="75000"/>
                  </a:schemeClr>
                </a:solidFill>
              </a:rPr>
              <a:t>becomes</a:t>
            </a:r>
            <a:r>
              <a:rPr lang="en-US" altLang="zh-CN" sz="2800" b="1" dirty="0" smtClean="0"/>
              <a:t> taller.</a:t>
            </a:r>
            <a:endParaRPr lang="zh-CN" alt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643570" y="4071942"/>
            <a:ext cx="39290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表示变化的动词</a:t>
            </a:r>
            <a:r>
              <a:rPr lang="en-US" altLang="zh-CN" sz="2800" b="1" dirty="0" smtClean="0"/>
              <a:t>+ adj.</a:t>
            </a:r>
            <a:endParaRPr lang="zh-CN" altLang="en-US" sz="2800" b="1" dirty="0" smtClean="0"/>
          </a:p>
          <a:p>
            <a:endParaRPr lang="zh-CN" alt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357158" y="5643578"/>
            <a:ext cx="507209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 smtClean="0"/>
              <a:t>You should </a:t>
            </a:r>
            <a:r>
              <a:rPr lang="en-US" altLang="zh-CN" sz="2800" b="1" dirty="0" smtClean="0">
                <a:solidFill>
                  <a:schemeClr val="accent6"/>
                </a:solidFill>
              </a:rPr>
              <a:t>keep</a:t>
            </a:r>
            <a:r>
              <a:rPr lang="en-US" altLang="zh-CN" sz="2800" b="1" dirty="0" smtClean="0"/>
              <a:t> quiet.</a:t>
            </a:r>
          </a:p>
          <a:p>
            <a:r>
              <a:rPr lang="en-US" altLang="zh-CN" sz="2800" b="1" dirty="0" smtClean="0"/>
              <a:t>Don’t worry. </a:t>
            </a:r>
            <a:r>
              <a:rPr lang="en-US" altLang="zh-CN" sz="2800" b="1" dirty="0" smtClean="0">
                <a:solidFill>
                  <a:schemeClr val="accent6"/>
                </a:solidFill>
              </a:rPr>
              <a:t>Stay</a:t>
            </a:r>
            <a:r>
              <a:rPr lang="en-US" altLang="zh-CN" sz="2800" b="1" dirty="0" smtClean="0"/>
              <a:t> cool.</a:t>
            </a:r>
            <a:endParaRPr lang="zh-CN" altLang="en-US" sz="28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572100" y="5857892"/>
            <a:ext cx="35004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800" b="1" dirty="0" smtClean="0"/>
              <a:t>延续性动词</a:t>
            </a:r>
            <a:r>
              <a:rPr lang="en-US" altLang="zh-CN" sz="2800" b="1" dirty="0" smtClean="0"/>
              <a:t>+adj.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E:\ppt背景\2872669_164253696000_2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288925" y="301625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kumimoji="1" lang="zh-CN" altLang="zh-CN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428596" y="214290"/>
            <a:ext cx="830547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+mj-ea"/>
                <a:ea typeface="+mj-ea"/>
                <a:cs typeface="Arial" pitchFamily="34" charset="0"/>
              </a:rPr>
              <a:t>1 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  <a:cs typeface="Arial" pitchFamily="34" charset="0"/>
              </a:rPr>
              <a:t>过去分词（短语）作表语时，其作用相当于</a:t>
            </a:r>
            <a:r>
              <a:rPr lang="en-US" altLang="zh-CN" sz="2800" b="1" dirty="0">
                <a:solidFill>
                  <a:srgbClr val="FF0000"/>
                </a:solidFill>
                <a:latin typeface="+mj-ea"/>
                <a:ea typeface="+mj-ea"/>
                <a:cs typeface="Arial" pitchFamily="34" charset="0"/>
              </a:rPr>
              <a:t>adj.,</a:t>
            </a:r>
          </a:p>
          <a:p>
            <a:r>
              <a:rPr lang="en-US" altLang="zh-CN" sz="2800" b="1" dirty="0">
                <a:solidFill>
                  <a:srgbClr val="FF0000"/>
                </a:solidFill>
                <a:latin typeface="+mj-ea"/>
                <a:ea typeface="+mj-ea"/>
                <a:cs typeface="Arial" pitchFamily="34" charset="0"/>
              </a:rPr>
              <a:t>    </a:t>
            </a:r>
            <a:r>
              <a:rPr lang="zh-CN" altLang="en-US" sz="2800" b="1" dirty="0">
                <a:solidFill>
                  <a:srgbClr val="FF0000"/>
                </a:solidFill>
                <a:latin typeface="+mj-ea"/>
                <a:ea typeface="+mj-ea"/>
                <a:cs typeface="Arial" pitchFamily="34" charset="0"/>
              </a:rPr>
              <a:t>说明的是主语的</a:t>
            </a:r>
            <a:r>
              <a:rPr lang="zh-CN" altLang="en-US" sz="2800" b="1" dirty="0" smtClean="0">
                <a:solidFill>
                  <a:srgbClr val="FF0000"/>
                </a:solidFill>
                <a:latin typeface="+mj-ea"/>
                <a:ea typeface="+mj-ea"/>
                <a:cs typeface="Arial" pitchFamily="34" charset="0"/>
              </a:rPr>
              <a:t>状态</a:t>
            </a:r>
            <a:endParaRPr lang="zh-CN" altLang="en-US" sz="2800" b="1" dirty="0">
              <a:solidFill>
                <a:srgbClr val="FF0000"/>
              </a:solidFill>
              <a:latin typeface="+mj-ea"/>
              <a:ea typeface="+mj-ea"/>
              <a:cs typeface="Arial" pitchFamily="34" charset="0"/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357158" y="2786058"/>
            <a:ext cx="4935967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altLang="zh-CN" sz="2800" b="1" dirty="0">
                <a:latin typeface="Arial" pitchFamily="34" charset="0"/>
                <a:ea typeface="华文楷体" pitchFamily="2" charset="-122"/>
                <a:cs typeface="Arial" pitchFamily="34" charset="0"/>
              </a:rPr>
              <a:t>All the windows are </a:t>
            </a:r>
            <a:r>
              <a:rPr lang="en-US" altLang="zh-CN" sz="2800" b="1" i="1" dirty="0" smtClean="0">
                <a:solidFill>
                  <a:schemeClr val="accent2"/>
                </a:solidFill>
                <a:latin typeface="Arial" pitchFamily="34" charset="0"/>
                <a:ea typeface="华文楷体" pitchFamily="2" charset="-122"/>
                <a:cs typeface="Arial" pitchFamily="34" charset="0"/>
              </a:rPr>
              <a:t>broken</a:t>
            </a:r>
            <a:r>
              <a:rPr lang="en-US" altLang="zh-CN" sz="2800" b="1" dirty="0" smtClean="0">
                <a:latin typeface="Arial" pitchFamily="34" charset="0"/>
                <a:ea typeface="华文楷体" pitchFamily="2" charset="-122"/>
                <a:cs typeface="Arial" pitchFamily="34" charset="0"/>
              </a:rPr>
              <a:t>.</a:t>
            </a:r>
          </a:p>
          <a:p>
            <a:r>
              <a:rPr lang="en-US" altLang="zh-CN" sz="2800" b="1" dirty="0" smtClean="0">
                <a:latin typeface="Arial" pitchFamily="34" charset="0"/>
                <a:ea typeface="华文楷体" pitchFamily="2" charset="-122"/>
                <a:cs typeface="Arial" pitchFamily="34" charset="0"/>
              </a:rPr>
              <a:t>This man is </a:t>
            </a:r>
            <a:r>
              <a:rPr lang="en-US" altLang="zh-CN" sz="2800" b="1" i="1" dirty="0" smtClean="0">
                <a:solidFill>
                  <a:schemeClr val="accent2"/>
                </a:solidFill>
                <a:latin typeface="Arial" pitchFamily="34" charset="0"/>
                <a:ea typeface="华文楷体" pitchFamily="2" charset="-122"/>
                <a:cs typeface="Arial" pitchFamily="34" charset="0"/>
              </a:rPr>
              <a:t>married</a:t>
            </a:r>
            <a:r>
              <a:rPr lang="en-US" altLang="zh-CN" sz="2800" b="1" dirty="0" smtClean="0">
                <a:latin typeface="Arial" pitchFamily="34" charset="0"/>
                <a:ea typeface="华文楷体" pitchFamily="2" charset="-122"/>
                <a:cs typeface="Arial" pitchFamily="34" charset="0"/>
              </a:rPr>
              <a:t>.</a:t>
            </a:r>
            <a:endParaRPr lang="en-US" altLang="zh-CN" sz="2800" b="1" dirty="0">
              <a:latin typeface="Arial" pitchFamily="34" charset="0"/>
              <a:ea typeface="华文楷体" pitchFamily="2" charset="-122"/>
              <a:cs typeface="Arial" pitchFamily="34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990600" y="4267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kumimoji="1" lang="zh-CN" altLang="zh-CN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214282" y="4500570"/>
            <a:ext cx="8763000" cy="1815882"/>
          </a:xfrm>
          <a:prstGeom prst="rect">
            <a:avLst/>
          </a:prstGeom>
          <a:solidFill>
            <a:schemeClr val="accent6">
              <a:lumMod val="40000"/>
              <a:lumOff val="60000"/>
              <a:alpha val="94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2800" b="1" dirty="0">
                <a:solidFill>
                  <a:srgbClr val="7030A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  <a:cs typeface="Arial" pitchFamily="34" charset="0"/>
              </a:rPr>
              <a:t>常见作表语的过去分词有</a:t>
            </a:r>
            <a:r>
              <a:rPr kumimoji="1" lang="zh-CN" altLang="en-US" sz="2800" dirty="0">
                <a:latin typeface="+mj-ea"/>
                <a:ea typeface="+mj-ea"/>
                <a:cs typeface="Arial" pitchFamily="34" charset="0"/>
              </a:rPr>
              <a:t>：</a:t>
            </a:r>
            <a:r>
              <a:rPr kumimoji="1" lang="zh-CN" altLang="en-US" sz="2800" dirty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  <a:cs typeface="Arial" pitchFamily="34" charset="0"/>
              </a:rPr>
              <a:t> </a:t>
            </a:r>
            <a:r>
              <a:rPr kumimoji="1" lang="en-US" altLang="zh-CN" sz="2800" dirty="0">
                <a:solidFill>
                  <a:srgbClr val="CC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  <a:cs typeface="Arial" pitchFamily="34" charset="0"/>
              </a:rPr>
              <a:t>disappointed, drunk, amused, frightened, married, excited, experienced, interested, confused, pleased, puzzled, satisfied, tired, worried</a:t>
            </a:r>
            <a:r>
              <a:rPr kumimoji="1" lang="zh-CN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  <a:cs typeface="Arial" pitchFamily="34" charset="0"/>
              </a:rPr>
              <a:t>等</a:t>
            </a:r>
            <a:r>
              <a:rPr kumimoji="1" lang="zh-CN" altLang="en-US" sz="2800" dirty="0"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  <a:cs typeface="Arial" pitchFamily="34" charset="0"/>
              </a:rPr>
              <a:t>。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596" y="1643050"/>
            <a:ext cx="84296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dirty="0" smtClean="0"/>
              <a:t>He </a:t>
            </a:r>
            <a:r>
              <a:rPr lang="en-US" altLang="zh-CN" sz="2800" b="1" i="1" dirty="0" smtClean="0">
                <a:latin typeface="Arial" pitchFamily="34" charset="0"/>
                <a:ea typeface="华文楷体" pitchFamily="2" charset="-122"/>
                <a:cs typeface="Arial" pitchFamily="34" charset="0"/>
              </a:rPr>
              <a:t>got </a:t>
            </a:r>
            <a:r>
              <a:rPr lang="en-US" altLang="zh-CN" sz="2800" b="1" i="1" dirty="0" smtClean="0">
                <a:solidFill>
                  <a:schemeClr val="accent2"/>
                </a:solidFill>
                <a:latin typeface="Arial" pitchFamily="34" charset="0"/>
                <a:ea typeface="华文楷体" pitchFamily="2" charset="-122"/>
                <a:cs typeface="Arial" pitchFamily="34" charset="0"/>
              </a:rPr>
              <a:t>interested</a:t>
            </a:r>
            <a:r>
              <a:rPr lang="en-US" altLang="zh-CN" sz="2800" b="1" i="1" dirty="0" smtClean="0">
                <a:latin typeface="Arial" pitchFamily="34" charset="0"/>
                <a:ea typeface="华文楷体" pitchFamily="2" charset="-122"/>
                <a:cs typeface="Arial" pitchFamily="34" charset="0"/>
              </a:rPr>
              <a:t> in </a:t>
            </a:r>
            <a:r>
              <a:rPr lang="en-US" altLang="zh-CN" sz="3200" b="1" dirty="0" smtClean="0"/>
              <a:t>two theories explaining how cholera killed people.</a:t>
            </a:r>
          </a:p>
          <a:p>
            <a:r>
              <a:rPr lang="en-US" altLang="zh-CN" sz="3200" b="1" dirty="0" smtClean="0"/>
              <a:t> </a:t>
            </a:r>
            <a:endParaRPr lang="zh-CN" altLang="en-US" sz="3200" b="1" dirty="0"/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utoUpdateAnimBg="0"/>
      <p:bldP spid="7" grpId="0" autoUpdateAnimBg="0"/>
      <p:bldP spid="9" grpId="0" build="p" autoUpdateAnimBg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ppt背景\2872669_164253696000_2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428596" y="428604"/>
            <a:ext cx="801373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kumimoji="1" lang="en-US" altLang="zh-CN" sz="3200" b="1" dirty="0">
                <a:solidFill>
                  <a:srgbClr val="FF0000"/>
                </a:solidFill>
                <a:latin typeface="+mj-ea"/>
                <a:ea typeface="+mj-ea"/>
              </a:rPr>
              <a:t>2 </a:t>
            </a:r>
            <a:r>
              <a:rPr kumimoji="1" lang="zh-CN" altLang="en-US" sz="3200" b="1" dirty="0">
                <a:solidFill>
                  <a:srgbClr val="FF0000"/>
                </a:solidFill>
                <a:latin typeface="+mj-ea"/>
                <a:ea typeface="+mj-ea"/>
              </a:rPr>
              <a:t>过去分词做表语与现在分词做表语的区别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85720" y="3286124"/>
            <a:ext cx="8320116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The result</a:t>
            </a:r>
            <a:r>
              <a:rPr lang="en-US" altLang="zh-CN" sz="28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 of the test is </a:t>
            </a:r>
            <a:r>
              <a:rPr lang="en-US" altLang="zh-CN" sz="2800" b="1" dirty="0">
                <a:solidFill>
                  <a:srgbClr val="FF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disappointing.</a:t>
            </a:r>
          </a:p>
          <a:p>
            <a:r>
              <a:rPr lang="en-US" altLang="zh-CN" sz="2800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I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 feel </a:t>
            </a:r>
            <a:r>
              <a:rPr lang="en-US" altLang="zh-CN" sz="28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disappointed</a:t>
            </a:r>
            <a:r>
              <a:rPr lang="en-US" altLang="zh-CN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ea"/>
                <a:ea typeface="+mj-ea"/>
              </a:rPr>
              <a:t> with the result of the      test.</a:t>
            </a:r>
          </a:p>
          <a:p>
            <a:endParaRPr lang="en-US" altLang="zh-CN" sz="2800" b="1" dirty="0">
              <a:effectLst>
                <a:outerShdw blurRad="38100" dist="38100" dir="2700000" algn="tl">
                  <a:srgbClr val="C0C0C0"/>
                </a:outerShdw>
              </a:effectLst>
              <a:latin typeface="+mj-ea"/>
              <a:ea typeface="+mj-ea"/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357158" y="5214950"/>
            <a:ext cx="8358246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altLang="zh-CN" sz="2800" b="1" u="sng" dirty="0">
                <a:solidFill>
                  <a:srgbClr val="800000"/>
                </a:solidFill>
                <a:latin typeface="+mj-ea"/>
                <a:ea typeface="+mj-ea"/>
              </a:rPr>
              <a:t>The story</a:t>
            </a:r>
            <a:r>
              <a:rPr lang="en-US" altLang="zh-CN" sz="2800" b="1" dirty="0">
                <a:latin typeface="+mj-ea"/>
                <a:ea typeface="+mj-ea"/>
              </a:rPr>
              <a:t> is very </a:t>
            </a:r>
            <a:r>
              <a:rPr lang="en-US" altLang="zh-CN" sz="2800" b="1" dirty="0">
                <a:solidFill>
                  <a:srgbClr val="FF0066"/>
                </a:solidFill>
                <a:latin typeface="+mj-ea"/>
                <a:ea typeface="+mj-ea"/>
              </a:rPr>
              <a:t>interesting</a:t>
            </a:r>
            <a:r>
              <a:rPr lang="en-US" altLang="zh-CN" sz="2800" b="1" dirty="0">
                <a:latin typeface="+mj-ea"/>
                <a:ea typeface="+mj-ea"/>
              </a:rPr>
              <a:t> </a:t>
            </a:r>
          </a:p>
          <a:p>
            <a:r>
              <a:rPr lang="en-US" altLang="zh-CN" sz="2800" b="1" u="sng" dirty="0" smtClean="0">
                <a:solidFill>
                  <a:srgbClr val="003300"/>
                </a:solidFill>
                <a:latin typeface="+mj-ea"/>
                <a:ea typeface="+mj-ea"/>
              </a:rPr>
              <a:t>He</a:t>
            </a:r>
            <a:r>
              <a:rPr lang="en-US" altLang="zh-CN" sz="2800" b="1" dirty="0" smtClean="0">
                <a:latin typeface="+mj-ea"/>
                <a:ea typeface="+mj-ea"/>
              </a:rPr>
              <a:t> </a:t>
            </a:r>
            <a:r>
              <a:rPr lang="en-US" altLang="zh-CN" sz="2800" b="1" dirty="0">
                <a:latin typeface="+mj-ea"/>
                <a:ea typeface="+mj-ea"/>
              </a:rPr>
              <a:t>is </a:t>
            </a:r>
            <a:r>
              <a:rPr lang="en-US" altLang="zh-CN" sz="2800" b="1" dirty="0">
                <a:solidFill>
                  <a:srgbClr val="0000FF"/>
                </a:solidFill>
                <a:latin typeface="+mj-ea"/>
                <a:ea typeface="+mj-ea"/>
              </a:rPr>
              <a:t>interested</a:t>
            </a:r>
            <a:r>
              <a:rPr lang="en-US" altLang="zh-CN" sz="2800" b="1" dirty="0">
                <a:latin typeface="+mj-ea"/>
                <a:ea typeface="+mj-ea"/>
              </a:rPr>
              <a:t> in the book</a:t>
            </a:r>
            <a:r>
              <a:rPr lang="en-US" altLang="zh-CN" sz="2800" b="1" dirty="0" smtClean="0">
                <a:latin typeface="+mj-ea"/>
                <a:ea typeface="+mj-ea"/>
              </a:rPr>
              <a:t>.</a:t>
            </a:r>
          </a:p>
          <a:p>
            <a:r>
              <a:rPr lang="en-US" altLang="zh-CN" sz="2800" b="1" u="sng" dirty="0" smtClean="0">
                <a:solidFill>
                  <a:srgbClr val="003300"/>
                </a:solidFill>
                <a:latin typeface="+mj-ea"/>
              </a:rPr>
              <a:t>He</a:t>
            </a:r>
            <a:r>
              <a:rPr lang="en-US" altLang="zh-CN" sz="2800" b="1" dirty="0" smtClean="0">
                <a:latin typeface="+mj-ea"/>
              </a:rPr>
              <a:t> is </a:t>
            </a:r>
            <a:r>
              <a:rPr lang="en-US" altLang="zh-CN" sz="2800" b="1" dirty="0" smtClean="0">
                <a:solidFill>
                  <a:srgbClr val="0000FF"/>
                </a:solidFill>
                <a:latin typeface="+mj-ea"/>
              </a:rPr>
              <a:t>interesting</a:t>
            </a:r>
            <a:r>
              <a:rPr lang="en-US" altLang="zh-CN" sz="2800" b="1" dirty="0" smtClean="0">
                <a:latin typeface="+mj-ea"/>
              </a:rPr>
              <a:t>.</a:t>
            </a:r>
            <a:endParaRPr lang="en-US" altLang="zh-CN" sz="2800" b="1" dirty="0" smtClean="0">
              <a:latin typeface="+mj-ea"/>
              <a:ea typeface="+mj-ea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286216" y="1071546"/>
            <a:ext cx="4857784" cy="214314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Font typeface="Wingdings" pitchFamily="2" charset="2"/>
              <a:buChar char="Ø"/>
            </a:pPr>
            <a:r>
              <a:rPr lang="zh-CN" altLang="en-US" sz="2800" b="1" dirty="0" smtClean="0">
                <a:solidFill>
                  <a:srgbClr val="7030A0"/>
                </a:solidFill>
              </a:rPr>
              <a:t>动词</a:t>
            </a:r>
            <a:r>
              <a:rPr lang="en-US" altLang="zh-CN" sz="2800" b="1" dirty="0" err="1" smtClean="0">
                <a:solidFill>
                  <a:srgbClr val="7030A0"/>
                </a:solidFill>
              </a:rPr>
              <a:t>ing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表示事物的         特征</a:t>
            </a:r>
          </a:p>
          <a:p>
            <a:pPr>
              <a:buFont typeface="Wingdings" pitchFamily="2" charset="2"/>
              <a:buChar char="Ø"/>
            </a:pPr>
            <a:r>
              <a:rPr lang="zh-CN" altLang="en-US" sz="2800" b="1" dirty="0" smtClean="0">
                <a:solidFill>
                  <a:srgbClr val="7030A0"/>
                </a:solidFill>
              </a:rPr>
              <a:t>动词</a:t>
            </a:r>
            <a:r>
              <a:rPr lang="en-US" altLang="zh-CN" sz="2800" b="1" dirty="0" err="1" smtClean="0">
                <a:solidFill>
                  <a:srgbClr val="7030A0"/>
                </a:solidFill>
              </a:rPr>
              <a:t>ed</a:t>
            </a:r>
            <a:r>
              <a:rPr lang="zh-CN" altLang="en-US" sz="2800" b="1" dirty="0" smtClean="0">
                <a:solidFill>
                  <a:srgbClr val="7030A0"/>
                </a:solidFill>
              </a:rPr>
              <a:t>表示主语所处的状态</a:t>
            </a:r>
            <a:endParaRPr lang="zh-CN" altLang="en-US" sz="28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utoUpdateAnimBg="0"/>
      <p:bldP spid="5" grpId="0" autoUpdateAnimBg="0"/>
      <p:bldP spid="6" grpId="0" autoUpdateAnimBg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E:\ppt背景\2872669_164253696000_2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500034" y="0"/>
            <a:ext cx="821537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en-US" altLang="zh-CN" sz="3200" b="1" dirty="0" smtClean="0">
                <a:solidFill>
                  <a:srgbClr val="7030A0"/>
                </a:solidFill>
                <a:latin typeface="+mj-ea"/>
                <a:ea typeface="+mj-ea"/>
              </a:rPr>
              <a:t>                  </a:t>
            </a:r>
            <a:r>
              <a:rPr kumimoji="1" lang="zh-CN" altLang="en-US" sz="3200" b="1" dirty="0" smtClean="0">
                <a:solidFill>
                  <a:srgbClr val="7030A0"/>
                </a:solidFill>
                <a:latin typeface="+mj-ea"/>
                <a:ea typeface="+mj-ea"/>
              </a:rPr>
              <a:t>注意</a:t>
            </a:r>
            <a:endParaRPr kumimoji="1" lang="en-US" altLang="zh-CN" sz="32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endParaRPr kumimoji="1" lang="zh-CN" altLang="en-US" sz="3200" b="1" dirty="0">
              <a:latin typeface="+mj-ea"/>
              <a:ea typeface="+mj-ea"/>
            </a:endParaRPr>
          </a:p>
          <a:p>
            <a:r>
              <a:rPr kumimoji="1" lang="zh-CN" altLang="en-US" sz="2400" b="1" dirty="0">
                <a:latin typeface="+mj-ea"/>
                <a:ea typeface="+mj-ea"/>
              </a:rPr>
              <a:t>    </a:t>
            </a:r>
            <a:r>
              <a:rPr kumimoji="1" lang="zh-CN" altLang="en-US" sz="2400" b="1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过去分词作表语</a:t>
            </a:r>
            <a:r>
              <a:rPr kumimoji="1" lang="zh-CN" altLang="en-US" sz="2400" b="1" dirty="0">
                <a:solidFill>
                  <a:srgbClr val="7030A0"/>
                </a:solidFill>
                <a:latin typeface="+mj-ea"/>
                <a:ea typeface="+mj-ea"/>
              </a:rPr>
              <a:t>时和</a:t>
            </a:r>
            <a:r>
              <a:rPr kumimoji="1" lang="zh-CN" altLang="en-US" sz="2400" b="1" dirty="0">
                <a:solidFill>
                  <a:schemeClr val="accent2"/>
                </a:solidFill>
                <a:latin typeface="+mj-ea"/>
                <a:ea typeface="+mj-ea"/>
              </a:rPr>
              <a:t>动词的被动语态</a:t>
            </a:r>
            <a:r>
              <a:rPr kumimoji="1" lang="zh-CN" altLang="en-US" sz="2400" b="1" dirty="0">
                <a:solidFill>
                  <a:srgbClr val="7030A0"/>
                </a:solidFill>
                <a:latin typeface="+mj-ea"/>
                <a:ea typeface="+mj-ea"/>
              </a:rPr>
              <a:t>结构相似，但</a:t>
            </a:r>
            <a:r>
              <a:rPr kumimoji="1" lang="zh-CN" altLang="en-US" sz="2400" b="1" dirty="0" smtClean="0">
                <a:solidFill>
                  <a:srgbClr val="7030A0"/>
                </a:solidFill>
                <a:latin typeface="+mj-ea"/>
                <a:ea typeface="+mj-ea"/>
              </a:rPr>
              <a:t>两</a:t>
            </a:r>
            <a:endParaRPr kumimoji="1" lang="en-US" altLang="zh-CN" sz="24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endParaRPr kumimoji="1" lang="zh-CN" altLang="en-US" sz="2400" b="1" dirty="0">
              <a:solidFill>
                <a:srgbClr val="7030A0"/>
              </a:solidFill>
              <a:latin typeface="+mj-ea"/>
              <a:ea typeface="+mj-ea"/>
            </a:endParaRPr>
          </a:p>
          <a:p>
            <a:r>
              <a:rPr kumimoji="1" lang="zh-CN" altLang="en-US" sz="2400" b="1" dirty="0">
                <a:solidFill>
                  <a:srgbClr val="7030A0"/>
                </a:solidFill>
                <a:latin typeface="+mj-ea"/>
                <a:ea typeface="+mj-ea"/>
              </a:rPr>
              <a:t>者表达的意思明显不同，前者说明</a:t>
            </a:r>
            <a:r>
              <a:rPr kumimoji="1" lang="zh-CN" altLang="en-US" sz="24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主语所</a:t>
            </a:r>
            <a:r>
              <a:rPr kumimoji="1" lang="zh-CN" altLang="en-US" sz="2400" b="1" dirty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处</a:t>
            </a:r>
            <a:r>
              <a:rPr kumimoji="1" lang="zh-CN" altLang="en-US" sz="2400" b="1" dirty="0" smtClean="0">
                <a:solidFill>
                  <a:schemeClr val="bg2">
                    <a:lumMod val="25000"/>
                  </a:schemeClr>
                </a:solidFill>
                <a:latin typeface="+mj-ea"/>
                <a:ea typeface="+mj-ea"/>
              </a:rPr>
              <a:t>的状态</a:t>
            </a:r>
            <a:r>
              <a:rPr kumimoji="1" lang="zh-CN" altLang="en-US" sz="2400" b="1" dirty="0">
                <a:solidFill>
                  <a:srgbClr val="7030A0"/>
                </a:solidFill>
                <a:latin typeface="+mj-ea"/>
                <a:ea typeface="+mj-ea"/>
              </a:rPr>
              <a:t>，</a:t>
            </a:r>
            <a:r>
              <a:rPr kumimoji="1" lang="zh-CN" altLang="en-US" sz="2400" b="1" dirty="0" smtClean="0">
                <a:solidFill>
                  <a:srgbClr val="7030A0"/>
                </a:solidFill>
                <a:latin typeface="+mj-ea"/>
                <a:ea typeface="+mj-ea"/>
              </a:rPr>
              <a:t>而后</a:t>
            </a:r>
            <a:endParaRPr kumimoji="1" lang="en-US" altLang="zh-CN" sz="24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endParaRPr kumimoji="1" lang="en-US" altLang="zh-CN" sz="2400" b="1" dirty="0" smtClean="0">
              <a:solidFill>
                <a:srgbClr val="7030A0"/>
              </a:solidFill>
              <a:latin typeface="+mj-ea"/>
              <a:ea typeface="+mj-ea"/>
            </a:endParaRPr>
          </a:p>
          <a:p>
            <a:r>
              <a:rPr kumimoji="1" lang="zh-CN" altLang="en-US" sz="2400" b="1" dirty="0" smtClean="0">
                <a:solidFill>
                  <a:srgbClr val="7030A0"/>
                </a:solidFill>
                <a:latin typeface="+mj-ea"/>
                <a:ea typeface="+mj-ea"/>
              </a:rPr>
              <a:t>者</a:t>
            </a:r>
            <a:r>
              <a:rPr kumimoji="1" lang="zh-CN" altLang="en-US" sz="2400" b="1" dirty="0">
                <a:solidFill>
                  <a:schemeClr val="accent2"/>
                </a:solidFill>
                <a:latin typeface="+mj-ea"/>
                <a:ea typeface="+mj-ea"/>
              </a:rPr>
              <a:t>强调动作</a:t>
            </a:r>
            <a:r>
              <a:rPr kumimoji="1" lang="zh-CN" altLang="en-US" sz="2400" b="1" dirty="0">
                <a:latin typeface="+mj-ea"/>
                <a:ea typeface="+mj-ea"/>
              </a:rPr>
              <a:t>。</a:t>
            </a: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357158" y="3611123"/>
            <a:ext cx="8929718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kumimoji="1" lang="en-US" altLang="zh-CN" sz="2800" b="1" dirty="0">
                <a:solidFill>
                  <a:schemeClr val="accent6">
                    <a:lumMod val="50000"/>
                  </a:schemeClr>
                </a:solidFill>
                <a:latin typeface="+mj-ea"/>
                <a:ea typeface="+mj-ea"/>
              </a:rPr>
              <a:t>The glass is broken</a:t>
            </a:r>
            <a:r>
              <a:rPr kumimoji="1"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+mj-ea"/>
                <a:ea typeface="+mj-ea"/>
              </a:rPr>
              <a:t>.</a:t>
            </a:r>
            <a:r>
              <a:rPr kumimoji="1"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+mj-ea"/>
              </a:rPr>
              <a:t> </a:t>
            </a:r>
            <a:endParaRPr kumimoji="1" lang="en-US" altLang="zh-CN" sz="2800" b="1" dirty="0">
              <a:solidFill>
                <a:schemeClr val="accent6">
                  <a:lumMod val="50000"/>
                </a:schemeClr>
              </a:solidFill>
              <a:latin typeface="+mj-ea"/>
              <a:ea typeface="+mj-ea"/>
            </a:endParaRPr>
          </a:p>
          <a:p>
            <a:r>
              <a:rPr kumimoji="1" lang="en-US" altLang="zh-CN" sz="2800" b="1" dirty="0">
                <a:solidFill>
                  <a:schemeClr val="accent6">
                    <a:lumMod val="50000"/>
                  </a:schemeClr>
                </a:solidFill>
                <a:latin typeface="+mj-ea"/>
                <a:ea typeface="+mj-ea"/>
              </a:rPr>
              <a:t>The glass is broken by my little brother</a:t>
            </a:r>
            <a:r>
              <a:rPr kumimoji="1"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+mj-ea"/>
                <a:ea typeface="+mj-ea"/>
              </a:rPr>
              <a:t>.</a:t>
            </a:r>
            <a:r>
              <a:rPr kumimoji="1" lang="en-US" altLang="zh-CN" sz="2800" b="1" dirty="0" smtClean="0">
                <a:solidFill>
                  <a:schemeClr val="accent6">
                    <a:lumMod val="50000"/>
                  </a:schemeClr>
                </a:solidFill>
                <a:latin typeface="+mj-ea"/>
              </a:rPr>
              <a:t> </a:t>
            </a:r>
            <a:endParaRPr kumimoji="1" lang="en-US" altLang="zh-CN" sz="2800" b="1" dirty="0" smtClean="0">
              <a:solidFill>
                <a:schemeClr val="accent6">
                  <a:lumMod val="50000"/>
                </a:schemeClr>
              </a:solidFill>
              <a:latin typeface="+mj-ea"/>
              <a:ea typeface="+mj-ea"/>
            </a:endParaRPr>
          </a:p>
          <a:p>
            <a:endParaRPr kumimoji="1" lang="en-US" altLang="zh-CN" sz="2800" b="1" dirty="0" smtClean="0">
              <a:solidFill>
                <a:schemeClr val="accent6">
                  <a:lumMod val="50000"/>
                </a:schemeClr>
              </a:solidFill>
              <a:latin typeface="+mj-ea"/>
              <a:ea typeface="+mj-ea"/>
            </a:endParaRPr>
          </a:p>
          <a:p>
            <a:pPr>
              <a:buFontTx/>
              <a:buNone/>
            </a:pPr>
            <a:endParaRPr kumimoji="1" lang="zh-CN" altLang="en-US" sz="2800" b="1" dirty="0" smtClean="0">
              <a:solidFill>
                <a:schemeClr val="accent6">
                  <a:lumMod val="50000"/>
                </a:schemeClr>
              </a:solidFill>
              <a:latin typeface="+mj-ea"/>
              <a:ea typeface="+mj-ea"/>
            </a:endParaRPr>
          </a:p>
          <a:p>
            <a:endParaRPr kumimoji="1" lang="en-US" altLang="zh-CN" sz="2800" b="1" dirty="0">
              <a:solidFill>
                <a:schemeClr val="accent6">
                  <a:lumMod val="50000"/>
                </a:schemeClr>
              </a:solidFill>
              <a:latin typeface="+mj-ea"/>
              <a:ea typeface="+mj-ea"/>
            </a:endParaRPr>
          </a:p>
        </p:txBody>
      </p:sp>
      <p:sp>
        <p:nvSpPr>
          <p:cNvPr id="4" name="椭圆 3"/>
          <p:cNvSpPr/>
          <p:nvPr/>
        </p:nvSpPr>
        <p:spPr>
          <a:xfrm>
            <a:off x="5072034" y="1571612"/>
            <a:ext cx="2500330" cy="714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5" name="椭圆 4"/>
          <p:cNvSpPr/>
          <p:nvPr/>
        </p:nvSpPr>
        <p:spPr>
          <a:xfrm>
            <a:off x="1071506" y="857232"/>
            <a:ext cx="2428892" cy="6429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6" name="矩形 5"/>
          <p:cNvSpPr/>
          <p:nvPr/>
        </p:nvSpPr>
        <p:spPr>
          <a:xfrm>
            <a:off x="4000496" y="1000108"/>
            <a:ext cx="2143140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7" name="矩形 6"/>
          <p:cNvSpPr/>
          <p:nvPr/>
        </p:nvSpPr>
        <p:spPr>
          <a:xfrm>
            <a:off x="857192" y="2428868"/>
            <a:ext cx="1500198" cy="42862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b="1"/>
          </a:p>
        </p:txBody>
      </p:sp>
      <p:sp>
        <p:nvSpPr>
          <p:cNvPr id="8" name="TextBox 7"/>
          <p:cNvSpPr txBox="1"/>
          <p:nvPr/>
        </p:nvSpPr>
        <p:spPr>
          <a:xfrm>
            <a:off x="4357686" y="378619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b="1" dirty="0" smtClean="0">
                <a:solidFill>
                  <a:schemeClr val="accent6">
                    <a:lumMod val="50000"/>
                  </a:schemeClr>
                </a:solidFill>
                <a:latin typeface="+mj-ea"/>
              </a:rPr>
              <a:t>(</a:t>
            </a:r>
            <a:r>
              <a:rPr kumimoji="1"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+mj-ea"/>
              </a:rPr>
              <a:t>状态</a:t>
            </a:r>
            <a:r>
              <a:rPr kumimoji="1" lang="en-US" altLang="zh-CN" sz="2400" b="1" dirty="0" smtClean="0">
                <a:solidFill>
                  <a:schemeClr val="accent6">
                    <a:lumMod val="50000"/>
                  </a:schemeClr>
                </a:solidFill>
                <a:latin typeface="+mj-ea"/>
              </a:rPr>
              <a:t>)</a:t>
            </a:r>
            <a:endParaRPr lang="zh-CN" alt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7715272" y="4143380"/>
            <a:ext cx="11430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zh-CN" sz="2400" b="1" dirty="0" smtClean="0">
                <a:solidFill>
                  <a:schemeClr val="accent6">
                    <a:lumMod val="50000"/>
                  </a:schemeClr>
                </a:solidFill>
                <a:latin typeface="+mj-ea"/>
              </a:rPr>
              <a:t>(</a:t>
            </a:r>
            <a:r>
              <a:rPr kumimoji="1" lang="zh-CN" altLang="en-US" sz="2400" b="1" dirty="0" smtClean="0">
                <a:solidFill>
                  <a:schemeClr val="accent6">
                    <a:lumMod val="50000"/>
                  </a:schemeClr>
                </a:solidFill>
                <a:latin typeface="+mj-ea"/>
              </a:rPr>
              <a:t>动作）</a:t>
            </a:r>
            <a:endParaRPr lang="zh-CN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utoUpdateAnimBg="0"/>
      <p:bldP spid="4" grpId="0" animBg="1"/>
      <p:bldP spid="5" grpId="0" animBg="1"/>
      <p:bldP spid="6" grpId="0" animBg="1"/>
      <p:bldP spid="7" grpId="0" animBg="1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E:\ppt背景\2872669_164253696000_2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71470" y="571480"/>
            <a:ext cx="9144000" cy="440120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altLang="zh-CN" sz="2800" dirty="0">
                <a:solidFill>
                  <a:srgbClr val="800000"/>
                </a:solidFill>
                <a:latin typeface="Comic Sans MS" pitchFamily="66" charset="0"/>
                <a:ea typeface="华文仿宋" pitchFamily="2" charset="-122"/>
              </a:rPr>
              <a:t>Compete the sentences using the right form of the given verb</a:t>
            </a:r>
            <a:r>
              <a:rPr lang="en-US" altLang="zh-CN" sz="2800" dirty="0" smtClean="0">
                <a:solidFill>
                  <a:srgbClr val="800000"/>
                </a:solidFill>
                <a:latin typeface="Comic Sans MS" pitchFamily="66" charset="0"/>
                <a:ea typeface="华文仿宋" pitchFamily="2" charset="-122"/>
              </a:rPr>
              <a:t>.</a:t>
            </a:r>
          </a:p>
          <a:p>
            <a:pPr marL="342900" indent="-342900">
              <a:spcBef>
                <a:spcPct val="50000"/>
              </a:spcBef>
            </a:pPr>
            <a:endParaRPr lang="en-US" altLang="zh-CN" sz="2800" dirty="0">
              <a:solidFill>
                <a:srgbClr val="800000"/>
              </a:solidFill>
              <a:latin typeface="Comic Sans MS" pitchFamily="66" charset="0"/>
              <a:ea typeface="华文仿宋" pitchFamily="2" charset="-122"/>
            </a:endParaRP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CN" sz="2800" dirty="0">
                <a:solidFill>
                  <a:srgbClr val="000066"/>
                </a:solidFill>
                <a:latin typeface="Comic Sans MS" pitchFamily="66" charset="0"/>
                <a:ea typeface="华文仿宋" pitchFamily="2" charset="-122"/>
              </a:rPr>
              <a:t>I had nothing to do. I was __________ (bore) and lonely.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CN" sz="2800" dirty="0">
                <a:solidFill>
                  <a:srgbClr val="000066"/>
                </a:solidFill>
                <a:latin typeface="Comic Sans MS" pitchFamily="66" charset="0"/>
                <a:ea typeface="华文仿宋" pitchFamily="2" charset="-122"/>
              </a:rPr>
              <a:t>Jack looked even more _______ (amaze) than he felt.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en-US" altLang="zh-CN" sz="2800" dirty="0">
                <a:solidFill>
                  <a:srgbClr val="000066"/>
                </a:solidFill>
                <a:latin typeface="Comic Sans MS" pitchFamily="66" charset="0"/>
                <a:ea typeface="华文仿宋" pitchFamily="2" charset="-122"/>
              </a:rPr>
              <a:t>The results were very _____________(disappoint</a:t>
            </a:r>
            <a:r>
              <a:rPr lang="en-US" altLang="zh-CN" sz="2800" dirty="0" smtClean="0">
                <a:solidFill>
                  <a:srgbClr val="000066"/>
                </a:solidFill>
                <a:latin typeface="Comic Sans MS" pitchFamily="66" charset="0"/>
                <a:ea typeface="华文仿宋" pitchFamily="2" charset="-122"/>
              </a:rPr>
              <a:t>).</a:t>
            </a:r>
            <a:endParaRPr lang="en-US" altLang="zh-CN" sz="2800" dirty="0">
              <a:solidFill>
                <a:srgbClr val="000066"/>
              </a:solidFill>
              <a:latin typeface="Comic Sans MS" pitchFamily="66" charset="0"/>
              <a:ea typeface="华文仿宋" pitchFamily="2" charset="-122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5143536" y="2000240"/>
            <a:ext cx="1828800" cy="5794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DE00A4"/>
                </a:solidFill>
              </a:rPr>
              <a:t> </a:t>
            </a:r>
            <a:r>
              <a:rPr lang="en-US" altLang="zh-CN" sz="3200" dirty="0">
                <a:solidFill>
                  <a:srgbClr val="DE00A4"/>
                </a:solidFill>
                <a:latin typeface="Comic Sans MS" pitchFamily="66" charset="0"/>
              </a:rPr>
              <a:t>bored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4357718" y="3214686"/>
            <a:ext cx="19812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DE00A4"/>
                </a:solidFill>
              </a:rPr>
              <a:t> </a:t>
            </a:r>
            <a:r>
              <a:rPr lang="en-US" altLang="zh-CN" sz="2800" dirty="0">
                <a:solidFill>
                  <a:srgbClr val="DE00A4"/>
                </a:solidFill>
                <a:latin typeface="Comic Sans MS" pitchFamily="66" charset="0"/>
              </a:rPr>
              <a:t>amazed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4357718" y="4214818"/>
            <a:ext cx="28194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rgbClr val="C0C0C0">
                <a:alpha val="80000"/>
              </a:srgbClr>
            </a:outer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rgbClr val="DE00A4"/>
                </a:solidFill>
              </a:rPr>
              <a:t> </a:t>
            </a:r>
            <a:r>
              <a:rPr lang="en-US" altLang="zh-CN" sz="2800" dirty="0">
                <a:solidFill>
                  <a:srgbClr val="DE00A4"/>
                </a:solidFill>
                <a:latin typeface="Comic Sans MS" pitchFamily="66" charset="0"/>
              </a:rPr>
              <a:t>disappointing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utoUpdateAnimBg="0"/>
      <p:bldP spid="5" grpId="0" autoUpdateAnimBg="0"/>
      <p:bldP spid="6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E:\ppt背景\2872669_164253696000_2.jpg"/>
          <p:cNvPicPr>
            <a:picLocks noChangeAspect="1" noChangeArrowheads="1"/>
          </p:cNvPicPr>
          <p:nvPr/>
        </p:nvPicPr>
        <p:blipFill>
          <a:blip r:embed="rId2"/>
          <a:srcRect b="6250"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</p:spPr>
      </p:pic>
      <p:pic>
        <p:nvPicPr>
          <p:cNvPr id="1027" name="Picture 3" descr="c:\users\lqh\appdata\roaming\360se6\USERDA~1\Temp\980258~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14744" y="2500306"/>
            <a:ext cx="2071702" cy="207170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2357422" y="1214422"/>
            <a:ext cx="47863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72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Wonderful!</a:t>
            </a:r>
            <a:endParaRPr lang="zh-CN" altLang="en-US" sz="72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434</TotalTime>
  <Words>347</Words>
  <PresentationFormat>全屏显示(4:3)</PresentationFormat>
  <Paragraphs>55</Paragraphs>
  <Slides>7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lqh</dc:creator>
  <cp:lastModifiedBy>lqh</cp:lastModifiedBy>
  <cp:revision>53</cp:revision>
  <dcterms:created xsi:type="dcterms:W3CDTF">2014-06-05T14:06:35Z</dcterms:created>
  <dcterms:modified xsi:type="dcterms:W3CDTF">2014-06-14T03:10:13Z</dcterms:modified>
</cp:coreProperties>
</file>