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3"/>
  </p:notesMasterIdLst>
  <p:sldIdLst>
    <p:sldId id="256" r:id="rId2"/>
    <p:sldId id="26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1961C6-4A33-468E-9A5C-359D1AF768AD}" type="datetimeFigureOut">
              <a:rPr lang="zh-CN" altLang="en-US" smtClean="0"/>
              <a:pPr/>
              <a:t>2014/6/24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887F17-0E20-49FF-B5CE-E1BAA95CDE4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0DC798D-969D-451F-88AE-69D5C489EBB9}" type="slidenum">
              <a:rPr lang="en-US" altLang="zh-CN"/>
              <a:pPr/>
              <a:t>3</a:t>
            </a:fld>
            <a:endParaRPr lang="en-US" altLang="zh-CN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/>
              <a:t>本资料来自于资源最齐全的２１世纪教育网</a:t>
            </a:r>
            <a:r>
              <a:rPr lang="en-US" altLang="zh-CN"/>
              <a:t>www.21cnjy.com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685800" y="3196686"/>
            <a:ext cx="77724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676401"/>
            <a:ext cx="7772400" cy="1538286"/>
          </a:xfrm>
        </p:spPr>
        <p:txBody>
          <a:bodyPr anchor="b"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214686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zh-CN" altLang="en-US" smtClean="0"/>
              <a:t>单击此处编辑母版副标题样式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2014/6/24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2014/6/24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457200" y="1410736"/>
            <a:ext cx="82296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7215206" y="274638"/>
            <a:ext cx="1471594" cy="6011882"/>
          </a:xfrm>
        </p:spPr>
        <p:txBody>
          <a:bodyPr vert="eaVert"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686568" cy="6011882"/>
          </a:xfrm>
        </p:spPr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2014/6/24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457200" y="1410736"/>
            <a:ext cx="82296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73152" y="6400800"/>
            <a:ext cx="3200400" cy="283800"/>
          </a:xfrm>
        </p:spPr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2014/6/24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5330952" y="6400800"/>
            <a:ext cx="3733800" cy="283800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685800" y="3143248"/>
            <a:ext cx="77724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143248"/>
            <a:ext cx="7772400" cy="1362075"/>
          </a:xfrm>
        </p:spPr>
        <p:txBody>
          <a:bodyPr anchor="t"/>
          <a:lstStyle>
            <a:lvl1pPr algn="ctr">
              <a:defRPr sz="4000" b="0" cap="all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1643061"/>
            <a:ext cx="7772400" cy="1500187"/>
          </a:xfrm>
        </p:spPr>
        <p:txBody>
          <a:bodyPr anchor="b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2014/6/24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457200" y="1410736"/>
            <a:ext cx="82296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2014/6/24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457200" y="1410736"/>
            <a:ext cx="82296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2pPr>
            <a:lvl3pPr marL="914400" indent="0">
              <a:buNone/>
              <a:defRPr sz="18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3pPr>
            <a:lvl4pPr marL="13716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4pPr>
            <a:lvl5pPr marL="18288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2pPr>
            <a:lvl3pPr marL="914400" indent="0">
              <a:buNone/>
              <a:defRPr sz="18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3pPr>
            <a:lvl4pPr marL="13716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4pPr>
            <a:lvl5pPr marL="18288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2014/6/24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457200" y="1410736"/>
            <a:ext cx="82296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2014/6/24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2014/6/24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2786050" y="1053546"/>
            <a:ext cx="59040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786050" y="228600"/>
            <a:ext cx="5900752" cy="842946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786050" y="1142984"/>
            <a:ext cx="5900750" cy="514353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5" y="1142984"/>
            <a:ext cx="2257408" cy="5143536"/>
          </a:xfrm>
        </p:spPr>
        <p:txBody>
          <a:bodyPr anchor="ctr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2014/6/24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6400800" cy="685800"/>
          </a:xfrm>
        </p:spPr>
        <p:txBody>
          <a:bodyPr anchor="ctr"/>
          <a:lstStyle>
            <a:lvl1pPr algn="l">
              <a:defRPr sz="2400" b="0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701552" y="1143000"/>
            <a:ext cx="7223248" cy="3980172"/>
          </a:xfrm>
          <a:prstGeom prst="roundRect">
            <a:avLst>
              <a:gd name="adj" fmla="val 18278"/>
            </a:avLst>
          </a:prstGeom>
          <a:solidFill>
            <a:schemeClr val="accent1">
              <a:tint val="40000"/>
            </a:schemeClr>
          </a:solidFill>
          <a:ln w="50800" cap="rnd">
            <a:gradFill flip="none" rotWithShape="1">
              <a:gsLst>
                <a:gs pos="0">
                  <a:schemeClr val="accent1">
                    <a:shade val="50000"/>
                  </a:schemeClr>
                </a:gs>
                <a:gs pos="20000">
                  <a:schemeClr val="accent2">
                    <a:shade val="50000"/>
                  </a:schemeClr>
                </a:gs>
                <a:gs pos="40000">
                  <a:schemeClr val="accent3">
                    <a:shade val="50000"/>
                  </a:schemeClr>
                </a:gs>
                <a:gs pos="60000">
                  <a:schemeClr val="accent4">
                    <a:shade val="50000"/>
                  </a:schemeClr>
                </a:gs>
                <a:gs pos="80000">
                  <a:schemeClr val="accent5">
                    <a:shade val="50000"/>
                  </a:schemeClr>
                </a:gs>
                <a:gs pos="100000">
                  <a:schemeClr val="accent6">
                    <a:shade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round/>
          </a:ln>
          <a:effectLst>
            <a:outerShdw blurRad="50800" dist="38100" dir="5400000" algn="tl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0" lang="zh-CN" altLang="en-US" smtClean="0"/>
              <a:t>单击图标添加图片</a:t>
            </a:r>
            <a:endParaRPr kumimoji="0"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62200" y="5410200"/>
            <a:ext cx="5657888" cy="804862"/>
          </a:xfrm>
        </p:spPr>
        <p:txBody>
          <a:bodyPr anchor="ctr"/>
          <a:lstStyle>
            <a:lvl1pPr marL="0" indent="0" algn="r">
              <a:buNone/>
              <a:defRPr sz="1200" b="0"/>
            </a:lvl1pPr>
            <a:lvl2pPr marL="457200" indent="0" algn="r">
              <a:buNone/>
              <a:defRPr sz="1200" b="0"/>
            </a:lvl2pPr>
            <a:lvl3pPr marL="914400" indent="0" algn="r">
              <a:buNone/>
              <a:defRPr sz="1200" b="0"/>
            </a:lvl3pPr>
            <a:lvl4pPr marL="1371600" indent="0" algn="r">
              <a:buNone/>
              <a:defRPr sz="1200" b="0"/>
            </a:lvl4pPr>
            <a:lvl5pPr marL="1828800" indent="0" algn="r">
              <a:buNone/>
              <a:defRPr sz="1200" b="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2014/6/24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0" y="6678000"/>
            <a:ext cx="9144000" cy="180000"/>
          </a:xfrm>
          <a:prstGeom prst="rect">
            <a:avLst/>
          </a:prstGeom>
          <a:gradFill>
            <a:gsLst>
              <a:gs pos="0">
                <a:schemeClr val="accent1">
                  <a:alpha val="50000"/>
                </a:schemeClr>
              </a:gs>
              <a:gs pos="50000">
                <a:schemeClr val="accent1">
                  <a:tint val="2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68632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  <a:p>
            <a:pPr lvl="1" eaLnBrk="1" latinLnBrk="0" hangingPunct="1"/>
            <a:r>
              <a:rPr kumimoji="0" lang="zh-CN" altLang="en-US" smtClean="0"/>
              <a:t>第二级</a:t>
            </a:r>
          </a:p>
          <a:p>
            <a:pPr lvl="2" eaLnBrk="1" latinLnBrk="0" hangingPunct="1"/>
            <a:r>
              <a:rPr kumimoji="0" lang="zh-CN" altLang="en-US" smtClean="0"/>
              <a:t>第三级</a:t>
            </a:r>
          </a:p>
          <a:p>
            <a:pPr lvl="3" eaLnBrk="1" latinLnBrk="0" hangingPunct="1"/>
            <a:r>
              <a:rPr kumimoji="0" lang="zh-CN" altLang="en-US" smtClean="0"/>
              <a:t>第四级</a:t>
            </a:r>
          </a:p>
          <a:p>
            <a:pPr lvl="4" eaLnBrk="1" latinLnBrk="0" hangingPunct="1"/>
            <a:r>
              <a:rPr kumimoji="0"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76200" y="6400800"/>
            <a:ext cx="3200400" cy="283800"/>
          </a:xfrm>
          <a:prstGeom prst="rect">
            <a:avLst/>
          </a:prstGeom>
        </p:spPr>
        <p:txBody>
          <a:bodyPr vert="horz" rtlCol="0" anchor="b"/>
          <a:lstStyle>
            <a:lvl1pPr algn="l" eaLnBrk="1" latinLnBrk="0" hangingPunct="1">
              <a:defRPr kumimoji="0" sz="110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2014/6/24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5334000" y="6400800"/>
            <a:ext cx="3733800" cy="283800"/>
          </a:xfrm>
          <a:prstGeom prst="rect">
            <a:avLst/>
          </a:prstGeom>
        </p:spPr>
        <p:txBody>
          <a:bodyPr vert="horz" rtlCol="0" anchor="ctr"/>
          <a:lstStyle>
            <a:lvl1pPr algn="r" eaLnBrk="1" latinLnBrk="0" hangingPunct="1">
              <a:defRPr kumimoji="0" sz="110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4114800" y="6400800"/>
            <a:ext cx="914400" cy="283464"/>
          </a:xfrm>
          <a:prstGeom prst="rect">
            <a:avLst/>
          </a:prstGeom>
          <a:noFill/>
        </p:spPr>
        <p:txBody>
          <a:bodyPr vert="horz" lIns="45720" rIns="45720" rtlCol="0" anchor="ctr"/>
          <a:lstStyle>
            <a:lvl1pPr algn="ctr" eaLnBrk="1" latinLnBrk="0" hangingPunct="1">
              <a:defRPr kumimoji="0" sz="1100" b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8" name="矩形 7"/>
          <p:cNvSpPr/>
          <p:nvPr/>
        </p:nvSpPr>
        <p:spPr>
          <a:xfrm>
            <a:off x="0" y="0"/>
            <a:ext cx="9144000" cy="108000"/>
          </a:xfrm>
          <a:prstGeom prst="rect">
            <a:avLst/>
          </a:prstGeom>
          <a:gradFill>
            <a:gsLst>
              <a:gs pos="0">
                <a:schemeClr val="accent1">
                  <a:alpha val="50000"/>
                </a:schemeClr>
              </a:gs>
              <a:gs pos="50000">
                <a:schemeClr val="accent1">
                  <a:tint val="2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latinLnBrk="0" hangingPunct="1">
        <a:defRPr kumimoji="0">
          <a:solidFill>
            <a:schemeClr val="tx2"/>
          </a:solidFill>
        </a:defRPr>
      </a:lvl2pPr>
      <a:lvl3pPr eaLnBrk="1" latinLnBrk="0" hangingPunct="1">
        <a:defRPr kumimoji="0">
          <a:solidFill>
            <a:schemeClr val="tx2"/>
          </a:solidFill>
        </a:defRPr>
      </a:lvl3pPr>
      <a:lvl4pPr eaLnBrk="1" latinLnBrk="0" hangingPunct="1">
        <a:defRPr kumimoji="0">
          <a:solidFill>
            <a:schemeClr val="tx2"/>
          </a:solidFill>
        </a:defRPr>
      </a:lvl4pPr>
      <a:lvl5pPr eaLnBrk="1" latinLnBrk="0" hangingPunct="1">
        <a:defRPr kumimoji="0">
          <a:solidFill>
            <a:schemeClr val="tx2"/>
          </a:solidFill>
        </a:defRPr>
      </a:lvl5pPr>
      <a:lvl6pPr eaLnBrk="1" latinLnBrk="0" hangingPunct="1">
        <a:defRPr kumimoji="0">
          <a:solidFill>
            <a:schemeClr val="tx2"/>
          </a:solidFill>
        </a:defRPr>
      </a:lvl6pPr>
      <a:lvl7pPr eaLnBrk="1" latinLnBrk="0" hangingPunct="1">
        <a:defRPr kumimoji="0">
          <a:solidFill>
            <a:schemeClr val="tx2"/>
          </a:solidFill>
        </a:defRPr>
      </a:lvl7pPr>
      <a:lvl8pPr eaLnBrk="1" latinLnBrk="0" hangingPunct="1">
        <a:defRPr kumimoji="0">
          <a:solidFill>
            <a:schemeClr val="tx2"/>
          </a:solidFill>
        </a:defRPr>
      </a:lvl8pPr>
      <a:lvl9pPr eaLnBrk="1" latinLnBrk="0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ß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Þ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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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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 smtClean="0"/>
              <a:t>基础写作</a:t>
            </a:r>
            <a:r>
              <a:rPr lang="en-US" altLang="zh-CN" dirty="0" smtClean="0"/>
              <a:t>——</a:t>
            </a:r>
            <a:r>
              <a:rPr lang="zh-CN" altLang="en-US" dirty="0" smtClean="0"/>
              <a:t>地点写作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400320"/>
          </a:xfrm>
        </p:spPr>
        <p:txBody>
          <a:bodyPr/>
          <a:lstStyle/>
          <a:p>
            <a:r>
              <a:rPr lang="en-US" altLang="zh-CN" dirty="0" smtClean="0"/>
              <a:t>Teacher:</a:t>
            </a:r>
            <a:r>
              <a:rPr lang="zh-CN" altLang="en-US" dirty="0" smtClean="0"/>
              <a:t>杨楚婷</a:t>
            </a:r>
            <a:endParaRPr lang="en-US" altLang="zh-CN" dirty="0" smtClean="0"/>
          </a:p>
          <a:p>
            <a:r>
              <a:rPr lang="zh-CN" altLang="en-US" dirty="0" smtClean="0"/>
              <a:t>华南师范大学</a:t>
            </a:r>
            <a:endParaRPr lang="en-US" altLang="zh-CN" dirty="0" smtClean="0"/>
          </a:p>
          <a:p>
            <a:r>
              <a:rPr lang="en-US" altLang="zh-CN" dirty="0" smtClean="0"/>
              <a:t>Book</a:t>
            </a:r>
            <a:r>
              <a:rPr lang="zh-CN" altLang="en-US" dirty="0" smtClean="0"/>
              <a:t>：人教版</a:t>
            </a:r>
            <a:r>
              <a:rPr lang="en-US" altLang="zh-CN" dirty="0" smtClean="0"/>
              <a:t>B5U2</a:t>
            </a:r>
          </a:p>
          <a:p>
            <a:r>
              <a:rPr lang="zh-CN" altLang="en-US" dirty="0" smtClean="0"/>
              <a:t>地点写作</a:t>
            </a:r>
            <a:endParaRPr lang="en-US" altLang="zh-CN" dirty="0" smtClean="0"/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304800"/>
            <a:ext cx="8534400" cy="67056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zh-CN"/>
              <a:t>5.</a:t>
            </a:r>
            <a:r>
              <a:rPr lang="zh-CN" altLang="en-US" b="1"/>
              <a:t>有意者请于下午</a:t>
            </a:r>
            <a:r>
              <a:rPr lang="en-US" altLang="zh-CN" b="1"/>
              <a:t>6</a:t>
            </a:r>
            <a:r>
              <a:rPr lang="zh-CN" altLang="en-US" b="1"/>
              <a:t>点后致电：</a:t>
            </a:r>
            <a:r>
              <a:rPr lang="en-US" altLang="zh-CN" b="1"/>
              <a:t>5558-5916</a:t>
            </a:r>
          </a:p>
          <a:p>
            <a:pPr>
              <a:buFontTx/>
              <a:buNone/>
            </a:pPr>
            <a:r>
              <a:rPr lang="en-US" altLang="zh-CN" b="1"/>
              <a:t>If you are able to find anyone</a:t>
            </a:r>
            <a:r>
              <a:rPr lang="en-US" altLang="zh-CN" b="1">
                <a:solidFill>
                  <a:srgbClr val="FF0000"/>
                </a:solidFill>
              </a:rPr>
              <a:t> suitable,</a:t>
            </a:r>
            <a:r>
              <a:rPr lang="en-US" altLang="zh-CN" b="1"/>
              <a:t> please ask them to </a:t>
            </a:r>
            <a:r>
              <a:rPr lang="en-US" altLang="zh-CN" b="1">
                <a:solidFill>
                  <a:srgbClr val="FF0000"/>
                </a:solidFill>
              </a:rPr>
              <a:t>call </a:t>
            </a:r>
            <a:r>
              <a:rPr lang="en-US" altLang="zh-CN" b="1"/>
              <a:t>me </a:t>
            </a:r>
            <a:r>
              <a:rPr lang="en-US" altLang="zh-CN" b="1">
                <a:solidFill>
                  <a:schemeClr val="accent2"/>
                </a:solidFill>
              </a:rPr>
              <a:t>at</a:t>
            </a:r>
            <a:r>
              <a:rPr lang="en-US" altLang="zh-CN" b="1"/>
              <a:t> 5558-5916 </a:t>
            </a:r>
            <a:r>
              <a:rPr lang="en-US" altLang="zh-CN" b="1">
                <a:solidFill>
                  <a:schemeClr val="accent2"/>
                </a:solidFill>
              </a:rPr>
              <a:t>after</a:t>
            </a:r>
            <a:r>
              <a:rPr lang="en-US" altLang="zh-CN" b="1"/>
              <a:t> 6 pm.</a:t>
            </a:r>
          </a:p>
          <a:p>
            <a:pPr>
              <a:buFontTx/>
              <a:buNone/>
            </a:pPr>
            <a:r>
              <a:rPr lang="zh-CN" altLang="en-US" b="1">
                <a:solidFill>
                  <a:srgbClr val="0000FF"/>
                </a:solidFill>
              </a:rPr>
              <a:t>定语从句：</a:t>
            </a:r>
          </a:p>
          <a:p>
            <a:pPr>
              <a:buFontTx/>
              <a:buNone/>
            </a:pPr>
            <a:r>
              <a:rPr lang="en-US" altLang="zh-CN" b="1">
                <a:solidFill>
                  <a:srgbClr val="FF0000"/>
                </a:solidFill>
              </a:rPr>
              <a:t>Those who</a:t>
            </a:r>
            <a:r>
              <a:rPr lang="en-US" altLang="zh-CN" b="1">
                <a:solidFill>
                  <a:srgbClr val="0000FF"/>
                </a:solidFill>
              </a:rPr>
              <a:t> are willing to share my apartment </a:t>
            </a:r>
            <a:r>
              <a:rPr lang="en-US" altLang="zh-CN" b="1"/>
              <a:t>please call</a:t>
            </a:r>
            <a:r>
              <a:rPr lang="en-US" altLang="zh-CN" b="1">
                <a:solidFill>
                  <a:srgbClr val="0000FF"/>
                </a:solidFill>
              </a:rPr>
              <a:t> </a:t>
            </a:r>
            <a:r>
              <a:rPr lang="en-US" altLang="zh-CN" b="1"/>
              <a:t>5558-5916 </a:t>
            </a:r>
            <a:r>
              <a:rPr lang="en-US" altLang="zh-CN" b="1">
                <a:solidFill>
                  <a:schemeClr val="accent2"/>
                </a:solidFill>
              </a:rPr>
              <a:t>after</a:t>
            </a:r>
            <a:r>
              <a:rPr lang="en-US" altLang="zh-CN" b="1"/>
              <a:t> 6 pm.</a:t>
            </a:r>
          </a:p>
          <a:p>
            <a:pPr>
              <a:buFontTx/>
              <a:buNone/>
            </a:pPr>
            <a:r>
              <a:rPr lang="zh-CN" altLang="en-US" b="1">
                <a:solidFill>
                  <a:srgbClr val="0000FF"/>
                </a:solidFill>
              </a:rPr>
              <a:t>状语从句：</a:t>
            </a:r>
          </a:p>
          <a:p>
            <a:pPr>
              <a:buFontTx/>
              <a:buNone/>
            </a:pPr>
            <a:r>
              <a:rPr lang="en-US" altLang="zh-CN" b="1">
                <a:solidFill>
                  <a:srgbClr val="0000FF"/>
                </a:solidFill>
              </a:rPr>
              <a:t>Whoever</a:t>
            </a:r>
            <a:r>
              <a:rPr lang="en-US" altLang="zh-CN" b="1"/>
              <a:t> is interested in my apartment, please ask him to contact me at 5558-5916 </a:t>
            </a:r>
            <a:r>
              <a:rPr lang="en-US" altLang="zh-CN" b="1">
                <a:solidFill>
                  <a:schemeClr val="accent2"/>
                </a:solidFill>
              </a:rPr>
              <a:t>after</a:t>
            </a:r>
            <a:r>
              <a:rPr lang="en-US" altLang="zh-CN" b="1"/>
              <a:t> 6 pm.</a:t>
            </a:r>
          </a:p>
          <a:p>
            <a:pPr>
              <a:buFontTx/>
              <a:buNone/>
            </a:pPr>
            <a:endParaRPr lang="en-US" altLang="zh-CN" b="1"/>
          </a:p>
          <a:p>
            <a:pPr>
              <a:buFontTx/>
              <a:buNone/>
            </a:pPr>
            <a:endParaRPr lang="en-US" altLang="zh-CN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9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9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zh-CN" altLang="zh-CN"/>
          </a:p>
        </p:txBody>
      </p:sp>
      <p:sp>
        <p:nvSpPr>
          <p:cNvPr id="64515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52400"/>
            <a:ext cx="8610600" cy="64008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altLang="zh-CN" sz="2600" u="sng" dirty="0">
                <a:latin typeface="Arial Black" pitchFamily="34" charset="0"/>
              </a:rPr>
              <a:t>Dear Sir,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zh-CN" sz="2600" u="sng" dirty="0" smtClean="0">
                <a:latin typeface="Arial Black" pitchFamily="34" charset="0"/>
              </a:rPr>
              <a:t>   I’m </a:t>
            </a:r>
            <a:r>
              <a:rPr lang="en-US" altLang="zh-CN" sz="2600" u="sng" dirty="0">
                <a:latin typeface="Arial Black" pitchFamily="34" charset="0"/>
              </a:rPr>
              <a:t>writing to find a student to share my apartment.</a:t>
            </a:r>
            <a:r>
              <a:rPr lang="en-US" altLang="zh-CN" sz="2600" dirty="0">
                <a:latin typeface="Arial Black" pitchFamily="34" charset="0"/>
              </a:rPr>
              <a:t> The apartment </a:t>
            </a:r>
            <a:r>
              <a:rPr lang="en-US" altLang="zh-CN" sz="2600" dirty="0">
                <a:solidFill>
                  <a:srgbClr val="FF0000"/>
                </a:solidFill>
                <a:latin typeface="Arial Black" pitchFamily="34" charset="0"/>
              </a:rPr>
              <a:t>is </a:t>
            </a:r>
            <a:r>
              <a:rPr lang="en-US" altLang="zh-CN" sz="2600" dirty="0" err="1">
                <a:solidFill>
                  <a:srgbClr val="FF0000"/>
                </a:solidFill>
                <a:latin typeface="Arial Black" pitchFamily="34" charset="0"/>
              </a:rPr>
              <a:t>lacated</a:t>
            </a:r>
            <a:r>
              <a:rPr lang="en-US" altLang="zh-CN" sz="2600" dirty="0">
                <a:solidFill>
                  <a:srgbClr val="FF0000"/>
                </a:solidFill>
                <a:latin typeface="Arial Black" pitchFamily="34" charset="0"/>
              </a:rPr>
              <a:t> at</a:t>
            </a:r>
            <a:r>
              <a:rPr lang="en-US" altLang="zh-CN" sz="2600" dirty="0">
                <a:latin typeface="Arial Black" pitchFamily="34" charset="0"/>
              </a:rPr>
              <a:t> No. 1, Rose Street </a:t>
            </a:r>
            <a:r>
              <a:rPr lang="en-US" altLang="zh-CN" sz="2600" dirty="0">
                <a:solidFill>
                  <a:srgbClr val="0000FF"/>
                </a:solidFill>
                <a:latin typeface="Arial Black" pitchFamily="34" charset="0"/>
              </a:rPr>
              <a:t>and</a:t>
            </a:r>
            <a:r>
              <a:rPr lang="en-US" altLang="zh-CN" sz="2600" dirty="0">
                <a:latin typeface="Arial Black" pitchFamily="34" charset="0"/>
              </a:rPr>
              <a:t> the total rent is $380 per month. It’s 80 square meters, </a:t>
            </a:r>
            <a:r>
              <a:rPr lang="en-US" altLang="zh-CN" sz="2600" dirty="0">
                <a:solidFill>
                  <a:srgbClr val="0000FF"/>
                </a:solidFill>
                <a:latin typeface="Arial Black" pitchFamily="34" charset="0"/>
              </a:rPr>
              <a:t>with</a:t>
            </a:r>
            <a:r>
              <a:rPr lang="en-US" altLang="zh-CN" sz="2600" dirty="0">
                <a:latin typeface="Arial Black" pitchFamily="34" charset="0"/>
              </a:rPr>
              <a:t> two bedrooms, a living room, a kitchen, a bathroom and free Wi-Fi access. Two large supermarkets and a public library </a:t>
            </a:r>
            <a:r>
              <a:rPr lang="en-US" altLang="zh-CN" sz="2600" dirty="0">
                <a:solidFill>
                  <a:srgbClr val="FF0000"/>
                </a:solidFill>
                <a:latin typeface="Arial Black" pitchFamily="34" charset="0"/>
              </a:rPr>
              <a:t>are nearby</a:t>
            </a:r>
            <a:r>
              <a:rPr lang="en-US" altLang="zh-CN" sz="2600" dirty="0">
                <a:latin typeface="Arial Black" pitchFamily="34" charset="0"/>
              </a:rPr>
              <a:t>, </a:t>
            </a:r>
            <a:r>
              <a:rPr lang="en-US" altLang="zh-CN" sz="2600" dirty="0">
                <a:solidFill>
                  <a:srgbClr val="0000FF"/>
                </a:solidFill>
                <a:latin typeface="Arial Black" pitchFamily="34" charset="0"/>
              </a:rPr>
              <a:t>and</a:t>
            </a:r>
            <a:r>
              <a:rPr lang="en-US" altLang="zh-CN" sz="2600" dirty="0">
                <a:latin typeface="Arial Black" pitchFamily="34" charset="0"/>
              </a:rPr>
              <a:t> </a:t>
            </a:r>
            <a:r>
              <a:rPr lang="en-US" altLang="zh-CN" sz="2600" dirty="0">
                <a:solidFill>
                  <a:srgbClr val="FF0000"/>
                </a:solidFill>
                <a:latin typeface="Arial Black" pitchFamily="34" charset="0"/>
              </a:rPr>
              <a:t>it’s convenient to walk to</a:t>
            </a:r>
            <a:r>
              <a:rPr lang="en-US" altLang="zh-CN" sz="2600" dirty="0">
                <a:latin typeface="Arial Black" pitchFamily="34" charset="0"/>
              </a:rPr>
              <a:t> the metro station within five minutes. The student </a:t>
            </a:r>
            <a:r>
              <a:rPr lang="en-US" altLang="zh-CN" sz="2600" dirty="0">
                <a:solidFill>
                  <a:srgbClr val="0000FF"/>
                </a:solidFill>
                <a:latin typeface="Arial Black" pitchFamily="34" charset="0"/>
              </a:rPr>
              <a:t>who</a:t>
            </a:r>
            <a:r>
              <a:rPr lang="en-US" altLang="zh-CN" sz="2600" dirty="0">
                <a:latin typeface="Arial Black" pitchFamily="34" charset="0"/>
              </a:rPr>
              <a:t> I want to </a:t>
            </a:r>
            <a:r>
              <a:rPr lang="en-US" altLang="zh-CN" sz="2600" dirty="0">
                <a:solidFill>
                  <a:srgbClr val="FF0000"/>
                </a:solidFill>
                <a:latin typeface="Arial Black" pitchFamily="34" charset="0"/>
              </a:rPr>
              <a:t>share the apartment with</a:t>
            </a:r>
            <a:r>
              <a:rPr lang="en-US" altLang="zh-CN" sz="2600" dirty="0">
                <a:latin typeface="Arial Black" pitchFamily="34" charset="0"/>
              </a:rPr>
              <a:t> should </a:t>
            </a:r>
            <a:r>
              <a:rPr lang="en-US" altLang="zh-CN" sz="2600" dirty="0">
                <a:solidFill>
                  <a:srgbClr val="FF0000"/>
                </a:solidFill>
                <a:latin typeface="Arial Black" pitchFamily="34" charset="0"/>
              </a:rPr>
              <a:t>be a non-smoker with a sense of responsibility</a:t>
            </a:r>
            <a:r>
              <a:rPr lang="en-US" altLang="zh-CN" sz="2600" dirty="0">
                <a:latin typeface="Arial Black" pitchFamily="34" charset="0"/>
              </a:rPr>
              <a:t>. </a:t>
            </a:r>
            <a:r>
              <a:rPr lang="en-US" altLang="zh-CN" sz="2600" dirty="0">
                <a:solidFill>
                  <a:srgbClr val="0000FF"/>
                </a:solidFill>
                <a:latin typeface="Arial Black" pitchFamily="34" charset="0"/>
              </a:rPr>
              <a:t>If</a:t>
            </a:r>
            <a:r>
              <a:rPr lang="en-US" altLang="zh-CN" sz="2600" dirty="0">
                <a:latin typeface="Arial Black" pitchFamily="34" charset="0"/>
              </a:rPr>
              <a:t> you are able to find anyone suitable, please ask them to call me at 5558-5916 after 6 pm. </a:t>
            </a:r>
          </a:p>
          <a:p>
            <a:pPr algn="r">
              <a:lnSpc>
                <a:spcPct val="90000"/>
              </a:lnSpc>
              <a:buFontTx/>
              <a:buNone/>
            </a:pPr>
            <a:r>
              <a:rPr lang="en-US" altLang="zh-CN" sz="2600" u="sng" dirty="0">
                <a:latin typeface="Arial Black" pitchFamily="34" charset="0"/>
              </a:rPr>
              <a:t>Yours, </a:t>
            </a:r>
          </a:p>
          <a:p>
            <a:pPr algn="r">
              <a:lnSpc>
                <a:spcPct val="90000"/>
              </a:lnSpc>
              <a:buFontTx/>
              <a:buNone/>
            </a:pPr>
            <a:r>
              <a:rPr lang="en-US" altLang="zh-CN" sz="2600" u="sng" dirty="0">
                <a:latin typeface="Arial Black" pitchFamily="34" charset="0"/>
              </a:rPr>
              <a:t>Li </a:t>
            </a:r>
            <a:r>
              <a:rPr lang="en-US" altLang="zh-CN" sz="2600" u="sng" dirty="0" err="1">
                <a:latin typeface="Arial Black" pitchFamily="34" charset="0"/>
              </a:rPr>
              <a:t>Hua</a:t>
            </a:r>
            <a:endParaRPr lang="en-US" altLang="zh-CN" sz="2600" u="sng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1214422"/>
            <a:ext cx="7543824" cy="928694"/>
          </a:xfrm>
        </p:spPr>
        <p:txBody>
          <a:bodyPr>
            <a:normAutofit fontScale="90000"/>
          </a:bodyPr>
          <a:lstStyle/>
          <a:p>
            <a:r>
              <a:rPr lang="zh-CN" altLang="en-US" dirty="0" smtClean="0"/>
              <a:t>描写地方类作文 </a:t>
            </a:r>
            <a:br>
              <a:rPr lang="zh-CN" altLang="en-US" dirty="0" smtClean="0"/>
            </a:br>
            <a:r>
              <a:rPr lang="zh-CN" altLang="en-US" dirty="0" smtClean="0"/>
              <a:t>写作顺序建议如下</a:t>
            </a:r>
            <a:br>
              <a:rPr lang="zh-CN" altLang="en-US" dirty="0" smtClean="0"/>
            </a:br>
            <a:r>
              <a:rPr lang="zh-CN" altLang="en-US" dirty="0" smtClean="0"/>
              <a:t>地</a:t>
            </a:r>
            <a:r>
              <a:rPr lang="en-US" altLang="zh-CN" dirty="0" smtClean="0"/>
              <a:t>,</a:t>
            </a:r>
            <a:r>
              <a:rPr lang="zh-CN" altLang="en-US" dirty="0" smtClean="0"/>
              <a:t>面</a:t>
            </a:r>
            <a:r>
              <a:rPr lang="en-US" altLang="zh-CN" dirty="0" smtClean="0"/>
              <a:t>,</a:t>
            </a:r>
            <a:r>
              <a:rPr lang="zh-CN" altLang="en-US" dirty="0" smtClean="0"/>
              <a:t>气</a:t>
            </a:r>
            <a:r>
              <a:rPr lang="en-US" altLang="zh-CN" dirty="0" smtClean="0"/>
              <a:t>,</a:t>
            </a:r>
            <a:r>
              <a:rPr lang="zh-CN" altLang="en-US" dirty="0" smtClean="0"/>
              <a:t>城</a:t>
            </a:r>
            <a:r>
              <a:rPr lang="en-US" altLang="zh-CN" dirty="0" smtClean="0"/>
              <a:t>,</a:t>
            </a:r>
            <a:r>
              <a:rPr lang="zh-CN" altLang="en-US" dirty="0" smtClean="0"/>
              <a:t>著</a:t>
            </a:r>
            <a:br>
              <a:rPr lang="zh-CN" altLang="en-US" dirty="0" smtClean="0"/>
            </a:b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2214554"/>
            <a:ext cx="8229600" cy="3911609"/>
          </a:xfrm>
        </p:spPr>
        <p:txBody>
          <a:bodyPr>
            <a:normAutofit/>
          </a:bodyPr>
          <a:lstStyle/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r>
              <a:rPr lang="zh-CN" altLang="en-US" dirty="0" smtClean="0"/>
              <a:t>地（地理位置）</a:t>
            </a:r>
            <a:endParaRPr lang="en-US" altLang="zh-CN" dirty="0" smtClean="0"/>
          </a:p>
          <a:p>
            <a:pPr>
              <a:buNone/>
            </a:pPr>
            <a:r>
              <a:rPr lang="zh-CN" altLang="en-US" dirty="0" smtClean="0"/>
              <a:t>面（面积，人口）</a:t>
            </a:r>
            <a:endParaRPr lang="en-US" altLang="zh-CN" dirty="0" smtClean="0"/>
          </a:p>
          <a:p>
            <a:pPr>
              <a:buNone/>
            </a:pPr>
            <a:r>
              <a:rPr lang="zh-CN" altLang="en-US" dirty="0" smtClean="0"/>
              <a:t>气（气候状况）</a:t>
            </a:r>
            <a:endParaRPr lang="en-US" altLang="zh-CN" dirty="0" smtClean="0"/>
          </a:p>
          <a:p>
            <a:pPr>
              <a:buNone/>
            </a:pPr>
            <a:r>
              <a:rPr lang="zh-CN" altLang="en-US" dirty="0" smtClean="0"/>
              <a:t>城（两个著名城市）</a:t>
            </a:r>
            <a:endParaRPr lang="en-US" altLang="zh-CN" dirty="0" smtClean="0"/>
          </a:p>
          <a:p>
            <a:pPr>
              <a:buNone/>
            </a:pPr>
            <a:r>
              <a:rPr lang="zh-CN" altLang="en-US" dirty="0" smtClean="0"/>
              <a:t>著（与众不同之处）</a:t>
            </a:r>
            <a:endParaRPr lang="zh-CN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5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/>
          <a:lstStyle/>
          <a:p>
            <a:r>
              <a:rPr lang="en-US" altLang="zh-CN" sz="3600">
                <a:solidFill>
                  <a:srgbClr val="0000FF"/>
                </a:solidFill>
              </a:rPr>
              <a:t>Exercise : 2013</a:t>
            </a:r>
            <a:r>
              <a:rPr lang="zh-CN" altLang="en-US" sz="3600">
                <a:solidFill>
                  <a:srgbClr val="0000FF"/>
                </a:solidFill>
              </a:rPr>
              <a:t>广州市一模基础写作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idx="1"/>
          </p:nvPr>
        </p:nvSpPr>
        <p:spPr>
          <a:xfrm>
            <a:off x="0" y="762000"/>
            <a:ext cx="9144000" cy="6096000"/>
          </a:xfrm>
        </p:spPr>
        <p:txBody>
          <a:bodyPr/>
          <a:lstStyle/>
          <a:p>
            <a:pPr>
              <a:buFontTx/>
              <a:buNone/>
            </a:pPr>
            <a:r>
              <a:rPr lang="zh-CN" altLang="en-US" sz="2800" b="1"/>
              <a:t>假设你是李华，正在国外求学，租了一间公寓，想寻找一个合租人。</a:t>
            </a:r>
          </a:p>
          <a:p>
            <a:pPr>
              <a:buFontTx/>
              <a:buNone/>
            </a:pPr>
            <a:r>
              <a:rPr lang="en-US" altLang="zh-CN" sz="2800" b="1"/>
              <a:t>【</a:t>
            </a:r>
            <a:r>
              <a:rPr lang="zh-CN" altLang="en-US" sz="2800" b="1"/>
              <a:t>写作内容</a:t>
            </a:r>
            <a:r>
              <a:rPr lang="en-US" altLang="zh-CN" sz="2800" b="1"/>
              <a:t>】</a:t>
            </a:r>
          </a:p>
          <a:p>
            <a:pPr>
              <a:buFontTx/>
              <a:buNone/>
            </a:pPr>
            <a:r>
              <a:rPr lang="zh-CN" altLang="en-US" sz="2800" b="1"/>
              <a:t>请根据以下信息写一封邮件给租房中介，介绍公寓及要求。</a:t>
            </a:r>
          </a:p>
          <a:p>
            <a:pPr>
              <a:buFontTx/>
              <a:buNone/>
            </a:pPr>
            <a:r>
              <a:rPr lang="zh-CN" altLang="en-US" sz="2800" b="1"/>
              <a:t>        地点：玫瑰街</a:t>
            </a:r>
            <a:r>
              <a:rPr lang="en-US" altLang="zh-CN" sz="2800" b="1"/>
              <a:t>1</a:t>
            </a:r>
            <a:r>
              <a:rPr lang="zh-CN" altLang="en-US" sz="2800" b="1"/>
              <a:t>号        </a:t>
            </a:r>
          </a:p>
          <a:p>
            <a:pPr>
              <a:buFontTx/>
              <a:buNone/>
            </a:pPr>
            <a:r>
              <a:rPr lang="zh-CN" altLang="en-US" sz="2800" b="1"/>
              <a:t>        房租总额：</a:t>
            </a:r>
            <a:r>
              <a:rPr lang="en-US" altLang="zh-CN" sz="2800" b="1"/>
              <a:t>$ 380/</a:t>
            </a:r>
            <a:r>
              <a:rPr lang="zh-CN" altLang="en-US" sz="2800" b="1"/>
              <a:t>月</a:t>
            </a:r>
          </a:p>
          <a:p>
            <a:pPr>
              <a:buFontTx/>
              <a:buNone/>
            </a:pPr>
            <a:r>
              <a:rPr lang="zh-CN" altLang="en-US" sz="2800" b="1"/>
              <a:t>        公寓情况：</a:t>
            </a:r>
            <a:r>
              <a:rPr lang="en-US" altLang="zh-CN" sz="2800" b="1"/>
              <a:t>80</a:t>
            </a:r>
            <a:r>
              <a:rPr lang="zh-CN" altLang="en-US" sz="2800" b="1"/>
              <a:t>平方米；两房一厅，一厨一卫；免费            无线上网（</a:t>
            </a:r>
            <a:r>
              <a:rPr lang="en-US" altLang="zh-CN" sz="2800" b="1"/>
              <a:t>wifi)</a:t>
            </a:r>
          </a:p>
          <a:p>
            <a:pPr>
              <a:buFontTx/>
              <a:buNone/>
            </a:pPr>
            <a:r>
              <a:rPr lang="en-US" altLang="zh-CN" sz="2800" b="1"/>
              <a:t>       </a:t>
            </a:r>
            <a:r>
              <a:rPr lang="zh-CN" altLang="en-US" sz="2800" b="1"/>
              <a:t>邻近两大超市及公共图书馆 </a:t>
            </a:r>
          </a:p>
          <a:p>
            <a:pPr>
              <a:buFontTx/>
              <a:buNone/>
            </a:pPr>
            <a:r>
              <a:rPr lang="zh-CN" altLang="en-US" sz="2800" b="1"/>
              <a:t>       交通便利，步行</a:t>
            </a:r>
            <a:r>
              <a:rPr lang="en-US" altLang="zh-CN" sz="2800" b="1"/>
              <a:t>5</a:t>
            </a:r>
            <a:r>
              <a:rPr lang="zh-CN" altLang="en-US" sz="2800" b="1"/>
              <a:t>分钟至地铁站 </a:t>
            </a:r>
          </a:p>
          <a:p>
            <a:pPr>
              <a:buFontTx/>
              <a:buNone/>
            </a:pPr>
            <a:r>
              <a:rPr lang="zh-CN" altLang="en-US" sz="2800" b="1"/>
              <a:t>       合租人：有责任心，不抽烟</a:t>
            </a:r>
          </a:p>
          <a:p>
            <a:pPr>
              <a:buFontTx/>
              <a:buNone/>
            </a:pPr>
            <a:r>
              <a:rPr lang="zh-CN" altLang="en-US" sz="2800" b="1"/>
              <a:t>       有意者请于下午</a:t>
            </a:r>
            <a:r>
              <a:rPr lang="en-US" altLang="zh-CN" sz="2800" b="1"/>
              <a:t>6</a:t>
            </a:r>
            <a:r>
              <a:rPr lang="zh-CN" altLang="en-US" sz="2800" b="1"/>
              <a:t>点后致电：</a:t>
            </a:r>
            <a:r>
              <a:rPr lang="en-US" altLang="zh-CN" sz="2800" b="1"/>
              <a:t>5558-5916</a:t>
            </a:r>
          </a:p>
        </p:txBody>
      </p:sp>
      <p:sp>
        <p:nvSpPr>
          <p:cNvPr id="30727" name="Rectangle 7"/>
          <p:cNvSpPr>
            <a:spLocks noChangeArrowheads="1"/>
          </p:cNvSpPr>
          <p:nvPr/>
        </p:nvSpPr>
        <p:spPr bwMode="auto">
          <a:xfrm>
            <a:off x="2819400" y="1447800"/>
            <a:ext cx="5934075" cy="617538"/>
          </a:xfrm>
          <a:prstGeom prst="rect">
            <a:avLst/>
          </a:prstGeom>
          <a:noFill/>
          <a:ln w="381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zh-CN" altLang="en-US" sz="3200">
                <a:solidFill>
                  <a:srgbClr val="FF0000"/>
                </a:solidFill>
              </a:rPr>
              <a:t>判断文章体裁，建立读者意识。</a:t>
            </a:r>
          </a:p>
        </p:txBody>
      </p:sp>
      <p:sp>
        <p:nvSpPr>
          <p:cNvPr id="30728" name="Oval 8"/>
          <p:cNvSpPr>
            <a:spLocks noChangeArrowheads="1"/>
          </p:cNvSpPr>
          <p:nvPr/>
        </p:nvSpPr>
        <p:spPr bwMode="auto">
          <a:xfrm>
            <a:off x="4724400" y="2057400"/>
            <a:ext cx="1447800" cy="7620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0729" name="Oval 9"/>
          <p:cNvSpPr>
            <a:spLocks noChangeArrowheads="1"/>
          </p:cNvSpPr>
          <p:nvPr/>
        </p:nvSpPr>
        <p:spPr bwMode="auto">
          <a:xfrm>
            <a:off x="3657600" y="2133600"/>
            <a:ext cx="762000" cy="7620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0730" name="Rectangle 10"/>
          <p:cNvSpPr>
            <a:spLocks noChangeArrowheads="1"/>
          </p:cNvSpPr>
          <p:nvPr/>
        </p:nvSpPr>
        <p:spPr bwMode="auto">
          <a:xfrm>
            <a:off x="93663" y="3687763"/>
            <a:ext cx="592137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zh-CN" altLang="zh-CN" sz="3200">
                <a:solidFill>
                  <a:srgbClr val="FF0000"/>
                </a:solidFill>
              </a:rPr>
              <a:t>②</a:t>
            </a:r>
            <a:endParaRPr lang="en-US" altLang="zh-CN" sz="3200">
              <a:solidFill>
                <a:srgbClr val="FF0000"/>
              </a:solidFill>
            </a:endParaRPr>
          </a:p>
        </p:txBody>
      </p:sp>
      <p:sp>
        <p:nvSpPr>
          <p:cNvPr id="30731" name="Rectangle 11"/>
          <p:cNvSpPr>
            <a:spLocks noChangeArrowheads="1"/>
          </p:cNvSpPr>
          <p:nvPr/>
        </p:nvSpPr>
        <p:spPr bwMode="auto">
          <a:xfrm>
            <a:off x="93663" y="2819400"/>
            <a:ext cx="59213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CN" sz="3200">
                <a:solidFill>
                  <a:srgbClr val="FF0000"/>
                </a:solidFill>
              </a:rPr>
              <a:t>①</a:t>
            </a:r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-76200" y="4876800"/>
            <a:ext cx="7048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CN" sz="3200">
                <a:solidFill>
                  <a:srgbClr val="FF0000"/>
                </a:solidFill>
              </a:rPr>
              <a:t> ③</a:t>
            </a:r>
          </a:p>
        </p:txBody>
      </p:sp>
      <p:sp>
        <p:nvSpPr>
          <p:cNvPr id="30733" name="Rectangle 13"/>
          <p:cNvSpPr>
            <a:spLocks noChangeArrowheads="1"/>
          </p:cNvSpPr>
          <p:nvPr/>
        </p:nvSpPr>
        <p:spPr bwMode="auto">
          <a:xfrm>
            <a:off x="228600" y="5715000"/>
            <a:ext cx="59213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CN" sz="3200">
                <a:solidFill>
                  <a:srgbClr val="FF0000"/>
                </a:solidFill>
              </a:rPr>
              <a:t>④</a:t>
            </a:r>
          </a:p>
        </p:txBody>
      </p:sp>
      <p:sp>
        <p:nvSpPr>
          <p:cNvPr id="30734" name="Rectangle 14"/>
          <p:cNvSpPr>
            <a:spLocks noChangeArrowheads="1"/>
          </p:cNvSpPr>
          <p:nvPr/>
        </p:nvSpPr>
        <p:spPr bwMode="auto">
          <a:xfrm>
            <a:off x="228600" y="6278563"/>
            <a:ext cx="59213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CN" sz="3200">
                <a:solidFill>
                  <a:srgbClr val="FF0000"/>
                </a:solidFill>
              </a:rPr>
              <a:t>⑤</a:t>
            </a:r>
          </a:p>
        </p:txBody>
      </p:sp>
      <p:sp>
        <p:nvSpPr>
          <p:cNvPr id="30735" name="AutoShape 15"/>
          <p:cNvSpPr>
            <a:spLocks/>
          </p:cNvSpPr>
          <p:nvPr/>
        </p:nvSpPr>
        <p:spPr bwMode="auto">
          <a:xfrm>
            <a:off x="685800" y="2895600"/>
            <a:ext cx="76200" cy="685800"/>
          </a:xfrm>
          <a:prstGeom prst="leftBrace">
            <a:avLst>
              <a:gd name="adj1" fmla="val 7500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0736" name="AutoShape 16"/>
          <p:cNvSpPr>
            <a:spLocks/>
          </p:cNvSpPr>
          <p:nvPr/>
        </p:nvSpPr>
        <p:spPr bwMode="auto">
          <a:xfrm>
            <a:off x="609600" y="4876800"/>
            <a:ext cx="76200" cy="685800"/>
          </a:xfrm>
          <a:prstGeom prst="leftBrace">
            <a:avLst>
              <a:gd name="adj1" fmla="val 7500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</p:spTree>
  </p:cSld>
  <p:clrMapOvr>
    <a:masterClrMapping/>
  </p:clrMapOvr>
  <p:transition>
    <p:cover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7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0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07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07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0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07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07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0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0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07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7" grpId="0" animBg="1"/>
      <p:bldP spid="30728" grpId="0" animBg="1"/>
      <p:bldP spid="30729" grpId="0" animBg="1"/>
      <p:bldP spid="30730" grpId="0"/>
      <p:bldP spid="30731" grpId="0"/>
      <p:bldP spid="30732" grpId="0"/>
      <p:bldP spid="30733" grpId="0"/>
      <p:bldP spid="30734" grpId="0"/>
      <p:bldP spid="30735" grpId="0" animBg="1"/>
      <p:bldP spid="3073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>
            <a:normAutofit/>
          </a:bodyPr>
          <a:lstStyle/>
          <a:p>
            <a:pPr marL="609600" indent="-609600">
              <a:buFontTx/>
              <a:buNone/>
            </a:pPr>
            <a:r>
              <a:rPr lang="en-US" altLang="zh-CN" sz="4000" b="1" i="1" dirty="0">
                <a:solidFill>
                  <a:schemeClr val="accent2"/>
                </a:solidFill>
              </a:rPr>
              <a:t> </a:t>
            </a:r>
          </a:p>
          <a:p>
            <a:pPr marL="609600" indent="-609600">
              <a:buFontTx/>
              <a:buNone/>
            </a:pPr>
            <a:r>
              <a:rPr lang="en-US" altLang="zh-CN" sz="4000" b="1" i="1" dirty="0">
                <a:solidFill>
                  <a:schemeClr val="accent2"/>
                </a:solidFill>
              </a:rPr>
              <a:t>Dear sir, </a:t>
            </a:r>
          </a:p>
          <a:p>
            <a:pPr marL="609600" indent="-609600">
              <a:buFontTx/>
              <a:buNone/>
            </a:pPr>
            <a:r>
              <a:rPr lang="en-US" altLang="zh-CN" sz="4000" b="1" i="1" dirty="0">
                <a:solidFill>
                  <a:schemeClr val="accent2"/>
                </a:solidFill>
              </a:rPr>
              <a:t>        I’m writing to find a student to share my apartment.</a:t>
            </a:r>
          </a:p>
          <a:p>
            <a:pPr marL="609600" indent="-609600">
              <a:buFontTx/>
              <a:buNone/>
            </a:pPr>
            <a:r>
              <a:rPr lang="en-US" altLang="zh-CN" sz="4000" b="1" i="1" dirty="0">
                <a:solidFill>
                  <a:schemeClr val="accent2"/>
                </a:solidFill>
              </a:rPr>
              <a:t>                               </a:t>
            </a:r>
          </a:p>
          <a:p>
            <a:pPr marL="609600" indent="-609600">
              <a:buFontTx/>
              <a:buNone/>
            </a:pPr>
            <a:r>
              <a:rPr lang="en-US" altLang="zh-CN" sz="4000" b="1" i="1" dirty="0">
                <a:solidFill>
                  <a:schemeClr val="accent2"/>
                </a:solidFill>
              </a:rPr>
              <a:t>                                                Yours, </a:t>
            </a:r>
          </a:p>
          <a:p>
            <a:pPr marL="609600" indent="-609600">
              <a:buFontTx/>
              <a:buNone/>
            </a:pPr>
            <a:r>
              <a:rPr lang="en-US" altLang="zh-CN" sz="4000" b="1" i="1" dirty="0">
                <a:solidFill>
                  <a:schemeClr val="accent2"/>
                </a:solidFill>
              </a:rPr>
              <a:t>                                        </a:t>
            </a:r>
            <a:r>
              <a:rPr lang="en-US" altLang="zh-CN" sz="4000" b="1" i="1" dirty="0" smtClean="0">
                <a:solidFill>
                  <a:schemeClr val="accent2"/>
                </a:solidFill>
              </a:rPr>
              <a:t>       Li </a:t>
            </a:r>
            <a:r>
              <a:rPr lang="en-US" altLang="zh-CN" sz="4000" b="1" i="1" dirty="0" err="1">
                <a:solidFill>
                  <a:schemeClr val="accent2"/>
                </a:solidFill>
              </a:rPr>
              <a:t>Hua</a:t>
            </a:r>
            <a:endParaRPr lang="en-US" altLang="zh-CN" sz="4000" b="1" i="1" dirty="0">
              <a:solidFill>
                <a:schemeClr val="accent2"/>
              </a:solidFill>
            </a:endParaRPr>
          </a:p>
          <a:p>
            <a:pPr marL="609600" indent="-609600">
              <a:buFontTx/>
              <a:buNone/>
            </a:pPr>
            <a:endParaRPr lang="en-US" altLang="zh-CN" sz="4000" b="1" i="1" dirty="0">
              <a:solidFill>
                <a:schemeClr val="accent2"/>
              </a:solidFill>
            </a:endParaRPr>
          </a:p>
          <a:p>
            <a:pPr marL="609600" indent="-609600"/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/>
          <a:lstStyle/>
          <a:p>
            <a:pPr>
              <a:buFontTx/>
              <a:buNone/>
            </a:pPr>
            <a:r>
              <a:rPr lang="en-US" altLang="zh-CN"/>
              <a:t>1.</a:t>
            </a:r>
            <a:r>
              <a:rPr lang="zh-CN" altLang="en-US" b="1"/>
              <a:t>地点：玫瑰街</a:t>
            </a:r>
            <a:r>
              <a:rPr lang="en-US" altLang="zh-CN" b="1"/>
              <a:t>1</a:t>
            </a:r>
            <a:r>
              <a:rPr lang="zh-CN" altLang="en-US" b="1"/>
              <a:t>号        房租总额：</a:t>
            </a:r>
            <a:r>
              <a:rPr lang="en-US" altLang="zh-CN" b="1"/>
              <a:t>$ 380/</a:t>
            </a:r>
            <a:r>
              <a:rPr lang="zh-CN" altLang="en-US" b="1"/>
              <a:t>月</a:t>
            </a:r>
          </a:p>
          <a:p>
            <a:pPr>
              <a:buFontTx/>
              <a:buNone/>
            </a:pPr>
            <a:r>
              <a:rPr lang="zh-CN" altLang="en-US" b="1">
                <a:solidFill>
                  <a:srgbClr val="0000FF"/>
                </a:solidFill>
              </a:rPr>
              <a:t>并列句：</a:t>
            </a:r>
          </a:p>
          <a:p>
            <a:pPr>
              <a:buFontTx/>
              <a:buNone/>
            </a:pPr>
            <a:r>
              <a:rPr lang="en-US" altLang="zh-CN" b="1"/>
              <a:t>The apartment </a:t>
            </a:r>
            <a:r>
              <a:rPr lang="en-US" altLang="zh-CN" b="1">
                <a:solidFill>
                  <a:srgbClr val="FF0000"/>
                </a:solidFill>
              </a:rPr>
              <a:t>is located at</a:t>
            </a:r>
            <a:r>
              <a:rPr lang="en-US" altLang="zh-CN" b="1"/>
              <a:t> No. 1, Rose Street and the total</a:t>
            </a:r>
            <a:r>
              <a:rPr lang="en-US" altLang="zh-CN" b="1">
                <a:solidFill>
                  <a:srgbClr val="FF0000"/>
                </a:solidFill>
              </a:rPr>
              <a:t> rent</a:t>
            </a:r>
            <a:r>
              <a:rPr lang="en-US" altLang="zh-CN" b="1"/>
              <a:t> is </a:t>
            </a:r>
            <a:r>
              <a:rPr lang="zh-CN" altLang="en-US" b="1"/>
              <a:t>＄</a:t>
            </a:r>
            <a:r>
              <a:rPr lang="en-US" altLang="zh-CN" b="1"/>
              <a:t>380 per month.</a:t>
            </a:r>
          </a:p>
          <a:p>
            <a:pPr>
              <a:buFontTx/>
              <a:buNone/>
            </a:pPr>
            <a:r>
              <a:rPr lang="zh-CN" altLang="en-US" b="1">
                <a:solidFill>
                  <a:srgbClr val="0000FF"/>
                </a:solidFill>
              </a:rPr>
              <a:t>非谓语动词 </a:t>
            </a:r>
            <a:r>
              <a:rPr lang="en-US" altLang="zh-CN" b="1">
                <a:solidFill>
                  <a:srgbClr val="0000FF"/>
                </a:solidFill>
              </a:rPr>
              <a:t>&amp; with </a:t>
            </a:r>
            <a:r>
              <a:rPr lang="zh-CN" altLang="en-US" b="1">
                <a:solidFill>
                  <a:srgbClr val="0000FF"/>
                </a:solidFill>
              </a:rPr>
              <a:t>结构：</a:t>
            </a:r>
          </a:p>
          <a:p>
            <a:pPr>
              <a:buFontTx/>
              <a:buNone/>
            </a:pPr>
            <a:r>
              <a:rPr lang="en-US" altLang="zh-CN" b="1">
                <a:solidFill>
                  <a:srgbClr val="FF0000"/>
                </a:solidFill>
              </a:rPr>
              <a:t>Located at</a:t>
            </a:r>
            <a:r>
              <a:rPr lang="en-US" altLang="zh-CN" b="1"/>
              <a:t> No. 1, Rose Street, my apartment is fairly good</a:t>
            </a:r>
            <a:r>
              <a:rPr lang="en-US" altLang="zh-CN" b="1">
                <a:solidFill>
                  <a:srgbClr val="FF0000"/>
                </a:solidFill>
              </a:rPr>
              <a:t> with a total rent</a:t>
            </a:r>
            <a:r>
              <a:rPr lang="en-US" altLang="zh-CN" b="1"/>
              <a:t> of</a:t>
            </a:r>
            <a:r>
              <a:rPr lang="zh-CN" altLang="en-US" b="1"/>
              <a:t>＄</a:t>
            </a:r>
            <a:r>
              <a:rPr lang="en-US" altLang="zh-CN" b="1"/>
              <a:t>380 per month.</a:t>
            </a:r>
          </a:p>
          <a:p>
            <a:pPr>
              <a:buFontTx/>
              <a:buNone/>
            </a:pPr>
            <a:endParaRPr lang="en-US" altLang="zh-CN" b="1"/>
          </a:p>
          <a:p>
            <a:pPr>
              <a:buFontTx/>
              <a:buNone/>
            </a:pPr>
            <a:endParaRPr lang="en-US" altLang="zh-CN" b="1"/>
          </a:p>
          <a:p>
            <a:pPr>
              <a:buFontTx/>
              <a:buNone/>
            </a:pPr>
            <a:endParaRPr lang="en-US" altLang="zh-CN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0"/>
            <a:ext cx="8686800" cy="68580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altLang="zh-CN" sz="2800"/>
              <a:t>2.</a:t>
            </a:r>
            <a:r>
              <a:rPr lang="zh-CN" altLang="en-US" sz="2800" b="1"/>
              <a:t>公寓情况：</a:t>
            </a:r>
            <a:r>
              <a:rPr lang="en-US" altLang="zh-CN" sz="2800" b="1"/>
              <a:t>80</a:t>
            </a:r>
            <a:r>
              <a:rPr lang="zh-CN" altLang="en-US" sz="2800" b="1"/>
              <a:t>平方米；两房一厅，一厨一卫；免费无线上网（</a:t>
            </a:r>
            <a:r>
              <a:rPr lang="en-US" altLang="zh-CN" sz="2800" b="1"/>
              <a:t>wifi)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zh-CN" sz="2800" b="1">
                <a:solidFill>
                  <a:srgbClr val="0000FF"/>
                </a:solidFill>
              </a:rPr>
              <a:t>with </a:t>
            </a:r>
            <a:r>
              <a:rPr lang="zh-CN" altLang="en-US" sz="2800" b="1">
                <a:solidFill>
                  <a:srgbClr val="0000FF"/>
                </a:solidFill>
              </a:rPr>
              <a:t>结构：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zh-CN" sz="2800" b="1"/>
              <a:t>My apartment is 80 square meters, </a:t>
            </a:r>
            <a:r>
              <a:rPr lang="en-US" altLang="zh-CN" sz="2800" b="1">
                <a:solidFill>
                  <a:srgbClr val="FF0000"/>
                </a:solidFill>
              </a:rPr>
              <a:t>with</a:t>
            </a:r>
            <a:r>
              <a:rPr lang="en-US" altLang="zh-CN" sz="2800" b="1"/>
              <a:t> two bedroom</a:t>
            </a:r>
            <a:r>
              <a:rPr lang="en-US" altLang="zh-CN" sz="2800" b="1">
                <a:solidFill>
                  <a:srgbClr val="FF0000"/>
                </a:solidFill>
              </a:rPr>
              <a:t>s</a:t>
            </a:r>
            <a:r>
              <a:rPr lang="en-US" altLang="zh-CN" sz="2800" b="1"/>
              <a:t>, a living room, a kitchen, a bathroom and free wifi </a:t>
            </a:r>
            <a:r>
              <a:rPr lang="en-US" altLang="zh-CN" sz="2800" b="1">
                <a:solidFill>
                  <a:srgbClr val="FF0000"/>
                </a:solidFill>
              </a:rPr>
              <a:t>access</a:t>
            </a:r>
            <a:r>
              <a:rPr lang="en-US" altLang="zh-CN" sz="2800" b="1"/>
              <a:t>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zh-CN" altLang="en-US" sz="2800" b="1">
                <a:solidFill>
                  <a:srgbClr val="0000FF"/>
                </a:solidFill>
              </a:rPr>
              <a:t>定语从句：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zh-CN" sz="2800" b="1"/>
              <a:t>My apartment,</a:t>
            </a:r>
            <a:r>
              <a:rPr lang="en-US" altLang="zh-CN" sz="2800" b="1">
                <a:solidFill>
                  <a:srgbClr val="FF0000"/>
                </a:solidFill>
              </a:rPr>
              <a:t> which</a:t>
            </a:r>
            <a:r>
              <a:rPr lang="en-US" altLang="zh-CN" sz="2800" b="1"/>
              <a:t> covers an area of about 80 square metres, </a:t>
            </a:r>
            <a:r>
              <a:rPr lang="en-US" altLang="zh-CN" sz="2800" b="1" u="sng">
                <a:solidFill>
                  <a:srgbClr val="0000FF"/>
                </a:solidFill>
              </a:rPr>
              <a:t>consists of</a:t>
            </a:r>
            <a:r>
              <a:rPr lang="en-US" altLang="zh-CN" sz="2800" b="1"/>
              <a:t> two bedrooms, a living room, a kitchen and a bathroom, and free wifi is also </a:t>
            </a:r>
            <a:r>
              <a:rPr lang="en-US" altLang="zh-CN" sz="2800" b="1">
                <a:solidFill>
                  <a:srgbClr val="FF0000"/>
                </a:solidFill>
              </a:rPr>
              <a:t>available</a:t>
            </a:r>
            <a:r>
              <a:rPr lang="en-US" altLang="zh-CN" sz="2800" b="1"/>
              <a:t>.</a:t>
            </a:r>
            <a:r>
              <a:rPr lang="en-US" altLang="zh-CN" sz="2800"/>
              <a:t>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zh-CN" altLang="en-US" b="1">
                <a:solidFill>
                  <a:srgbClr val="0000FF"/>
                </a:solidFill>
              </a:rPr>
              <a:t>非谓语：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zh-CN" sz="2800" b="1">
                <a:solidFill>
                  <a:srgbClr val="FF0000"/>
                </a:solidFill>
              </a:rPr>
              <a:t>Equipped with</a:t>
            </a:r>
            <a:r>
              <a:rPr lang="en-US" altLang="zh-CN" sz="2800" b="1"/>
              <a:t> free wifi connection, my apartment is </a:t>
            </a:r>
            <a:r>
              <a:rPr lang="en-US" altLang="zh-CN" sz="2800" b="1">
                <a:solidFill>
                  <a:srgbClr val="FF0000"/>
                </a:solidFill>
              </a:rPr>
              <a:t>as large as</a:t>
            </a:r>
            <a:r>
              <a:rPr lang="en-US" altLang="zh-CN" sz="2800" b="1"/>
              <a:t> 80 square metres, with one living room, two bedrooms, one kitchen and one bathroom.</a:t>
            </a:r>
            <a:r>
              <a:rPr lang="en-US" altLang="zh-CN" sz="2800"/>
              <a:t> </a:t>
            </a:r>
            <a:endParaRPr lang="en-US" altLang="zh-CN" sz="2800" b="1"/>
          </a:p>
          <a:p>
            <a:pPr>
              <a:lnSpc>
                <a:spcPct val="90000"/>
              </a:lnSpc>
              <a:buFontTx/>
              <a:buNone/>
            </a:pPr>
            <a:endParaRPr lang="en-US" altLang="zh-CN" sz="2800" b="1"/>
          </a:p>
          <a:p>
            <a:pPr>
              <a:lnSpc>
                <a:spcPct val="90000"/>
              </a:lnSpc>
              <a:buFontTx/>
              <a:buNone/>
            </a:pPr>
            <a:endParaRPr lang="en-US" altLang="zh-CN" sz="2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4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4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9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0"/>
            <a:ext cx="8763000" cy="68580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zh-CN"/>
              <a:t>3. </a:t>
            </a:r>
            <a:r>
              <a:rPr lang="zh-CN" altLang="en-US" b="1"/>
              <a:t>邻近两大超市及公共图书馆 </a:t>
            </a:r>
          </a:p>
          <a:p>
            <a:pPr>
              <a:buFontTx/>
              <a:buNone/>
            </a:pPr>
            <a:r>
              <a:rPr lang="zh-CN" altLang="en-US" b="1"/>
              <a:t>    交通便利，步行</a:t>
            </a:r>
            <a:r>
              <a:rPr lang="en-US" altLang="zh-CN" b="1"/>
              <a:t>5</a:t>
            </a:r>
            <a:r>
              <a:rPr lang="zh-CN" altLang="en-US" b="1"/>
              <a:t>分钟至地铁站</a:t>
            </a:r>
          </a:p>
          <a:p>
            <a:pPr>
              <a:buFontTx/>
              <a:buNone/>
            </a:pPr>
            <a:r>
              <a:rPr lang="zh-CN" altLang="en-US" b="1">
                <a:solidFill>
                  <a:srgbClr val="0000FF"/>
                </a:solidFill>
              </a:rPr>
              <a:t>并列句：</a:t>
            </a:r>
          </a:p>
          <a:p>
            <a:pPr>
              <a:buFontTx/>
              <a:buNone/>
            </a:pPr>
            <a:r>
              <a:rPr lang="en-US" altLang="zh-CN" b="1"/>
              <a:t>Two large supermarket</a:t>
            </a:r>
            <a:r>
              <a:rPr lang="en-US" altLang="zh-CN" b="1">
                <a:solidFill>
                  <a:srgbClr val="FF0000"/>
                </a:solidFill>
              </a:rPr>
              <a:t>s</a:t>
            </a:r>
            <a:r>
              <a:rPr lang="en-US" altLang="zh-CN" b="1"/>
              <a:t> and a</a:t>
            </a:r>
            <a:r>
              <a:rPr lang="en-US" altLang="zh-CN" b="1">
                <a:solidFill>
                  <a:srgbClr val="FF0000"/>
                </a:solidFill>
              </a:rPr>
              <a:t> public </a:t>
            </a:r>
            <a:r>
              <a:rPr lang="en-US" altLang="zh-CN" b="1"/>
              <a:t>library are nearby, and </a:t>
            </a:r>
            <a:r>
              <a:rPr lang="en-US" altLang="zh-CN" b="1">
                <a:solidFill>
                  <a:srgbClr val="FF0000"/>
                </a:solidFill>
              </a:rPr>
              <a:t>it’s convenient to</a:t>
            </a:r>
            <a:r>
              <a:rPr lang="en-US" altLang="zh-CN" b="1"/>
              <a:t> </a:t>
            </a:r>
            <a:r>
              <a:rPr lang="en-US" altLang="zh-CN" b="1">
                <a:solidFill>
                  <a:srgbClr val="FF0000"/>
                </a:solidFill>
              </a:rPr>
              <a:t>walk to</a:t>
            </a:r>
            <a:r>
              <a:rPr lang="en-US" altLang="zh-CN" b="1"/>
              <a:t> the metro station within five minutes. </a:t>
            </a:r>
          </a:p>
          <a:p>
            <a:pPr>
              <a:buFontTx/>
              <a:buNone/>
            </a:pPr>
            <a:r>
              <a:rPr lang="zh-CN" altLang="en-US" b="1">
                <a:solidFill>
                  <a:srgbClr val="0000FF"/>
                </a:solidFill>
              </a:rPr>
              <a:t>状语从句：</a:t>
            </a:r>
          </a:p>
          <a:p>
            <a:pPr>
              <a:buFontTx/>
              <a:buNone/>
            </a:pPr>
            <a:r>
              <a:rPr lang="en-US" altLang="zh-CN" b="1"/>
              <a:t>It is quite convenient to live here</a:t>
            </a:r>
            <a:r>
              <a:rPr lang="en-US" altLang="zh-CN" b="1">
                <a:solidFill>
                  <a:srgbClr val="0000FF"/>
                </a:solidFill>
              </a:rPr>
              <a:t> because</a:t>
            </a:r>
            <a:r>
              <a:rPr lang="en-US" altLang="zh-CN" b="1"/>
              <a:t> two large supermarket</a:t>
            </a:r>
            <a:r>
              <a:rPr lang="en-US" altLang="zh-CN" b="1">
                <a:solidFill>
                  <a:srgbClr val="FF0000"/>
                </a:solidFill>
              </a:rPr>
              <a:t>s</a:t>
            </a:r>
            <a:r>
              <a:rPr lang="en-US" altLang="zh-CN" b="1"/>
              <a:t> and a</a:t>
            </a:r>
            <a:r>
              <a:rPr lang="en-US" altLang="zh-CN" b="1">
                <a:solidFill>
                  <a:srgbClr val="FF0000"/>
                </a:solidFill>
              </a:rPr>
              <a:t> public </a:t>
            </a:r>
            <a:r>
              <a:rPr lang="en-US" altLang="zh-CN" b="1"/>
              <a:t>library are nearby and it takes only 5 minutes to walk to the nearest subway station.</a:t>
            </a:r>
            <a:r>
              <a:rPr lang="en-US" altLang="zh-CN"/>
              <a:t> </a:t>
            </a:r>
            <a:endParaRPr lang="en-US" altLang="zh-CN" b="1"/>
          </a:p>
          <a:p>
            <a:pPr>
              <a:buFontTx/>
              <a:buNone/>
            </a:pPr>
            <a:endParaRPr lang="en-US" altLang="zh-CN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609600"/>
            <a:ext cx="8458200" cy="5516563"/>
          </a:xfrm>
        </p:spPr>
        <p:txBody>
          <a:bodyPr/>
          <a:lstStyle/>
          <a:p>
            <a:pPr>
              <a:buFontTx/>
              <a:buNone/>
            </a:pPr>
            <a:r>
              <a:rPr lang="en-US" altLang="zh-CN" b="1">
                <a:solidFill>
                  <a:srgbClr val="0000FF"/>
                </a:solidFill>
              </a:rPr>
              <a:t>Not only ….but also </a:t>
            </a:r>
            <a:r>
              <a:rPr lang="zh-CN" altLang="en-US" b="1">
                <a:solidFill>
                  <a:srgbClr val="0000FF"/>
                </a:solidFill>
              </a:rPr>
              <a:t>句型：</a:t>
            </a:r>
          </a:p>
          <a:p>
            <a:pPr>
              <a:buFontTx/>
              <a:buNone/>
            </a:pPr>
            <a:r>
              <a:rPr lang="en-US" altLang="zh-CN" b="1"/>
              <a:t>Not only is it near two large supermarket</a:t>
            </a:r>
            <a:r>
              <a:rPr lang="en-US" altLang="zh-CN" b="1">
                <a:solidFill>
                  <a:srgbClr val="FF0000"/>
                </a:solidFill>
              </a:rPr>
              <a:t>s</a:t>
            </a:r>
            <a:r>
              <a:rPr lang="en-US" altLang="zh-CN" b="1"/>
              <a:t> and a</a:t>
            </a:r>
            <a:r>
              <a:rPr lang="en-US" altLang="zh-CN" b="1">
                <a:solidFill>
                  <a:srgbClr val="FF0000"/>
                </a:solidFill>
              </a:rPr>
              <a:t> public </a:t>
            </a:r>
            <a:r>
              <a:rPr lang="en-US" altLang="zh-CN" b="1"/>
              <a:t>library, but also the transportation is so convenient that it is within 5 minutes’ walk to get to the nearest underground station.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7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28600"/>
            <a:ext cx="8229600" cy="5897563"/>
          </a:xfrm>
        </p:spPr>
        <p:txBody>
          <a:bodyPr/>
          <a:lstStyle/>
          <a:p>
            <a:pPr>
              <a:buFontTx/>
              <a:buNone/>
            </a:pPr>
            <a:r>
              <a:rPr lang="en-US" altLang="zh-CN"/>
              <a:t>4.</a:t>
            </a:r>
            <a:r>
              <a:rPr lang="zh-CN" altLang="en-US" b="1"/>
              <a:t>合租人：有责任心，不抽烟</a:t>
            </a:r>
          </a:p>
          <a:p>
            <a:pPr>
              <a:buFontTx/>
              <a:buNone/>
            </a:pPr>
            <a:r>
              <a:rPr lang="zh-CN" altLang="en-US" b="1">
                <a:solidFill>
                  <a:srgbClr val="0000FF"/>
                </a:solidFill>
              </a:rPr>
              <a:t>主动语态：</a:t>
            </a:r>
          </a:p>
          <a:p>
            <a:pPr>
              <a:buFontTx/>
              <a:buNone/>
            </a:pPr>
            <a:r>
              <a:rPr lang="en-US" altLang="zh-CN" b="1"/>
              <a:t>I hope my roommate is </a:t>
            </a:r>
            <a:r>
              <a:rPr lang="en-US" altLang="zh-CN" b="1">
                <a:solidFill>
                  <a:srgbClr val="FF0000"/>
                </a:solidFill>
              </a:rPr>
              <a:t>the one who</a:t>
            </a:r>
            <a:r>
              <a:rPr lang="en-US" altLang="zh-CN" b="1"/>
              <a:t> has a sense of responsibility and doesn’t smoke. </a:t>
            </a:r>
          </a:p>
          <a:p>
            <a:pPr>
              <a:buFontTx/>
              <a:buNone/>
            </a:pPr>
            <a:endParaRPr lang="en-US" altLang="zh-CN" b="1"/>
          </a:p>
          <a:p>
            <a:pPr>
              <a:buFontTx/>
              <a:buNone/>
            </a:pPr>
            <a:r>
              <a:rPr lang="zh-CN" altLang="en-US" b="1">
                <a:solidFill>
                  <a:srgbClr val="0000FF"/>
                </a:solidFill>
              </a:rPr>
              <a:t>被动语态：</a:t>
            </a:r>
          </a:p>
          <a:p>
            <a:pPr>
              <a:buFontTx/>
              <a:buNone/>
            </a:pPr>
            <a:r>
              <a:rPr lang="en-US" altLang="zh-CN" b="1"/>
              <a:t>The student I want to </a:t>
            </a:r>
            <a:r>
              <a:rPr lang="en-US" altLang="zh-CN" b="1">
                <a:solidFill>
                  <a:srgbClr val="FF0000"/>
                </a:solidFill>
              </a:rPr>
              <a:t>share </a:t>
            </a:r>
            <a:r>
              <a:rPr lang="en-US" altLang="zh-CN" b="1"/>
              <a:t>the apartment with </a:t>
            </a:r>
            <a:r>
              <a:rPr lang="en-US" altLang="zh-CN" b="1">
                <a:solidFill>
                  <a:srgbClr val="0000FF"/>
                </a:solidFill>
              </a:rPr>
              <a:t>is supposed to</a:t>
            </a:r>
            <a:r>
              <a:rPr lang="en-US" altLang="zh-CN" b="1">
                <a:solidFill>
                  <a:srgbClr val="FF0000"/>
                </a:solidFill>
              </a:rPr>
              <a:t> be a non-smoker</a:t>
            </a:r>
            <a:r>
              <a:rPr lang="en-US" altLang="zh-CN" b="1"/>
              <a:t> </a:t>
            </a:r>
            <a:r>
              <a:rPr lang="en-US" altLang="zh-CN" b="1">
                <a:solidFill>
                  <a:schemeClr val="accent2"/>
                </a:solidFill>
              </a:rPr>
              <a:t>with</a:t>
            </a:r>
            <a:r>
              <a:rPr lang="en-US" altLang="zh-CN" b="1"/>
              <a:t> a sense of </a:t>
            </a:r>
            <a:r>
              <a:rPr lang="en-US" altLang="zh-CN" b="1">
                <a:solidFill>
                  <a:srgbClr val="FF0000"/>
                </a:solidFill>
              </a:rPr>
              <a:t>responsibility.</a:t>
            </a:r>
          </a:p>
          <a:p>
            <a:pPr>
              <a:buFontTx/>
              <a:buNone/>
            </a:pPr>
            <a:endParaRPr lang="en-US" altLang="zh-CN" b="1">
              <a:solidFill>
                <a:srgbClr val="FF0000"/>
              </a:solidFill>
            </a:endParaRPr>
          </a:p>
          <a:p>
            <a:pPr>
              <a:buFontTx/>
              <a:buNone/>
            </a:pPr>
            <a:endParaRPr lang="en-US" altLang="zh-CN" b="1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8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8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5" grpId="0" build="p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暗香扑面">
  <a:themeElements>
    <a:clrScheme name="暗香扑面">
      <a:dk1>
        <a:sysClr val="windowText" lastClr="000000"/>
      </a:dk1>
      <a:lt1>
        <a:sysClr val="window" lastClr="FFFFFF"/>
      </a:lt1>
      <a:dk2>
        <a:srgbClr val="2F2F2F"/>
      </a:dk2>
      <a:lt2>
        <a:srgbClr val="FFFFF4"/>
      </a:lt2>
      <a:accent1>
        <a:srgbClr val="918415"/>
      </a:accent1>
      <a:accent2>
        <a:srgbClr val="C47546"/>
      </a:accent2>
      <a:accent3>
        <a:srgbClr val="AFB591"/>
      </a:accent3>
      <a:accent4>
        <a:srgbClr val="B9945B"/>
      </a:accent4>
      <a:accent5>
        <a:srgbClr val="85ADBC"/>
      </a:accent5>
      <a:accent6>
        <a:srgbClr val="E5B440"/>
      </a:accent6>
      <a:hlink>
        <a:srgbClr val="00D5D5"/>
      </a:hlink>
      <a:folHlink>
        <a:srgbClr val="DD00DD"/>
      </a:folHlink>
    </a:clrScheme>
    <a:fontScheme name="暗香扑面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</a:majorFont>
      <a:minorFont>
        <a:latin typeface="Franklin Gothic Book"/>
        <a:ea typeface=""/>
        <a:cs typeface=""/>
        <a:font script="Jpan" typeface="HG創英角ｺﾞｼｯｸUB"/>
        <a:font script="Hang" typeface="맑은 고딕"/>
        <a:font script="Hans" typeface="黑体"/>
        <a:font script="Hant" typeface="新細明體"/>
        <a:font script="Arab" typeface="Arial"/>
        <a:font script="Hebr" typeface="Arial"/>
        <a:font script="Thai" typeface="Cordian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暗香扑面">
      <a:fillStyleLst>
        <a:solidFill>
          <a:schemeClr val="phClr"/>
        </a:solidFill>
        <a:gradFill rotWithShape="1">
          <a:gsLst>
            <a:gs pos="0">
              <a:schemeClr val="phClr">
                <a:tint val="98000"/>
                <a:satMod val="220000"/>
              </a:schemeClr>
            </a:gs>
            <a:gs pos="31000">
              <a:schemeClr val="phClr">
                <a:tint val="30000"/>
                <a:satMod val="150000"/>
              </a:schemeClr>
            </a:gs>
            <a:gs pos="91000">
              <a:schemeClr val="phClr">
                <a:tint val="96000"/>
              </a:schemeClr>
            </a:gs>
          </a:gsLst>
          <a:path path="circle">
            <a:fillToRect l="50000" t="150000" r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28000"/>
                <a:satMod val="100000"/>
              </a:schemeClr>
              <a:schemeClr val="phClr">
                <a:tint val="100000"/>
                <a:satMod val="200000"/>
              </a:schemeClr>
            </a:duotone>
          </a:blip>
          <a:tile tx="0" ty="0" sx="80000" sy="8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10000"/>
              </a:schemeClr>
            </a:glow>
          </a:effectLst>
        </a:effectStyle>
        <a:effectStyle>
          <a:effectLst>
            <a:outerShdw blurRad="34925" dist="31750" dir="5400000" algn="tl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flood" dir="t">
              <a:rot lat="0" lon="0" rev="5400000"/>
            </a:lightRig>
          </a:scene3d>
          <a:sp3d contourW="9525" prstMaterial="dkEdge">
            <a:bevelT w="12000" h="24150"/>
            <a:contourClr>
              <a:schemeClr val="phClr">
                <a:satMod val="110000"/>
              </a:schemeClr>
            </a:contourClr>
          </a:sp3d>
        </a:effectStyle>
        <a:effectStyle>
          <a:effectLst>
            <a:outerShdw blurRad="50800" dist="31750" dir="5400000" algn="tl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flood" dir="t">
              <a:rot lat="0" lon="0" rev="5400000"/>
            </a:lightRig>
          </a:scene3d>
          <a:sp3d contourW="18700" prstMaterial="dkEdge">
            <a:bevelT w="44450" h="80600"/>
            <a:contourClr>
              <a:schemeClr val="phClr"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0000"/>
                <a:satMod val="1000000"/>
              </a:schemeClr>
            </a:gs>
            <a:gs pos="31000">
              <a:schemeClr val="phClr">
                <a:shade val="85000"/>
                <a:satMod val="450000"/>
              </a:schemeClr>
            </a:gs>
            <a:gs pos="100000">
              <a:schemeClr val="phClr">
                <a:tint val="70000"/>
                <a:satMod val="300000"/>
              </a:schemeClr>
            </a:gs>
          </a:gsLst>
          <a:path path="circle">
            <a:fillToRect l="50000" t="150000" r="50000"/>
          </a:path>
        </a:gradFill>
        <a:blipFill>
          <a:blip xmlns:r="http://schemas.openxmlformats.org/officeDocument/2006/relationships" r:embed="rId2">
            <a:duotone>
              <a:schemeClr val="phClr">
                <a:tint val="100000"/>
                <a:shade val="70000"/>
                <a:hueMod val="100000"/>
                <a:satMod val="100000"/>
              </a:schemeClr>
              <a:schemeClr val="phClr">
                <a:tint val="90000"/>
                <a:shade val="100000"/>
                <a:hueMod val="100000"/>
                <a:satMod val="10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Fan</Template>
  <TotalTime>60</TotalTime>
  <Words>800</Words>
  <PresentationFormat>全屏显示(4:3)</PresentationFormat>
  <Paragraphs>74</Paragraphs>
  <Slides>11</Slides>
  <Notes>1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2" baseType="lpstr">
      <vt:lpstr>暗香扑面</vt:lpstr>
      <vt:lpstr>基础写作——地点写作</vt:lpstr>
      <vt:lpstr>描写地方类作文  写作顺序建议如下 地,面,气,城,著 </vt:lpstr>
      <vt:lpstr>Exercise : 2013广州市一模基础写作</vt:lpstr>
      <vt:lpstr>幻灯片 4</vt:lpstr>
      <vt:lpstr>幻灯片 5</vt:lpstr>
      <vt:lpstr>幻灯片 6</vt:lpstr>
      <vt:lpstr>幻灯片 7</vt:lpstr>
      <vt:lpstr>幻灯片 8</vt:lpstr>
      <vt:lpstr>幻灯片 9</vt:lpstr>
      <vt:lpstr>幻灯片 10</vt:lpstr>
      <vt:lpstr>幻灯片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基础写作——地点写作</dc:title>
  <dc:creator>J-DELL</dc:creator>
  <cp:lastModifiedBy>J-DELL</cp:lastModifiedBy>
  <cp:revision>10</cp:revision>
  <dcterms:created xsi:type="dcterms:W3CDTF">2014-06-08T15:20:46Z</dcterms:created>
  <dcterms:modified xsi:type="dcterms:W3CDTF">2014-06-24T13:24:55Z</dcterms:modified>
</cp:coreProperties>
</file>