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1" r:id="rId3"/>
    <p:sldId id="275" r:id="rId4"/>
    <p:sldId id="276" r:id="rId5"/>
    <p:sldId id="273" r:id="rId6"/>
    <p:sldId id="277" r:id="rId7"/>
    <p:sldId id="274" r:id="rId8"/>
    <p:sldId id="268" r:id="rId9"/>
    <p:sldId id="258" r:id="rId10"/>
    <p:sldId id="262" r:id="rId11"/>
    <p:sldId id="259" r:id="rId12"/>
    <p:sldId id="278" r:id="rId13"/>
    <p:sldId id="263" r:id="rId14"/>
    <p:sldId id="266" r:id="rId15"/>
    <p:sldId id="260" r:id="rId16"/>
    <p:sldId id="270" r:id="rId17"/>
    <p:sldId id="264" r:id="rId18"/>
    <p:sldId id="26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789" autoAdjust="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33CD-728A-4165-8307-D1D2EE9AEBAB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30BC-EDBA-41B8-8677-08778EAD9E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5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Ferris</a:t>
            </a:r>
            <a:r>
              <a:rPr lang="en-US" sz="1400" b="1" baseline="0" dirty="0" smtClean="0"/>
              <a:t> Wheel 3-D transition effect and pictures</a:t>
            </a:r>
          </a:p>
          <a:p>
            <a:r>
              <a:rPr lang="en-US" sz="1400" baseline="0" dirty="0" smtClean="0"/>
              <a:t>(Basic)</a:t>
            </a:r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</a:t>
            </a:r>
            <a:r>
              <a:rPr lang="en-US" baseline="0" dirty="0" smtClean="0"/>
              <a:t>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Insert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Images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3.86”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5.79”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under </a:t>
            </a:r>
            <a:r>
              <a:rPr lang="en-US" b="1" baseline="0" dirty="0" smtClean="0"/>
              <a:t>Picture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Picture Styles </a:t>
            </a:r>
            <a:r>
              <a:rPr lang="en-US" baseline="0" dirty="0" smtClean="0"/>
              <a:t>group, click </a:t>
            </a:r>
            <a:r>
              <a:rPr lang="en-US" b="1" baseline="0" dirty="0" smtClean="0"/>
              <a:t>Drop Shadow Rectangle</a:t>
            </a:r>
            <a:r>
              <a:rPr lang="en-US" baseline="0" dirty="0" smtClean="0"/>
              <a:t>.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To reproduce the shape effects on this slide, do the following: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Basic Shapes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Oval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an oval.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oval.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group, enter </a:t>
            </a:r>
            <a:r>
              <a:rPr lang="en-US" b="1" baseline="0" dirty="0" smtClean="0"/>
              <a:t>0.13”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enter </a:t>
            </a:r>
            <a:r>
              <a:rPr lang="en-US" b="1" baseline="0" dirty="0" smtClean="0"/>
              <a:t>0.0”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on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select </a:t>
            </a:r>
            <a:r>
              <a:rPr lang="en-US" b="1" baseline="0" dirty="0" smtClean="0"/>
              <a:t>Solid fil</a:t>
            </a:r>
            <a:r>
              <a:rPr lang="en-US" baseline="0" dirty="0" smtClean="0"/>
              <a:t>l,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color and then click </a:t>
            </a:r>
            <a:r>
              <a:rPr lang="en-US" b="1" baseline="0" dirty="0" smtClean="0"/>
              <a:t>White, Background 1 </a:t>
            </a:r>
            <a:r>
              <a:rPr lang="en-US" baseline="0" dirty="0" smtClean="0"/>
              <a:t>(first row).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90%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Line Color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Line Color </a:t>
            </a:r>
            <a:r>
              <a:rPr lang="en-US" baseline="0" dirty="0" smtClean="0"/>
              <a:t>pane, click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="0" baseline="0" dirty="0" smtClean="0"/>
              <a:t>, in the </a:t>
            </a:r>
            <a:r>
              <a:rPr lang="en-US" b="1" baseline="0" dirty="0" smtClean="0"/>
              <a:t>Rotation</a:t>
            </a:r>
            <a:r>
              <a:rPr lang="en-US" b="0" baseline="0" dirty="0" smtClean="0"/>
              <a:t> box, enter </a:t>
            </a:r>
            <a:r>
              <a:rPr lang="en-US" b="1" baseline="0" dirty="0" smtClean="0"/>
              <a:t>15°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90 ovals on the slide.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one of the ovals. Position the oval below the bottom right edge of the picture.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another oval. Position the oval slightly over the right edge of the slide.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90 ovals. On the </a:t>
            </a:r>
            <a:r>
              <a:rPr lang="en-US" b="1" dirty="0" smtClean="0"/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="0" baseline="0" dirty="0" smtClean="0"/>
              <a:t>Click </a:t>
            </a:r>
            <a:r>
              <a:rPr lang="en-US" b="1" baseline="0" dirty="0" smtClean="0"/>
              <a:t>Align Selected Objects</a:t>
            </a:r>
            <a:r>
              <a:rPr lang="en-US" b="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="0" baseline="0" dirty="0" smtClean="0"/>
              <a:t>Click </a:t>
            </a:r>
            <a:r>
              <a:rPr lang="en-US" b="1" baseline="0" dirty="0" smtClean="0"/>
              <a:t>Distribute Horizontally</a:t>
            </a:r>
            <a:r>
              <a:rPr lang="en-US" b="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="0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Group Objects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Group</a:t>
            </a:r>
            <a:r>
              <a:rPr lang="en-US" baseline="0" dirty="0" smtClean="0"/>
              <a:t>.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To reproduce the text effects on the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on the slide drag to draw your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text in the text box, and then select the text.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Cambria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pt.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 Color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Arial" pitchFamily="34" charset="0"/>
              <a:buNone/>
            </a:pPr>
            <a:endParaRPr lang="en-US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itchFamily="34" charset="0"/>
              <a:buNone/>
            </a:pPr>
            <a:endParaRPr lang="en-US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itchFamily="34" charset="0"/>
              <a:buNone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animation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select the group of circles.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Animation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Entrance Effects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Entrance Effect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Float In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Previous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1.00 seconds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Options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Float Down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select the text box.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Animation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Entrance Effects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Entrance Effect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Float In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Previous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1.00 seconds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Options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Float Up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Arial" pitchFamily="34" charset="0"/>
              <a:buNone/>
            </a:pPr>
            <a:endParaRPr lang="en-US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itchFamily="34" charset="0"/>
              <a:buNone/>
            </a:pPr>
            <a:endParaRPr lang="en-US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itchFamily="34" charset="0"/>
              <a:buNone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transition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to This Slide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Ferris Wheel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to This Slide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Options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Right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Mouse Click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4.00 seconds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To create the second and third slides,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slide.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New Slide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Duplicate Selected Slides</a:t>
            </a:r>
            <a:r>
              <a:rPr lang="en-US" baseline="0" dirty="0" smtClean="0"/>
              <a:t>. Repeat this process for a total of three slides.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 the Slides pane, select the second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select the picture. Under </a:t>
            </a:r>
            <a:r>
              <a:rPr lang="en-US" b="1" baseline="0" dirty="0" smtClean="0"/>
              <a:t>Picture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Adjust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Change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 the Slides pane, select the third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select the picture. Under </a:t>
            </a:r>
            <a:r>
              <a:rPr lang="en-US" b="1" baseline="0" dirty="0" smtClean="0"/>
              <a:t>Picture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Adjust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Change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To reproduce the background</a:t>
            </a:r>
            <a:r>
              <a:rPr lang="en-US" baseline="0" dirty="0" smtClean="0"/>
              <a:t> on this slide, do the following: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On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Background Styles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Style 12</a:t>
            </a:r>
            <a:r>
              <a:rPr lang="en-US" baseline="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(Note: Taking this action will change the colors on the slide.)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6709B-BE89-43DB-A3D1-45A8FDF45E7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9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530BC-EDBA-41B8-8677-08778EAD9E5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68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95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92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33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2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7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91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35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67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7F79-FE8E-465D-93F3-8AB43DCEC90D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5A7E-6678-40ED-A842-21E1B09764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23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DDC997"/>
              </a:clrFrom>
              <a:clrTo>
                <a:srgbClr val="DDC9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042" y="662730"/>
            <a:ext cx="1294263" cy="1483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0574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 smtClean="0">
                <a:ln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完全倒装</a:t>
            </a:r>
            <a:endParaRPr lang="en-US" altLang="zh-CN" sz="4400" b="1" cap="all" dirty="0" smtClean="0">
              <a:ln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FULL  inversion</a:t>
            </a:r>
            <a:endParaRPr lang="en-US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4876800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东莞南城中学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何承城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华南师范大学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郭志仪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5262" y="98923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新课标人教版</a:t>
            </a:r>
            <a:r>
              <a:rPr lang="en-US" altLang="zh-CN" sz="48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B5U4</a:t>
            </a:r>
            <a:endParaRPr lang="zh-CN" altLang="en-US" sz="48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0262" y="3733800"/>
            <a:ext cx="1294263" cy="14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5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027 -8.14815E-6 L 0.26615 -8.14815E-6 L -3.88889E-6 -8.14815E-6 " pathEditMode="relative" ptsTypes="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752600"/>
            <a:ext cx="86042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Here comes the sun, here comes the sun,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and I say, it's all right.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Little darling, it's been a long cold lonely winter.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Little darling, it feels like years since it's been here.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Here comes the sun, here comes the sun,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and I say, it's all right.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" name="Beatles - Here Comes The Sun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867400"/>
            <a:ext cx="552526" cy="609600"/>
          </a:xfrm>
          <a:prstGeom prst="rect">
            <a:avLst/>
          </a:prstGeom>
        </p:spPr>
      </p:pic>
      <p:sp>
        <p:nvSpPr>
          <p:cNvPr id="5" name="矩形 61"/>
          <p:cNvSpPr>
            <a:spLocks noChangeArrowheads="1"/>
          </p:cNvSpPr>
          <p:nvPr/>
        </p:nvSpPr>
        <p:spPr bwMode="auto">
          <a:xfrm>
            <a:off x="533400" y="1752600"/>
            <a:ext cx="4267200" cy="5334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597826" y="-749784"/>
            <a:ext cx="4724402" cy="1873248"/>
            <a:chOff x="3408" y="83"/>
            <a:chExt cx="2976" cy="118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8" y="83"/>
              <a:ext cx="2130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" y="611"/>
              <a:ext cx="2510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74" y="22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3" name="上箭头 2"/>
          <p:cNvSpPr/>
          <p:nvPr/>
        </p:nvSpPr>
        <p:spPr>
          <a:xfrm rot="2347017">
            <a:off x="4043587" y="929310"/>
            <a:ext cx="533400" cy="688426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3951837" y="156678"/>
            <a:ext cx="3381376" cy="1046161"/>
            <a:chOff x="3408" y="83"/>
            <a:chExt cx="2130" cy="659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8" y="83"/>
              <a:ext cx="2130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3874" y="22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91612" y="228600"/>
            <a:ext cx="3690388" cy="12003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完全倒装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full inversion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572" y="6858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533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457200"/>
            <a:ext cx="57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baseline="-25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6000" b="1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012" y="524977"/>
            <a:ext cx="19626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err="1">
                <a:solidFill>
                  <a:srgbClr val="FF0000"/>
                </a:solidFill>
                <a:latin typeface="Cambria" pitchFamily="18" charset="0"/>
              </a:rPr>
              <a:t>adv</a:t>
            </a:r>
            <a:r>
              <a:rPr lang="en-US" altLang="zh-CN" sz="2400" b="1" i="1" dirty="0">
                <a:solidFill>
                  <a:srgbClr val="FF0000"/>
                </a:solidFill>
                <a:latin typeface="Cambria" pitchFamily="18" charset="0"/>
              </a:rPr>
              <a:t> for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mbria" pitchFamily="18" charset="0"/>
              </a:rPr>
              <a:t>place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地点副词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右箭头 17"/>
          <p:cNvSpPr/>
          <p:nvPr/>
        </p:nvSpPr>
        <p:spPr>
          <a:xfrm rot="16200000">
            <a:off x="847154" y="1511656"/>
            <a:ext cx="285454" cy="132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 rot="16200000">
            <a:off x="3352732" y="1505198"/>
            <a:ext cx="285454" cy="132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16200000">
            <a:off x="2170854" y="1543415"/>
            <a:ext cx="285454" cy="132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6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9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 autoUpdateAnimBg="0"/>
      <p:bldP spid="3" grpId="0" animBg="1"/>
      <p:bldP spid="9" grpId="0" animBg="1"/>
      <p:bldP spid="13" grpId="0"/>
      <p:bldP spid="22" grpId="0"/>
      <p:bldP spid="24" grpId="0"/>
      <p:bldP spid="6" grpId="0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1143000"/>
            <a:ext cx="5249841" cy="272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56347" y="4114800"/>
            <a:ext cx="5099311" cy="76944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4400" i="1" dirty="0" smtClean="0">
                <a:latin typeface="Cambria" pitchFamily="18" charset="0"/>
              </a:rPr>
              <a:t>The bus comes here! </a:t>
            </a:r>
            <a:endParaRPr lang="en-US" sz="4400" i="1" dirty="0">
              <a:latin typeface="Cambri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4373" y="5468889"/>
            <a:ext cx="6991092" cy="114251"/>
            <a:chOff x="2134373" y="5430763"/>
            <a:chExt cx="6991092" cy="114249"/>
          </a:xfrm>
        </p:grpSpPr>
        <p:sp>
          <p:nvSpPr>
            <p:cNvPr id="5" name="Rounded Rectangle 4"/>
            <p:cNvSpPr/>
            <p:nvPr/>
          </p:nvSpPr>
          <p:spPr>
            <a:xfrm rot="900000">
              <a:off x="644598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900000">
              <a:off x="636898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900000">
              <a:off x="629199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900000">
              <a:off x="621500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900000">
              <a:off x="613800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900000">
              <a:off x="606101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900000">
              <a:off x="598402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900000">
              <a:off x="590703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900000">
              <a:off x="583003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rot="900000">
              <a:off x="575304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900000">
              <a:off x="567605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900000">
              <a:off x="559905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900000">
              <a:off x="552206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900000">
              <a:off x="544507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900000">
              <a:off x="536807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900000">
              <a:off x="529108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900000">
              <a:off x="521409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900000">
              <a:off x="513710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900000">
              <a:off x="506010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900000">
              <a:off x="498311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900000">
              <a:off x="713891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900000">
              <a:off x="706192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900000">
              <a:off x="698493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900000">
              <a:off x="690793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 rot="900000">
              <a:off x="683094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900000">
              <a:off x="675395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rot="900000">
              <a:off x="667696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900000">
              <a:off x="659996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900000">
              <a:off x="652297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900000">
              <a:off x="867877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900000">
              <a:off x="860178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900000">
              <a:off x="852479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900000">
              <a:off x="844779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900000">
              <a:off x="837080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900000">
              <a:off x="829381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 rot="900000">
              <a:off x="821682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 rot="900000">
              <a:off x="813982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 rot="900000">
              <a:off x="806283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 rot="900000">
              <a:off x="798584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 rot="900000">
              <a:off x="790884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 rot="900000">
              <a:off x="783185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 rot="900000">
              <a:off x="775486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 rot="900000">
              <a:off x="767786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 rot="900000">
              <a:off x="760087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 rot="900000">
              <a:off x="752388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 rot="900000">
              <a:off x="744689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 rot="900000">
              <a:off x="736989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900000">
              <a:off x="729290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900000">
              <a:off x="721591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900000">
              <a:off x="906374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 rot="900000">
              <a:off x="898675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 rot="900000">
              <a:off x="890975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900000">
              <a:off x="883276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900000">
              <a:off x="875577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900000">
              <a:off x="267332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 rot="900000">
              <a:off x="259633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 rot="900000">
              <a:off x="251933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 rot="900000">
              <a:off x="244234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 rot="900000">
              <a:off x="236535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 rot="900000">
              <a:off x="228835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 rot="900000">
              <a:off x="221136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 rot="900000">
              <a:off x="213437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 rot="900000">
              <a:off x="421318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rot="900000">
              <a:off x="413619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 rot="900000">
              <a:off x="405919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 rot="900000">
              <a:off x="398220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 rot="900000">
              <a:off x="390521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900000">
              <a:off x="382821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 rot="900000">
              <a:off x="375122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 rot="900000">
              <a:off x="367423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 rot="900000">
              <a:off x="359724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 rot="900000">
              <a:off x="352024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 rot="900000">
              <a:off x="344325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rot="900000">
              <a:off x="336626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rot="900000">
              <a:off x="328926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 rot="900000">
              <a:off x="321227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 rot="900000">
              <a:off x="313528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 rot="900000">
              <a:off x="305828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 rot="900000">
              <a:off x="298129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 rot="900000">
              <a:off x="290430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 rot="900000">
              <a:off x="282731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 rot="900000">
              <a:off x="275031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 rot="900000">
              <a:off x="490612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 rot="900000">
              <a:off x="482912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 rot="900000">
              <a:off x="475213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 rot="900000">
              <a:off x="467514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 rot="900000">
              <a:off x="459814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 rot="900000">
              <a:off x="452115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 rot="900000">
              <a:off x="444416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 rot="900000">
              <a:off x="436717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900000">
              <a:off x="429017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168538" y="5791200"/>
            <a:ext cx="5680062" cy="76944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4400" b="1" i="1" dirty="0" smtClean="0">
                <a:solidFill>
                  <a:srgbClr val="00B050"/>
                </a:solidFill>
                <a:latin typeface="Cambria" pitchFamily="18" charset="0"/>
              </a:rPr>
              <a:t>Here</a:t>
            </a:r>
            <a:r>
              <a:rPr lang="en-US" sz="4400" b="1" i="1" dirty="0" smtClean="0">
                <a:latin typeface="Cambria" pitchFamily="18" charset="0"/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Cambria" pitchFamily="18" charset="0"/>
              </a:rPr>
              <a:t>comes</a:t>
            </a:r>
            <a:r>
              <a:rPr lang="en-US" sz="4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i="1" dirty="0" smtClean="0">
                <a:solidFill>
                  <a:srgbClr val="0070C0"/>
                </a:solidFill>
                <a:latin typeface="Cambria" pitchFamily="18" charset="0"/>
              </a:rPr>
              <a:t>the bus</a:t>
            </a:r>
            <a:r>
              <a:rPr lang="en-US" sz="4400" b="1" i="1" dirty="0" smtClean="0">
                <a:latin typeface="Cambria" pitchFamily="18" charset="0"/>
              </a:rPr>
              <a:t>!</a:t>
            </a:r>
            <a:endParaRPr lang="en-US" sz="4400" b="1" i="1" dirty="0">
              <a:latin typeface="Cambria" pitchFamily="18" charset="0"/>
            </a:endParaRPr>
          </a:p>
        </p:txBody>
      </p:sp>
      <p:cxnSp>
        <p:nvCxnSpPr>
          <p:cNvPr id="97" name="直接连接符 96"/>
          <p:cNvCxnSpPr/>
          <p:nvPr/>
        </p:nvCxnSpPr>
        <p:spPr>
          <a:xfrm flipV="1">
            <a:off x="2386914" y="4864117"/>
            <a:ext cx="473827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H="1">
            <a:off x="4572218" y="5023495"/>
            <a:ext cx="12198" cy="10725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图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28600"/>
            <a:ext cx="765921" cy="712029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81" y="5878152"/>
            <a:ext cx="765921" cy="712029"/>
          </a:xfrm>
          <a:prstGeom prst="rect">
            <a:avLst/>
          </a:prstGeom>
        </p:spPr>
      </p:pic>
      <p:sp>
        <p:nvSpPr>
          <p:cNvPr id="103" name="右箭头 102"/>
          <p:cNvSpPr/>
          <p:nvPr/>
        </p:nvSpPr>
        <p:spPr>
          <a:xfrm rot="16200000">
            <a:off x="2687868" y="5711755"/>
            <a:ext cx="166035" cy="310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2030231" y="510540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地点副词</a:t>
            </a:r>
            <a:endParaRPr lang="zh-CN" altLang="en-US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630431" y="510540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谓语动词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右箭头 105"/>
          <p:cNvSpPr/>
          <p:nvPr/>
        </p:nvSpPr>
        <p:spPr>
          <a:xfrm rot="16200000">
            <a:off x="4475899" y="5685107"/>
            <a:ext cx="166035" cy="310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5943600" y="51155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主语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右箭头 107"/>
          <p:cNvSpPr/>
          <p:nvPr/>
        </p:nvSpPr>
        <p:spPr>
          <a:xfrm rot="16200000">
            <a:off x="6227900" y="5699861"/>
            <a:ext cx="166035" cy="310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1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  <p:bldP spid="103" grpId="0" animBg="1"/>
      <p:bldP spid="104" grpId="0"/>
      <p:bldP spid="105" grpId="0"/>
      <p:bldP spid="106" grpId="0" animBg="1"/>
      <p:bldP spid="107" grpId="0"/>
      <p:bldP spid="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71" y="620671"/>
            <a:ext cx="3248207" cy="324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99996" y="4254054"/>
            <a:ext cx="6289915" cy="76944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altLang="zh-CN" sz="4400" b="1" i="1" dirty="0" smtClean="0">
                <a:latin typeface="Cambria" pitchFamily="18" charset="0"/>
              </a:rPr>
              <a:t>A dog is inside the box</a:t>
            </a:r>
            <a:r>
              <a:rPr lang="en-US" altLang="zh-CN" sz="4400" b="1" i="1" dirty="0">
                <a:latin typeface="Cambria" pitchFamily="18" charset="0"/>
              </a:rPr>
              <a:t>.</a:t>
            </a:r>
            <a:endParaRPr lang="en-US" sz="4400" b="1" i="1" dirty="0">
              <a:latin typeface="Cambri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4373" y="5468889"/>
            <a:ext cx="6991092" cy="114251"/>
            <a:chOff x="2134373" y="5430763"/>
            <a:chExt cx="6991092" cy="114249"/>
          </a:xfrm>
        </p:grpSpPr>
        <p:sp>
          <p:nvSpPr>
            <p:cNvPr id="5" name="Rounded Rectangle 4"/>
            <p:cNvSpPr/>
            <p:nvPr/>
          </p:nvSpPr>
          <p:spPr>
            <a:xfrm rot="900000">
              <a:off x="644598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900000">
              <a:off x="636898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900000">
              <a:off x="629199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900000">
              <a:off x="621500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900000">
              <a:off x="613800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900000">
              <a:off x="606101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900000">
              <a:off x="598402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900000">
              <a:off x="590703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900000">
              <a:off x="583003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rot="900000">
              <a:off x="575304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900000">
              <a:off x="567605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900000">
              <a:off x="559905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900000">
              <a:off x="552206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900000">
              <a:off x="544507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900000">
              <a:off x="536807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900000">
              <a:off x="529108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900000">
              <a:off x="521409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900000">
              <a:off x="513710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900000">
              <a:off x="506010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900000">
              <a:off x="498311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900000">
              <a:off x="713891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900000">
              <a:off x="706192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900000">
              <a:off x="698493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900000">
              <a:off x="690793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 rot="900000">
              <a:off x="683094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900000">
              <a:off x="675395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rot="900000">
              <a:off x="667696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900000">
              <a:off x="659996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900000">
              <a:off x="652297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900000">
              <a:off x="867877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900000">
              <a:off x="860178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900000">
              <a:off x="852479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900000">
              <a:off x="844779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900000">
              <a:off x="837080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900000">
              <a:off x="829381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 rot="900000">
              <a:off x="821682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 rot="900000">
              <a:off x="813982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 rot="900000">
              <a:off x="806283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 rot="900000">
              <a:off x="798584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 rot="900000">
              <a:off x="790884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 rot="900000">
              <a:off x="783185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 rot="900000">
              <a:off x="775486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 rot="900000">
              <a:off x="767786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 rot="900000">
              <a:off x="760087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 rot="900000">
              <a:off x="752388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 rot="900000">
              <a:off x="744689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 rot="900000">
              <a:off x="736989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900000">
              <a:off x="729290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900000">
              <a:off x="721591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900000">
              <a:off x="906374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 rot="900000">
              <a:off x="898675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 rot="900000">
              <a:off x="890975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900000">
              <a:off x="883276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900000">
              <a:off x="875577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900000">
              <a:off x="267332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 rot="900000">
              <a:off x="259633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 rot="900000">
              <a:off x="251933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 rot="900000">
              <a:off x="244234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 rot="900000">
              <a:off x="236535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 rot="900000">
              <a:off x="228835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 rot="900000">
              <a:off x="221136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 rot="900000">
              <a:off x="213437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 rot="900000">
              <a:off x="421318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rot="900000">
              <a:off x="413619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 rot="900000">
              <a:off x="405919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 rot="900000">
              <a:off x="398220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 rot="900000">
              <a:off x="390521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900000">
              <a:off x="382821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 rot="900000">
              <a:off x="375122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 rot="900000">
              <a:off x="367423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 rot="900000">
              <a:off x="359724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 rot="900000">
              <a:off x="352024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 rot="900000">
              <a:off x="344325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rot="900000">
              <a:off x="336626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rot="900000">
              <a:off x="328926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 rot="900000">
              <a:off x="321227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 rot="900000">
              <a:off x="313528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 rot="900000">
              <a:off x="305828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 rot="900000">
              <a:off x="298129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 rot="900000">
              <a:off x="290430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 rot="900000">
              <a:off x="282731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 rot="900000">
              <a:off x="275031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 rot="900000">
              <a:off x="490612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 rot="900000">
              <a:off x="482912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 rot="900000">
              <a:off x="475213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 rot="900000">
              <a:off x="467514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 rot="900000">
              <a:off x="459814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 rot="900000">
              <a:off x="452115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 rot="900000">
              <a:off x="444416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 rot="900000">
              <a:off x="436717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900000">
              <a:off x="429017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192655" y="5791200"/>
            <a:ext cx="5848164" cy="76944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00B050"/>
                </a:solidFill>
                <a:latin typeface="Cambria" pitchFamily="18" charset="0"/>
              </a:rPr>
              <a:t>Inside the box</a:t>
            </a:r>
            <a:r>
              <a:rPr lang="en-US" altLang="zh-CN" sz="44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altLang="zh-CN" sz="4400" b="1" i="1" dirty="0" smtClean="0">
                <a:solidFill>
                  <a:srgbClr val="FF3300"/>
                </a:solidFill>
                <a:latin typeface="Cambria" pitchFamily="18" charset="0"/>
              </a:rPr>
              <a:t>is </a:t>
            </a:r>
            <a:r>
              <a:rPr lang="en-US" altLang="zh-CN" sz="4400" b="1" i="1" dirty="0" smtClean="0">
                <a:solidFill>
                  <a:srgbClr val="0070C0"/>
                </a:solidFill>
                <a:latin typeface="Cambria" pitchFamily="18" charset="0"/>
              </a:rPr>
              <a:t>a dog. </a:t>
            </a:r>
            <a:endParaRPr lang="en-US" sz="4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cxnSp>
        <p:nvCxnSpPr>
          <p:cNvPr id="97" name="直接连接符 96"/>
          <p:cNvCxnSpPr/>
          <p:nvPr/>
        </p:nvCxnSpPr>
        <p:spPr>
          <a:xfrm flipV="1">
            <a:off x="2386914" y="4864116"/>
            <a:ext cx="5552795" cy="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>
            <a:off x="4584416" y="5023495"/>
            <a:ext cx="0" cy="9201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右箭头 100"/>
          <p:cNvSpPr/>
          <p:nvPr/>
        </p:nvSpPr>
        <p:spPr>
          <a:xfrm rot="16200000">
            <a:off x="3866083" y="5705369"/>
            <a:ext cx="166035" cy="310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2965712" y="511558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介词短语</a:t>
            </a:r>
            <a:endParaRPr lang="zh-CN" altLang="en-US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18783" y="51155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主语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81600" y="510540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谓语动词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右箭头 104"/>
          <p:cNvSpPr/>
          <p:nvPr/>
        </p:nvSpPr>
        <p:spPr>
          <a:xfrm rot="16200000">
            <a:off x="6027068" y="5685107"/>
            <a:ext cx="166035" cy="310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右箭头 105"/>
          <p:cNvSpPr/>
          <p:nvPr/>
        </p:nvSpPr>
        <p:spPr>
          <a:xfrm rot="16200000">
            <a:off x="7303083" y="5699861"/>
            <a:ext cx="166035" cy="310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3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  <p:bldP spid="101" grpId="0" animBg="1"/>
      <p:bldP spid="102" grpId="0"/>
      <p:bldP spid="103" grpId="0"/>
      <p:bldP spid="104" grpId="0"/>
      <p:bldP spid="105" grpId="0" animBg="1"/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立方体 4">
            <a:hlinkClick r:id="" action="ppaction://macro?name=DragandDrop"/>
          </p:cNvPr>
          <p:cNvSpPr/>
          <p:nvPr/>
        </p:nvSpPr>
        <p:spPr>
          <a:xfrm>
            <a:off x="1408043" y="2433459"/>
            <a:ext cx="2223053" cy="78519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 bell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立方体 5">
            <a:hlinkClick r:id="" action="ppaction://macro?name=DragandDrop"/>
          </p:cNvPr>
          <p:cNvSpPr/>
          <p:nvPr/>
        </p:nvSpPr>
        <p:spPr>
          <a:xfrm>
            <a:off x="3832622" y="2429523"/>
            <a:ext cx="1295400" cy="785190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goes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立方体 6">
            <a:hlinkClick r:id="" action="ppaction://macro?name=DragandDrop"/>
          </p:cNvPr>
          <p:cNvSpPr/>
          <p:nvPr/>
        </p:nvSpPr>
        <p:spPr>
          <a:xfrm>
            <a:off x="5377458" y="2384538"/>
            <a:ext cx="1371600" cy="78519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here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立方体 17">
            <a:hlinkClick r:id="" action="ppaction://macro?name=DragandDrop"/>
          </p:cNvPr>
          <p:cNvSpPr/>
          <p:nvPr/>
        </p:nvSpPr>
        <p:spPr>
          <a:xfrm>
            <a:off x="762000" y="3573119"/>
            <a:ext cx="3048001" cy="78519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 chairman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立方体 18">
            <a:hlinkClick r:id="" action="ppaction://macro?name=DragandDrop"/>
          </p:cNvPr>
          <p:cNvSpPr/>
          <p:nvPr/>
        </p:nvSpPr>
        <p:spPr>
          <a:xfrm>
            <a:off x="4154556" y="3558210"/>
            <a:ext cx="1408043" cy="785190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came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立方体 19"/>
          <p:cNvSpPr/>
          <p:nvPr/>
        </p:nvSpPr>
        <p:spPr>
          <a:xfrm>
            <a:off x="5943600" y="3505200"/>
            <a:ext cx="1371600" cy="78519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then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244078" y="-152400"/>
            <a:ext cx="8153399" cy="2881592"/>
            <a:chOff x="-244078" y="-104459"/>
            <a:chExt cx="8153399" cy="25379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4078" y="-104459"/>
              <a:ext cx="8153399" cy="253791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42071" y="531835"/>
              <a:ext cx="6362700" cy="1382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</a:t>
              </a:r>
              <a:r>
                <a:rPr lang="zh-CN" altLang="zh-CN" sz="2400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方式或方位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的副词或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介词短语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，如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there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now, then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up， down， away，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 front of the house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等置于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句首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</a:t>
              </a:r>
              <a:r>
                <a:rPr lang="zh-CN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要使用</a:t>
              </a:r>
              <a:r>
                <a:rPr lang="zh-CN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完全</a:t>
              </a:r>
              <a:r>
                <a:rPr lang="zh-CN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倒装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36445" y="848025"/>
            <a:ext cx="1911100" cy="1694691"/>
            <a:chOff x="7172888" y="1475037"/>
            <a:chExt cx="1911100" cy="169469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888" y="1475037"/>
              <a:ext cx="1911100" cy="16946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92278" y="1695371"/>
              <a:ext cx="1166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cap="all" dirty="0">
                  <a:ln/>
                  <a:solidFill>
                    <a:srgbClr val="4F81BD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V+S</a:t>
              </a:r>
            </a:p>
            <a:p>
              <a:endParaRPr lang="zh-CN" altLang="en-US" sz="3200" dirty="0"/>
            </a:p>
          </p:txBody>
        </p:sp>
      </p:grpSp>
      <p:sp>
        <p:nvSpPr>
          <p:cNvPr id="21" name="立方体 20">
            <a:hlinkClick r:id="" action="ppaction://macro?name=DragandDrop"/>
          </p:cNvPr>
          <p:cNvSpPr/>
          <p:nvPr/>
        </p:nvSpPr>
        <p:spPr>
          <a:xfrm>
            <a:off x="1002572" y="4807226"/>
            <a:ext cx="2123661" cy="78519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立方体 21">
            <a:hlinkClick r:id="" action="ppaction://macro?name=DragandDrop"/>
          </p:cNvPr>
          <p:cNvSpPr/>
          <p:nvPr/>
        </p:nvSpPr>
        <p:spPr>
          <a:xfrm>
            <a:off x="3207403" y="4777410"/>
            <a:ext cx="1295400" cy="785190"/>
          </a:xfrm>
          <a:prstGeom prst="cub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lies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立方体 22"/>
          <p:cNvSpPr/>
          <p:nvPr/>
        </p:nvSpPr>
        <p:spPr>
          <a:xfrm>
            <a:off x="4800600" y="4800600"/>
            <a:ext cx="4164496" cy="78519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front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of the school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65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6994E-6 L -0.09757 0.01874 C -0.11788 0.0229 -0.14844 0.02544 -0.18021 0.02544 C -0.21649 0.02544 -0.24549 0.0229 -0.2658 0.01874 L -0.36302 -2.46994E-6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0481E-7 L 0.12031 0.04047 C 0.14566 0.04949 0.18368 0.05481 0.22292 0.05481 C 0.26788 0.05481 0.30399 0.04949 0.32934 0.04047 L 0.45 -8.0481E-7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0948 L -0.13108 0.0192 C -0.14983 0.02151 -0.17795 0.0229 -0.20712 0.0229 C -0.24045 0.0229 -0.26701 0.02151 -0.28576 0.0192 L -0.375 0.00948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0047 L 0.18108 0.03145 C 0.21042 0.03885 0.25417 0.04278 0.29983 0.04278 C 0.35191 0.04278 0.39358 0.03885 0.42292 0.03145 L 0.56267 -0.00047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2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063E-6 L -0.12864 0.03561 C -0.15555 0.04371 -0.19566 0.04833 -0.23767 0.04833 C -0.28559 0.04833 -0.32395 0.04371 -0.35086 0.03561 L -0.47916 1.72063E-6 " pathEditMode="relative" rAng="0" ptsTypes="FffFF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2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72063E-6 L 0.15399 0.01272 C 0.18628 0.01572 0.23455 0.01757 0.2849 0.01757 C 0.34236 0.01757 0.38837 0.01572 0.42066 0.01272 L 0.575 1.72063E-6 " pathEditMode="relative" rAng="0" ptsTypes="FffFF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87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947E-6 L 0.16302 0.00555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9" y="616296"/>
            <a:ext cx="8313727" cy="2736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5522" y="12192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上述全部倒装的句型结构的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主语必须是名词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，如果主语是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人称代词则不能倒装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048000"/>
            <a:ext cx="47702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Here </a:t>
            </a:r>
            <a:r>
              <a:rPr lang="en-US" altLang="zh-CN" sz="3600" b="1" i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comes.　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Away </a:t>
            </a:r>
            <a:r>
              <a:rPr lang="en-US" altLang="zh-CN" sz="3600" b="1" i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they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went.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817840" cy="817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817840" cy="8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080739" cy="248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152400" y="5105400"/>
            <a:ext cx="9325360" cy="76944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00B050"/>
                </a:solidFill>
                <a:latin typeface="Cambria" pitchFamily="18" charset="0"/>
              </a:rPr>
              <a:t>There</a:t>
            </a:r>
            <a:r>
              <a:rPr lang="en-US" altLang="zh-CN" sz="4400" dirty="0" smtClean="0"/>
              <a:t>   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Cambria" pitchFamily="18" charset="0"/>
              </a:rPr>
              <a:t>lives</a:t>
            </a:r>
            <a:r>
              <a:rPr lang="en-US" altLang="zh-CN" sz="4400" dirty="0" smtClean="0"/>
              <a:t> </a:t>
            </a:r>
            <a:r>
              <a:rPr lang="en-US" altLang="zh-CN" sz="4400" i="1" dirty="0" smtClean="0">
                <a:latin typeface="Cambria" pitchFamily="18" charset="0"/>
              </a:rPr>
              <a:t> </a:t>
            </a:r>
            <a:r>
              <a:rPr lang="en-US" altLang="zh-CN" sz="4400" b="1" i="1" dirty="0">
                <a:solidFill>
                  <a:srgbClr val="0070C0"/>
                </a:solidFill>
                <a:latin typeface="Cambria" pitchFamily="18" charset="0"/>
              </a:rPr>
              <a:t>an old fisherman</a:t>
            </a:r>
            <a:r>
              <a:rPr lang="en-US" altLang="zh-CN" sz="4400" b="1" i="1" dirty="0" smtClean="0">
                <a:solidFill>
                  <a:srgbClr val="0070C0"/>
                </a:solidFill>
                <a:latin typeface="Cambria" pitchFamily="18" charset="0"/>
              </a:rPr>
              <a:t>. </a:t>
            </a:r>
            <a:endParaRPr lang="en-US" sz="4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134373" y="6210349"/>
            <a:ext cx="6991092" cy="114251"/>
            <a:chOff x="2134373" y="5430763"/>
            <a:chExt cx="6991092" cy="114249"/>
          </a:xfrm>
        </p:grpSpPr>
        <p:sp>
          <p:nvSpPr>
            <p:cNvPr id="99" name="Rounded Rectangle 98"/>
            <p:cNvSpPr/>
            <p:nvPr/>
          </p:nvSpPr>
          <p:spPr>
            <a:xfrm rot="900000">
              <a:off x="644598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 rot="900000">
              <a:off x="636898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 rot="900000">
              <a:off x="629199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 rot="900000">
              <a:off x="621500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 rot="900000">
              <a:off x="613800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 rot="900000">
              <a:off x="606101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 rot="900000">
              <a:off x="598402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 rot="900000">
              <a:off x="590703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 rot="900000">
              <a:off x="583003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 rot="900000">
              <a:off x="575304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 rot="900000">
              <a:off x="567605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 rot="900000">
              <a:off x="559905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 rot="900000">
              <a:off x="552206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 rot="900000">
              <a:off x="544507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 rot="900000">
              <a:off x="536807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 rot="900000">
              <a:off x="529108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 rot="900000">
              <a:off x="521409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 rot="900000">
              <a:off x="513710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 rot="900000">
              <a:off x="506010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 rot="900000">
              <a:off x="498311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 rot="900000">
              <a:off x="713891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 rot="900000">
              <a:off x="706192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 rot="900000">
              <a:off x="698493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 rot="900000">
              <a:off x="690793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 rot="900000">
              <a:off x="683094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 rot="900000">
              <a:off x="675395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 rot="900000">
              <a:off x="667696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 rot="900000">
              <a:off x="659996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 rot="900000">
              <a:off x="652297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 rot="900000">
              <a:off x="867877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 rot="900000">
              <a:off x="860178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 rot="900000">
              <a:off x="852479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 rot="900000">
              <a:off x="844779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 rot="900000">
              <a:off x="837080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 rot="900000">
              <a:off x="829381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 rot="900000">
              <a:off x="821682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 rot="900000">
              <a:off x="813982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 rot="900000">
              <a:off x="806283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 rot="900000">
              <a:off x="798584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 rot="900000">
              <a:off x="790884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 rot="900000">
              <a:off x="783185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 rot="900000">
              <a:off x="775486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 rot="900000">
              <a:off x="767786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 rot="900000">
              <a:off x="760087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 rot="900000">
              <a:off x="752388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 rot="900000">
              <a:off x="744689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 rot="900000">
              <a:off x="736989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 rot="900000">
              <a:off x="729290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 rot="900000">
              <a:off x="721591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 rot="900000">
              <a:off x="906374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 rot="900000">
              <a:off x="898675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 rot="900000">
              <a:off x="890975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 rot="900000">
              <a:off x="883276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 rot="900000">
              <a:off x="875577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 rot="900000">
              <a:off x="267332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 rot="900000">
              <a:off x="259633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 rot="900000">
              <a:off x="251933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 rot="900000">
              <a:off x="244234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 rot="900000">
              <a:off x="236535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 rot="900000">
              <a:off x="228835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 rot="900000">
              <a:off x="221136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 rot="900000">
              <a:off x="213437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 rot="900000">
              <a:off x="421318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 rot="900000">
              <a:off x="413619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 rot="900000">
              <a:off x="405919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 rot="900000">
              <a:off x="398220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 rot="900000">
              <a:off x="390521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 rot="900000">
              <a:off x="382821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 rot="900000">
              <a:off x="375122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 rot="900000">
              <a:off x="367423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 rot="900000">
              <a:off x="359724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 rot="900000">
              <a:off x="352024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 rot="900000">
              <a:off x="344325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 rot="900000">
              <a:off x="336626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 rot="900000">
              <a:off x="328926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 rot="900000">
              <a:off x="321227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 rot="900000">
              <a:off x="313528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 rot="900000">
              <a:off x="305828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 rot="900000">
              <a:off x="298129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 rot="900000">
              <a:off x="290430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 rot="900000">
              <a:off x="282731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 rot="900000">
              <a:off x="275031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 rot="900000">
              <a:off x="490612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900000">
              <a:off x="482912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 rot="900000">
              <a:off x="475213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 rot="900000">
              <a:off x="467514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 rot="900000">
              <a:off x="459814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 rot="900000">
              <a:off x="452115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 rot="900000">
              <a:off x="444416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 rot="900000">
              <a:off x="436717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 rot="900000">
              <a:off x="429017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4" name="矩形 61"/>
          <p:cNvSpPr>
            <a:spLocks noChangeArrowheads="1"/>
          </p:cNvSpPr>
          <p:nvPr/>
        </p:nvSpPr>
        <p:spPr bwMode="auto">
          <a:xfrm>
            <a:off x="3483721" y="5221357"/>
            <a:ext cx="4577575" cy="611337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5" name="矩形 61"/>
          <p:cNvSpPr>
            <a:spLocks noChangeArrowheads="1"/>
          </p:cNvSpPr>
          <p:nvPr/>
        </p:nvSpPr>
        <p:spPr bwMode="auto">
          <a:xfrm>
            <a:off x="1981200" y="5181600"/>
            <a:ext cx="1295400" cy="6096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8" name="右箭头 197"/>
          <p:cNvSpPr/>
          <p:nvPr/>
        </p:nvSpPr>
        <p:spPr>
          <a:xfrm rot="16200000">
            <a:off x="2817077" y="4693648"/>
            <a:ext cx="291839" cy="5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右箭头 198"/>
          <p:cNvSpPr/>
          <p:nvPr/>
        </p:nvSpPr>
        <p:spPr>
          <a:xfrm rot="16200000">
            <a:off x="5987312" y="4604488"/>
            <a:ext cx="291839" cy="5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230469"/>
            <a:ext cx="1112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Cambria" pitchFamily="18" charset="0"/>
              </a:rPr>
              <a:t>verb</a:t>
            </a:r>
            <a:endParaRPr lang="zh-CN" altLang="en-US" sz="3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257800" y="4051036"/>
            <a:ext cx="166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70C0"/>
                </a:solidFill>
                <a:latin typeface="Cambria" pitchFamily="18" charset="0"/>
              </a:rPr>
              <a:t>subject</a:t>
            </a:r>
            <a:endParaRPr lang="zh-CN" altLang="en-US" sz="36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6801862" y="2373197"/>
            <a:ext cx="1911100" cy="1694691"/>
            <a:chOff x="7172888" y="1475037"/>
            <a:chExt cx="1911100" cy="1694691"/>
          </a:xfrm>
        </p:grpSpPr>
        <p:pic>
          <p:nvPicPr>
            <p:cNvPr id="192" name="图片 1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888" y="1475037"/>
              <a:ext cx="1911100" cy="1694691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7792278" y="1695371"/>
              <a:ext cx="1166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cap="all" dirty="0">
                  <a:ln/>
                  <a:solidFill>
                    <a:srgbClr val="4F81BD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V+S</a:t>
              </a:r>
            </a:p>
            <a:p>
              <a:endParaRPr lang="zh-CN" altLang="en-US" sz="3200" dirty="0"/>
            </a:p>
          </p:txBody>
        </p:sp>
      </p:grpSp>
      <p:sp>
        <p:nvSpPr>
          <p:cNvPr id="190" name="矩形 61"/>
          <p:cNvSpPr>
            <a:spLocks noChangeArrowheads="1"/>
          </p:cNvSpPr>
          <p:nvPr/>
        </p:nvSpPr>
        <p:spPr bwMode="auto">
          <a:xfrm>
            <a:off x="166594" y="5181600"/>
            <a:ext cx="1586005" cy="6096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6" name="右箭头 195"/>
          <p:cNvSpPr/>
          <p:nvPr/>
        </p:nvSpPr>
        <p:spPr>
          <a:xfrm rot="16200000">
            <a:off x="813676" y="4700566"/>
            <a:ext cx="291839" cy="5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TextBox 196"/>
          <p:cNvSpPr txBox="1"/>
          <p:nvPr/>
        </p:nvSpPr>
        <p:spPr>
          <a:xfrm>
            <a:off x="-25007" y="4051037"/>
            <a:ext cx="285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err="1" smtClean="0">
                <a:solidFill>
                  <a:srgbClr val="00B050"/>
                </a:solidFill>
                <a:latin typeface="Cambria" pitchFamily="18" charset="0"/>
              </a:rPr>
              <a:t>adv</a:t>
            </a:r>
            <a:r>
              <a:rPr lang="en-US" altLang="zh-CN" sz="3600" b="1" i="1" dirty="0" smtClean="0">
                <a:solidFill>
                  <a:srgbClr val="00B050"/>
                </a:solidFill>
                <a:latin typeface="Cambria" pitchFamily="18" charset="0"/>
              </a:rPr>
              <a:t> for place</a:t>
            </a:r>
            <a:endParaRPr lang="zh-CN" altLang="en-US" sz="36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202" name="图片 2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660">
            <a:off x="272374" y="227493"/>
            <a:ext cx="686908" cy="686908"/>
          </a:xfrm>
          <a:prstGeom prst="rect">
            <a:avLst/>
          </a:prstGeom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660">
            <a:off x="8309056" y="5924020"/>
            <a:ext cx="686908" cy="6869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4400" y="152400"/>
            <a:ext cx="4099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gradFill>
                  <a:gsLst>
                    <a:gs pos="0">
                      <a:srgbClr val="FF3399"/>
                    </a:gs>
                    <a:gs pos="31000">
                      <a:srgbClr val="FF6633"/>
                    </a:gs>
                    <a:gs pos="50000">
                      <a:srgbClr val="FFFF00"/>
                    </a:gs>
                    <a:gs pos="74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Describing the pictures</a:t>
            </a:r>
            <a:endParaRPr lang="en-US" altLang="zh-CN" sz="3200" i="1" dirty="0">
              <a:gradFill>
                <a:gsLst>
                  <a:gs pos="0">
                    <a:srgbClr val="FF3399"/>
                  </a:gs>
                  <a:gs pos="31000">
                    <a:srgbClr val="FF6633"/>
                  </a:gs>
                  <a:gs pos="50000">
                    <a:srgbClr val="FFFF00"/>
                  </a:gs>
                  <a:gs pos="74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94" grpId="0" bldLvl="0" animBg="1" autoUpdateAnimBg="0"/>
      <p:bldP spid="195" grpId="0" bldLvl="0" animBg="1" autoUpdateAnimBg="0"/>
      <p:bldP spid="198" grpId="0" animBg="1"/>
      <p:bldP spid="199" grpId="0" animBg="1"/>
      <p:bldP spid="6" grpId="0"/>
      <p:bldP spid="200" grpId="0"/>
      <p:bldP spid="190" grpId="0" bldLvl="0" animBg="1" autoUpdateAnimBg="0"/>
      <p:bldP spid="196" grpId="0" animBg="1"/>
      <p:bldP spid="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4" y="609600"/>
            <a:ext cx="3934786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37367" y="5105400"/>
            <a:ext cx="9325360" cy="76944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00B050"/>
                </a:solidFill>
                <a:latin typeface="Cambria" pitchFamily="18" charset="0"/>
              </a:rPr>
              <a:t>Outside the house 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Cambria" pitchFamily="18" charset="0"/>
              </a:rPr>
              <a:t>sits</a:t>
            </a:r>
            <a:r>
              <a:rPr lang="en-US" altLang="zh-CN" sz="4400" i="1" dirty="0" smtClean="0">
                <a:latin typeface="Cambria" pitchFamily="18" charset="0"/>
              </a:rPr>
              <a:t> </a:t>
            </a:r>
            <a:r>
              <a:rPr lang="en-US" altLang="zh-CN" sz="4400" b="1" i="1" dirty="0" smtClean="0">
                <a:solidFill>
                  <a:srgbClr val="0070C0"/>
                </a:solidFill>
                <a:latin typeface="Cambria" pitchFamily="18" charset="0"/>
              </a:rPr>
              <a:t>the dog. </a:t>
            </a:r>
            <a:endParaRPr lang="en-US" sz="4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134373" y="6210349"/>
            <a:ext cx="6991092" cy="114251"/>
            <a:chOff x="2134373" y="5430763"/>
            <a:chExt cx="6991092" cy="114249"/>
          </a:xfrm>
        </p:grpSpPr>
        <p:sp>
          <p:nvSpPr>
            <p:cNvPr id="99" name="Rounded Rectangle 98"/>
            <p:cNvSpPr/>
            <p:nvPr/>
          </p:nvSpPr>
          <p:spPr>
            <a:xfrm rot="900000">
              <a:off x="644598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 rot="900000">
              <a:off x="636898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 rot="900000">
              <a:off x="629199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 rot="900000">
              <a:off x="621500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 rot="900000">
              <a:off x="613800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 rot="900000">
              <a:off x="606101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 rot="900000">
              <a:off x="598402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 rot="900000">
              <a:off x="590703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 rot="900000">
              <a:off x="583003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 rot="900000">
              <a:off x="575304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 rot="900000">
              <a:off x="567605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 rot="900000">
              <a:off x="559905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 rot="900000">
              <a:off x="552206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 rot="900000">
              <a:off x="544507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 rot="900000">
              <a:off x="536807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 rot="900000">
              <a:off x="529108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 rot="900000">
              <a:off x="521409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 rot="900000">
              <a:off x="513710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 rot="900000">
              <a:off x="506010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 rot="900000">
              <a:off x="498311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 rot="900000">
              <a:off x="713891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 rot="900000">
              <a:off x="706192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 rot="900000">
              <a:off x="698493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 rot="900000">
              <a:off x="690793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 rot="900000">
              <a:off x="683094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 rot="900000">
              <a:off x="675395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 rot="900000">
              <a:off x="667696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 rot="900000">
              <a:off x="659996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 rot="900000">
              <a:off x="652297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 rot="900000">
              <a:off x="867877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 rot="900000">
              <a:off x="860178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 rot="900000">
              <a:off x="852479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 rot="900000">
              <a:off x="844779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 rot="900000">
              <a:off x="837080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 rot="900000">
              <a:off x="829381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 rot="900000">
              <a:off x="821682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 rot="900000">
              <a:off x="813982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 rot="900000">
              <a:off x="806283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 rot="900000">
              <a:off x="798584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 rot="900000">
              <a:off x="790884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 rot="900000">
              <a:off x="783185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 rot="900000">
              <a:off x="775486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 rot="900000">
              <a:off x="767786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 rot="900000">
              <a:off x="760087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 rot="900000">
              <a:off x="752388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 rot="900000">
              <a:off x="744689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 rot="900000">
              <a:off x="736989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 rot="900000">
              <a:off x="729290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 rot="900000">
              <a:off x="721591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 rot="900000">
              <a:off x="906374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 rot="900000">
              <a:off x="898675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 rot="900000">
              <a:off x="890975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 rot="900000">
              <a:off x="883276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 rot="900000">
              <a:off x="875577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 rot="900000">
              <a:off x="267332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 rot="900000">
              <a:off x="259633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 rot="900000">
              <a:off x="251933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 rot="900000">
              <a:off x="244234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 rot="900000">
              <a:off x="236535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 rot="900000">
              <a:off x="228835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 rot="900000">
              <a:off x="221136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 rot="900000">
              <a:off x="213437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 rot="900000">
              <a:off x="421318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 rot="900000">
              <a:off x="413619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 rot="900000">
              <a:off x="405919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 rot="900000">
              <a:off x="398220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 rot="900000">
              <a:off x="390521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 rot="900000">
              <a:off x="382821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 rot="900000">
              <a:off x="375122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 rot="900000">
              <a:off x="367423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 rot="900000">
              <a:off x="359724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 rot="900000">
              <a:off x="352024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 rot="900000">
              <a:off x="344325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 rot="900000">
              <a:off x="336626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 rot="900000">
              <a:off x="328926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 rot="900000">
              <a:off x="321227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 rot="900000">
              <a:off x="313528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 rot="900000">
              <a:off x="305828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 rot="900000">
              <a:off x="298129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 rot="900000">
              <a:off x="290430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 rot="900000">
              <a:off x="282731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 rot="900000">
              <a:off x="275031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 rot="900000">
              <a:off x="490612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900000">
              <a:off x="482912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 rot="900000">
              <a:off x="475213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 rot="900000">
              <a:off x="467514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 rot="900000">
              <a:off x="459814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 rot="900000">
              <a:off x="452115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 rot="900000">
              <a:off x="444416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 rot="900000">
              <a:off x="436717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 rot="900000">
              <a:off x="429017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4" name="矩形 61"/>
          <p:cNvSpPr>
            <a:spLocks noChangeArrowheads="1"/>
          </p:cNvSpPr>
          <p:nvPr/>
        </p:nvSpPr>
        <p:spPr bwMode="auto">
          <a:xfrm>
            <a:off x="5993121" y="5256063"/>
            <a:ext cx="1885808" cy="611337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5" name="矩形 61"/>
          <p:cNvSpPr>
            <a:spLocks noChangeArrowheads="1"/>
          </p:cNvSpPr>
          <p:nvPr/>
        </p:nvSpPr>
        <p:spPr bwMode="auto">
          <a:xfrm>
            <a:off x="4986116" y="5256063"/>
            <a:ext cx="915069" cy="611337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8" name="右箭头 197"/>
          <p:cNvSpPr/>
          <p:nvPr/>
        </p:nvSpPr>
        <p:spPr>
          <a:xfrm rot="16200000">
            <a:off x="5281145" y="4750407"/>
            <a:ext cx="291839" cy="5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右箭头 198"/>
          <p:cNvSpPr/>
          <p:nvPr/>
        </p:nvSpPr>
        <p:spPr>
          <a:xfrm rot="16200000">
            <a:off x="6949321" y="4750406"/>
            <a:ext cx="291839" cy="5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59314" y="3975652"/>
            <a:ext cx="1319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Cambria" pitchFamily="18" charset="0"/>
              </a:rPr>
              <a:t>verb</a:t>
            </a:r>
            <a:endParaRPr lang="zh-CN" altLang="en-US" sz="4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516460" y="3975651"/>
            <a:ext cx="1990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0070C0"/>
                </a:solidFill>
                <a:latin typeface="Cambria" pitchFamily="18" charset="0"/>
              </a:rPr>
              <a:t>subject</a:t>
            </a:r>
            <a:endParaRPr lang="zh-CN" altLang="en-US" sz="44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6801862" y="2373197"/>
            <a:ext cx="1911100" cy="1694691"/>
            <a:chOff x="7172888" y="1475037"/>
            <a:chExt cx="1911100" cy="1694691"/>
          </a:xfrm>
        </p:grpSpPr>
        <p:pic>
          <p:nvPicPr>
            <p:cNvPr id="192" name="图片 1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888" y="1475037"/>
              <a:ext cx="1911100" cy="1694691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7792278" y="1695371"/>
              <a:ext cx="1166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cap="all" dirty="0">
                  <a:ln/>
                  <a:solidFill>
                    <a:srgbClr val="4F81BD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V+S</a:t>
              </a:r>
            </a:p>
            <a:p>
              <a:endParaRPr lang="zh-CN" altLang="en-US" sz="3200" dirty="0"/>
            </a:p>
          </p:txBody>
        </p:sp>
      </p:grpSp>
      <p:sp>
        <p:nvSpPr>
          <p:cNvPr id="190" name="矩形 61"/>
          <p:cNvSpPr>
            <a:spLocks noChangeArrowheads="1"/>
          </p:cNvSpPr>
          <p:nvPr/>
        </p:nvSpPr>
        <p:spPr bwMode="auto">
          <a:xfrm>
            <a:off x="342672" y="5256062"/>
            <a:ext cx="4549715" cy="611337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7" name="右箭头 196"/>
          <p:cNvSpPr/>
          <p:nvPr/>
        </p:nvSpPr>
        <p:spPr>
          <a:xfrm rot="16200000">
            <a:off x="2381626" y="4756888"/>
            <a:ext cx="291839" cy="53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TextBox 200"/>
          <p:cNvSpPr txBox="1"/>
          <p:nvPr/>
        </p:nvSpPr>
        <p:spPr>
          <a:xfrm>
            <a:off x="1094841" y="4107359"/>
            <a:ext cx="3256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solidFill>
                  <a:srgbClr val="00B050"/>
                </a:solidFill>
                <a:latin typeface="Cambria" pitchFamily="18" charset="0"/>
              </a:rPr>
              <a:t>Prep phrase</a:t>
            </a:r>
            <a:endParaRPr lang="zh-CN" altLang="en-US" sz="44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202" name="图片 2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955">
            <a:off x="-782" y="8063"/>
            <a:ext cx="686908" cy="686908"/>
          </a:xfrm>
          <a:prstGeom prst="rect">
            <a:avLst/>
          </a:prstGeom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955">
            <a:off x="8335256" y="6083516"/>
            <a:ext cx="686908" cy="6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94" grpId="0" bldLvl="0" animBg="1" autoUpdateAnimBg="0"/>
      <p:bldP spid="195" grpId="0" bldLvl="0" animBg="1" autoUpdateAnimBg="0"/>
      <p:bldP spid="198" grpId="0" animBg="1"/>
      <p:bldP spid="199" grpId="0" animBg="1"/>
      <p:bldP spid="6" grpId="0"/>
      <p:bldP spid="200" grpId="0"/>
      <p:bldP spid="190" grpId="0" bldLvl="0" animBg="1" autoUpdateAnimBg="0"/>
      <p:bldP spid="197" grpId="0" animBg="1"/>
      <p:bldP spid="2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811"/>
            <a:ext cx="6733046" cy="14019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4800" y="2667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2.Out 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 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to welcome the foreign friends. 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学生们涌出去欢迎外国朋友。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4800" y="1676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1.Here 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 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 you.</a:t>
            </a: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这儿有你一封信。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0380" y="3657599"/>
            <a:ext cx="6409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Look, there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 !  </a:t>
            </a: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看，你朋友来了。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1183" y="4593848"/>
            <a:ext cx="502092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Down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.  </a:t>
            </a: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那个男的倒下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2400" b="1" dirty="0" smtClean="0"/>
              <a:t>。</a:t>
            </a:r>
            <a:r>
              <a:rPr lang="zh-CN" altLang="en-US" sz="2800" b="1" dirty="0" smtClean="0"/>
              <a:t> </a:t>
            </a:r>
            <a:endParaRPr lang="zh-CN" altLang="en-US" sz="2800" b="1" dirty="0"/>
          </a:p>
        </p:txBody>
      </p:sp>
      <p:sp>
        <p:nvSpPr>
          <p:cNvPr id="13" name="矩形 12"/>
          <p:cNvSpPr/>
          <p:nvPr/>
        </p:nvSpPr>
        <p:spPr>
          <a:xfrm>
            <a:off x="381000" y="5528101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5.Now 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 to play.</a:t>
            </a: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现在轮到你玩了。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7413" y="433889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用完全倒装句翻译以下句子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61052" y="19050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 is 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209800" y="17526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 a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743200" y="17526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letter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71600" y="25908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 rushed      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362200" y="26670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 the      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352800" y="25908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 students      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590800" y="36576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comes     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733800" y="36576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your    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953000" y="36576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friend    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524000" y="45720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fell      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2362200" y="45720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    the      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3505200" y="45720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man     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524000" y="54864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comes      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2667000" y="54864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your      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3886200" y="54864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turn     </a:t>
            </a:r>
            <a:endParaRPr lang="zh-CN" altLang="en-US" dirty="0"/>
          </a:p>
        </p:txBody>
      </p:sp>
      <p:sp>
        <p:nvSpPr>
          <p:cNvPr id="2" name="图文框 1"/>
          <p:cNvSpPr/>
          <p:nvPr/>
        </p:nvSpPr>
        <p:spPr>
          <a:xfrm>
            <a:off x="540026" y="1638300"/>
            <a:ext cx="990600" cy="5334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" name="图文框 32"/>
          <p:cNvSpPr/>
          <p:nvPr/>
        </p:nvSpPr>
        <p:spPr>
          <a:xfrm>
            <a:off x="694083" y="5448300"/>
            <a:ext cx="944217" cy="5334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图文框 33"/>
          <p:cNvSpPr/>
          <p:nvPr/>
        </p:nvSpPr>
        <p:spPr>
          <a:xfrm>
            <a:off x="694083" y="4495800"/>
            <a:ext cx="1182757" cy="5334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5" name="图文框 34"/>
          <p:cNvSpPr/>
          <p:nvPr/>
        </p:nvSpPr>
        <p:spPr>
          <a:xfrm>
            <a:off x="641074" y="2568976"/>
            <a:ext cx="730526" cy="5334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6" name="图文框 35"/>
          <p:cNvSpPr/>
          <p:nvPr/>
        </p:nvSpPr>
        <p:spPr>
          <a:xfrm>
            <a:off x="1613452" y="3551293"/>
            <a:ext cx="990600" cy="5334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525" y="-225425"/>
            <a:ext cx="11339513" cy="70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80499"/>
            <a:ext cx="5969516" cy="27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英语句子的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正常语序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(the natural order):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主语在前，谓语动词在后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5699" name="Picture 3" descr="line1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453188"/>
            <a:ext cx="8534400" cy="219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cap="all" dirty="0">
                <a:ln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句子语序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2989263" y="1265238"/>
            <a:ext cx="3311525" cy="1311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990000"/>
                </a:solidFill>
              </a:rPr>
              <a:t>   </a:t>
            </a:r>
            <a:r>
              <a:rPr lang="zh-CN" altLang="en-US" sz="40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基本语序</a:t>
            </a:r>
            <a:r>
              <a:rPr lang="en-US" altLang="zh-CN" sz="4000" b="1" dirty="0">
                <a:solidFill>
                  <a:srgbClr val="990000"/>
                </a:solidFill>
              </a:rPr>
              <a:t>natural order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7450" y="3573463"/>
            <a:ext cx="7632700" cy="860425"/>
            <a:chOff x="1187450" y="3573463"/>
            <a:chExt cx="7632700" cy="860425"/>
          </a:xfrm>
        </p:grpSpPr>
        <p:sp>
          <p:nvSpPr>
            <p:cNvPr id="306178" name="Rectangle 2"/>
            <p:cNvSpPr>
              <a:spLocks noChangeArrowheads="1"/>
            </p:cNvSpPr>
            <p:nvPr/>
          </p:nvSpPr>
          <p:spPr bwMode="auto">
            <a:xfrm>
              <a:off x="1187450" y="3573463"/>
              <a:ext cx="7632700" cy="860425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180" name="Rectangle 4"/>
            <p:cNvSpPr>
              <a:spLocks noChangeArrowheads="1"/>
            </p:cNvSpPr>
            <p:nvPr/>
          </p:nvSpPr>
          <p:spPr bwMode="auto">
            <a:xfrm>
              <a:off x="1331913" y="3716338"/>
              <a:ext cx="74882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subject </a:t>
              </a:r>
              <a:r>
                <a:rPr lang="zh-CN" altLang="en-US" sz="3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</a:t>
              </a:r>
              <a:r>
                <a:rPr lang="en-US" altLang="zh-CN" sz="3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predicate 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谓</a:t>
              </a:r>
              <a:r>
                <a:rPr lang="en-US" altLang="zh-CN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+ …</a:t>
              </a:r>
              <a:endPara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06181" name="AutoShape 5"/>
          <p:cNvCxnSpPr>
            <a:cxnSpLocks noChangeShapeType="1"/>
          </p:cNvCxnSpPr>
          <p:nvPr/>
        </p:nvCxnSpPr>
        <p:spPr bwMode="auto">
          <a:xfrm>
            <a:off x="4643438" y="2633663"/>
            <a:ext cx="0" cy="792162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331913" y="4649788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     I                   </a:t>
            </a:r>
            <a:r>
              <a:rPr lang="en-US" altLang="zh-CN" sz="3600" b="1" dirty="0" smtClean="0"/>
              <a:t>love                you.</a:t>
            </a:r>
            <a:endParaRPr lang="en-US" altLang="zh-CN" sz="36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86" y="5485136"/>
            <a:ext cx="1514188" cy="1372864"/>
          </a:xfrm>
          <a:prstGeom prst="rect">
            <a:avLst/>
          </a:prstGeom>
        </p:spPr>
      </p:pic>
      <p:sp>
        <p:nvSpPr>
          <p:cNvPr id="9" name="矩形 61"/>
          <p:cNvSpPr>
            <a:spLocks noChangeArrowheads="1"/>
          </p:cNvSpPr>
          <p:nvPr/>
        </p:nvSpPr>
        <p:spPr bwMode="auto">
          <a:xfrm>
            <a:off x="1600200" y="4724400"/>
            <a:ext cx="779661" cy="5334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矩形 61"/>
          <p:cNvSpPr>
            <a:spLocks noChangeArrowheads="1"/>
          </p:cNvSpPr>
          <p:nvPr/>
        </p:nvSpPr>
        <p:spPr bwMode="auto">
          <a:xfrm>
            <a:off x="3888555" y="4706253"/>
            <a:ext cx="1115245" cy="5334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animBg="1"/>
      <p:bldP spid="306182" grpId="0"/>
      <p:bldP spid="9" grpId="0" bldLvl="0" animBg="1" autoUpdateAnimBg="0"/>
      <p:bldP spid="10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英语句子的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正常语序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(the natural order):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主语在前，谓语动词在后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倒装结构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(the inverted order):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语序颠倒，谓语动词在前主语在后。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部分倒装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partial inversion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只把助动词或情态动词放在主语之前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5699" name="Picture 3" descr="line1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453188"/>
            <a:ext cx="8534400" cy="219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cap="all" dirty="0">
                <a:ln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句子语序</a:t>
            </a:r>
          </a:p>
        </p:txBody>
      </p:sp>
    </p:spTree>
    <p:extLst>
      <p:ext uri="{BB962C8B-B14F-4D97-AF65-F5344CB8AC3E}">
        <p14:creationId xmlns:p14="http://schemas.microsoft.com/office/powerpoint/2010/main" val="28196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5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5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5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5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2895600" y="990600"/>
            <a:ext cx="3962400" cy="140038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4000" b="1" dirty="0" smtClean="0">
                <a:solidFill>
                  <a:srgbClr val="990000"/>
                </a:solidFill>
              </a:rPr>
              <a:t>      </a:t>
            </a:r>
            <a:r>
              <a:rPr lang="zh-CN" altLang="en-US" sz="40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部分倒装</a:t>
            </a:r>
            <a:endParaRPr lang="en-US" altLang="zh-CN" sz="4000" b="1" dirty="0" smtClean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4000" b="1" dirty="0" smtClean="0">
                <a:solidFill>
                  <a:srgbClr val="990000"/>
                </a:solidFill>
              </a:rPr>
              <a:t>partial inversion</a:t>
            </a:r>
            <a:endParaRPr lang="en-US" altLang="zh-CN" sz="4000" b="1" dirty="0">
              <a:solidFill>
                <a:srgbClr val="99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9600" y="3505200"/>
            <a:ext cx="8077200" cy="914400"/>
            <a:chOff x="609600" y="3505200"/>
            <a:chExt cx="8077200" cy="1066800"/>
          </a:xfrm>
        </p:grpSpPr>
        <p:sp>
          <p:nvSpPr>
            <p:cNvPr id="306178" name="Rectangle 2"/>
            <p:cNvSpPr>
              <a:spLocks noChangeArrowheads="1"/>
            </p:cNvSpPr>
            <p:nvPr/>
          </p:nvSpPr>
          <p:spPr bwMode="auto">
            <a:xfrm>
              <a:off x="609600" y="3505200"/>
              <a:ext cx="8077200" cy="106680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180" name="Rectangle 4"/>
            <p:cNvSpPr>
              <a:spLocks noChangeArrowheads="1"/>
            </p:cNvSpPr>
            <p:nvPr/>
          </p:nvSpPr>
          <p:spPr bwMode="auto">
            <a:xfrm>
              <a:off x="609600" y="3733800"/>
              <a:ext cx="8077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助动词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情态动词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subject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V.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谓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…</a:t>
              </a:r>
              <a:endPara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06181" name="AutoShape 5"/>
          <p:cNvCxnSpPr>
            <a:cxnSpLocks noChangeShapeType="1"/>
          </p:cNvCxnSpPr>
          <p:nvPr/>
        </p:nvCxnSpPr>
        <p:spPr bwMode="auto">
          <a:xfrm>
            <a:off x="4643438" y="2633663"/>
            <a:ext cx="0" cy="792162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3401" y="48006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Never   </a:t>
            </a:r>
            <a:r>
              <a:rPr lang="en-US" altLang="zh-CN" sz="3600" b="1" dirty="0" smtClean="0"/>
              <a:t>  will                      </a:t>
            </a:r>
            <a:r>
              <a:rPr lang="en-US" altLang="zh-CN" sz="3600" b="1" dirty="0"/>
              <a:t>I              </a:t>
            </a:r>
            <a:r>
              <a:rPr lang="en-US" altLang="zh-CN" sz="3600" b="1" dirty="0" smtClean="0"/>
              <a:t>forget </a:t>
            </a:r>
            <a:r>
              <a:rPr lang="en-US" altLang="zh-CN" sz="3600" b="1" dirty="0"/>
              <a:t>you.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86" y="5485136"/>
            <a:ext cx="1514188" cy="1372864"/>
          </a:xfrm>
          <a:prstGeom prst="rect">
            <a:avLst/>
          </a:prstGeom>
        </p:spPr>
      </p:pic>
      <p:sp>
        <p:nvSpPr>
          <p:cNvPr id="10" name="矩形 61"/>
          <p:cNvSpPr>
            <a:spLocks noChangeArrowheads="1"/>
          </p:cNvSpPr>
          <p:nvPr/>
        </p:nvSpPr>
        <p:spPr bwMode="auto">
          <a:xfrm>
            <a:off x="2209800" y="4854575"/>
            <a:ext cx="779661" cy="5334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矩形 61"/>
          <p:cNvSpPr>
            <a:spLocks noChangeArrowheads="1"/>
          </p:cNvSpPr>
          <p:nvPr/>
        </p:nvSpPr>
        <p:spPr bwMode="auto">
          <a:xfrm>
            <a:off x="4876800" y="4854575"/>
            <a:ext cx="816458" cy="5334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animBg="1"/>
      <p:bldP spid="8" grpId="0"/>
      <p:bldP spid="10" grpId="0" bldLvl="0" animBg="1" autoUpdateAnimBg="0"/>
      <p:bldP spid="11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50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1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英语句子的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正常语序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(the natural order):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主语在前，谓语动词在后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倒装结构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(the inverted order):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语序颠倒，谓语动词在前主语在后。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部分倒装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partial inversion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只把助动词或情态动词放在主语之前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完全倒装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 inversion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把谓语的全部放在主语之前。 </a:t>
            </a:r>
          </a:p>
        </p:txBody>
      </p:sp>
      <p:pic>
        <p:nvPicPr>
          <p:cNvPr id="285699" name="Picture 3" descr="line1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453188"/>
            <a:ext cx="8534400" cy="219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cap="all" dirty="0">
                <a:ln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句子语序</a:t>
            </a:r>
          </a:p>
        </p:txBody>
      </p:sp>
    </p:spTree>
    <p:extLst>
      <p:ext uri="{BB962C8B-B14F-4D97-AF65-F5344CB8AC3E}">
        <p14:creationId xmlns:p14="http://schemas.microsoft.com/office/powerpoint/2010/main" val="40886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5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5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5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2989263" y="1265238"/>
            <a:ext cx="3311525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990000"/>
                </a:solidFill>
              </a:rPr>
              <a:t>   </a:t>
            </a:r>
            <a:r>
              <a:rPr lang="zh-CN" altLang="en-US" sz="40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完全倒装</a:t>
            </a:r>
            <a:endParaRPr lang="en-US" altLang="zh-CN" sz="4000" b="1" dirty="0" smtClean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 smtClean="0">
                <a:solidFill>
                  <a:srgbClr val="990000"/>
                </a:solidFill>
              </a:rPr>
              <a:t>  full inversion</a:t>
            </a:r>
            <a:endParaRPr lang="en-US" altLang="zh-CN" sz="4000" b="1" dirty="0">
              <a:solidFill>
                <a:srgbClr val="99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7450" y="3573463"/>
            <a:ext cx="7632700" cy="860425"/>
            <a:chOff x="1187450" y="3573463"/>
            <a:chExt cx="7632700" cy="860425"/>
          </a:xfrm>
        </p:grpSpPr>
        <p:sp>
          <p:nvSpPr>
            <p:cNvPr id="306178" name="Rectangle 2"/>
            <p:cNvSpPr>
              <a:spLocks noChangeArrowheads="1"/>
            </p:cNvSpPr>
            <p:nvPr/>
          </p:nvSpPr>
          <p:spPr bwMode="auto">
            <a:xfrm>
              <a:off x="1187450" y="3573463"/>
              <a:ext cx="7632700" cy="860425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180" name="Rectangle 4"/>
            <p:cNvSpPr>
              <a:spLocks noChangeArrowheads="1"/>
            </p:cNvSpPr>
            <p:nvPr/>
          </p:nvSpPr>
          <p:spPr bwMode="auto">
            <a:xfrm>
              <a:off x="1331913" y="3716338"/>
              <a:ext cx="74882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predicate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谓 </a:t>
              </a:r>
              <a:r>
                <a:rPr lang="en-US" altLang="zh-CN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subject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…</a:t>
              </a:r>
              <a:endPara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06181" name="AutoShape 5"/>
          <p:cNvCxnSpPr>
            <a:cxnSpLocks noChangeShapeType="1"/>
          </p:cNvCxnSpPr>
          <p:nvPr/>
        </p:nvCxnSpPr>
        <p:spPr bwMode="auto">
          <a:xfrm>
            <a:off x="4643438" y="2633663"/>
            <a:ext cx="0" cy="792162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331913" y="4724400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/>
              <a:t>Here    came      my cat.</a:t>
            </a:r>
            <a:endParaRPr lang="en-US" altLang="zh-CN" sz="36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86" y="5485136"/>
            <a:ext cx="1514188" cy="1372864"/>
          </a:xfrm>
          <a:prstGeom prst="rect">
            <a:avLst/>
          </a:prstGeom>
        </p:spPr>
      </p:pic>
      <p:sp>
        <p:nvSpPr>
          <p:cNvPr id="9" name="矩形 61"/>
          <p:cNvSpPr>
            <a:spLocks noChangeArrowheads="1"/>
          </p:cNvSpPr>
          <p:nvPr/>
        </p:nvSpPr>
        <p:spPr bwMode="auto">
          <a:xfrm>
            <a:off x="2631678" y="4819789"/>
            <a:ext cx="1254522" cy="5334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矩形 61"/>
          <p:cNvSpPr>
            <a:spLocks noChangeArrowheads="1"/>
          </p:cNvSpPr>
          <p:nvPr/>
        </p:nvSpPr>
        <p:spPr bwMode="auto">
          <a:xfrm>
            <a:off x="4267200" y="4837331"/>
            <a:ext cx="1447800" cy="533400"/>
          </a:xfrm>
          <a:prstGeom prst="rect">
            <a:avLst/>
          </a:prstGeom>
          <a:noFill/>
          <a:ln w="57150" cmpd="sng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animBg="1"/>
      <p:bldP spid="306182" grpId="0"/>
      <p:bldP spid="9" grpId="0" bldLvl="0" animBg="1" autoUpdateAnimBg="0"/>
      <p:bldP spid="10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11916"/>
            <a:ext cx="878153" cy="31499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 anchorCtr="1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en-US" altLang="zh-CN" sz="32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en-US" altLang="zh-CN" sz="32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  <a:endParaRPr lang="en-US" altLang="zh-CN" sz="32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</a:t>
            </a:r>
            <a:endParaRPr lang="en-US" altLang="zh-CN" sz="32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en-US" altLang="zh-CN" sz="32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229" y="145725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2198" y="275450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方位</a:t>
            </a: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859" y="436828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介词短语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306859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句首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3084327"/>
            <a:ext cx="18261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完全倒装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901294" y="1590476"/>
            <a:ext cx="381000" cy="33528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大括号 8"/>
          <p:cNvSpPr/>
          <p:nvPr/>
        </p:nvSpPr>
        <p:spPr>
          <a:xfrm>
            <a:off x="4345057" y="1600200"/>
            <a:ext cx="533400" cy="33528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5958403" y="3273531"/>
            <a:ext cx="747197" cy="206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7694870" y="3886200"/>
            <a:ext cx="229930" cy="774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291103" y="4861867"/>
            <a:ext cx="10374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V+S</a:t>
            </a:r>
            <a:endParaRPr lang="zh-CN" altLang="en-US" sz="32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60" y="381000"/>
            <a:ext cx="617398" cy="5458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1" y="5791200"/>
            <a:ext cx="617398" cy="5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我的电影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825" y="1143000"/>
            <a:ext cx="813435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" b="8438"/>
          <a:stretch/>
        </p:blipFill>
        <p:spPr>
          <a:xfrm>
            <a:off x="2137852" y="1779811"/>
            <a:ext cx="4388601" cy="329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1682489" y="311018"/>
            <a:ext cx="5099311" cy="76944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altLang="zh-CN" sz="4400" i="1" dirty="0" smtClean="0">
                <a:gradFill>
                  <a:gsLst>
                    <a:gs pos="0">
                      <a:srgbClr val="FF3399"/>
                    </a:gs>
                    <a:gs pos="31000">
                      <a:srgbClr val="FF6633"/>
                    </a:gs>
                    <a:gs pos="50000">
                      <a:srgbClr val="FFFF00"/>
                    </a:gs>
                    <a:gs pos="74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Enjoy the music!</a:t>
            </a:r>
            <a:endParaRPr lang="en-US" sz="4400" i="1" dirty="0">
              <a:gradFill>
                <a:gsLst>
                  <a:gs pos="0">
                    <a:srgbClr val="FF3399"/>
                  </a:gs>
                  <a:gs pos="31000">
                    <a:srgbClr val="FF6633"/>
                  </a:gs>
                  <a:gs pos="50000">
                    <a:srgbClr val="FFFF00"/>
                  </a:gs>
                  <a:gs pos="74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134373" y="5468889"/>
            <a:ext cx="6991092" cy="114251"/>
            <a:chOff x="2134373" y="5430763"/>
            <a:chExt cx="6991092" cy="114249"/>
          </a:xfrm>
        </p:grpSpPr>
        <p:sp>
          <p:nvSpPr>
            <p:cNvPr id="130" name="Rounded Rectangle 129"/>
            <p:cNvSpPr/>
            <p:nvPr/>
          </p:nvSpPr>
          <p:spPr>
            <a:xfrm rot="900000">
              <a:off x="644598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 rot="900000">
              <a:off x="636898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 rot="900000">
              <a:off x="629199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 rot="900000">
              <a:off x="621500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 rot="900000">
              <a:off x="613800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 rot="900000">
              <a:off x="606101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 rot="900000">
              <a:off x="598402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 rot="900000">
              <a:off x="590703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 rot="900000">
              <a:off x="583003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 rot="900000">
              <a:off x="575304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 rot="900000">
              <a:off x="567605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 rot="900000">
              <a:off x="559905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 rot="900000">
              <a:off x="552206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 rot="900000">
              <a:off x="544507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 rot="900000">
              <a:off x="536807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 rot="900000">
              <a:off x="529108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 rot="900000">
              <a:off x="521409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 rot="900000">
              <a:off x="513710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 rot="900000">
              <a:off x="506010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 rot="900000">
              <a:off x="498311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 rot="900000">
              <a:off x="713891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 rot="900000">
              <a:off x="706192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 rot="900000">
              <a:off x="698493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 rot="900000">
              <a:off x="690793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 rot="900000">
              <a:off x="683094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 rot="900000">
              <a:off x="675395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 rot="900000">
              <a:off x="667696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 rot="900000">
              <a:off x="659996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 rot="900000">
              <a:off x="652297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 rot="900000">
              <a:off x="867877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 rot="900000">
              <a:off x="860178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 rot="900000">
              <a:off x="852479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 rot="900000">
              <a:off x="844779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 rot="900000">
              <a:off x="837080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 rot="900000">
              <a:off x="829381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 rot="900000">
              <a:off x="821682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 rot="900000">
              <a:off x="813982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 rot="900000">
              <a:off x="806283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 rot="900000">
              <a:off x="798584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 rot="900000">
              <a:off x="790884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 rot="900000">
              <a:off x="783185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 rot="900000">
              <a:off x="7754862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 rot="900000">
              <a:off x="767786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 rot="900000">
              <a:off x="760087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 rot="900000">
              <a:off x="752388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 rot="900000">
              <a:off x="744689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 rot="900000">
              <a:off x="7369897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 rot="900000">
              <a:off x="729290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 rot="900000">
              <a:off x="721591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 rot="900000">
              <a:off x="906374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 rot="900000">
              <a:off x="898675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 rot="900000">
              <a:off x="890975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900000">
              <a:off x="8832764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 rot="900000">
              <a:off x="875577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 rot="900000">
              <a:off x="267332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 rot="900000">
              <a:off x="2596331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 rot="900000">
              <a:off x="251933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 rot="900000">
              <a:off x="244234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 rot="900000">
              <a:off x="236535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 rot="900000">
              <a:off x="228835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 rot="900000">
              <a:off x="2211366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 rot="900000">
              <a:off x="213437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 rot="900000">
              <a:off x="421318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 rot="900000">
              <a:off x="413619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 rot="900000">
              <a:off x="405919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 rot="900000">
              <a:off x="398220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 rot="900000">
              <a:off x="390521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7" name="Rounded Rectangle 196"/>
            <p:cNvSpPr/>
            <p:nvPr/>
          </p:nvSpPr>
          <p:spPr>
            <a:xfrm rot="900000">
              <a:off x="382821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 rot="900000">
              <a:off x="375122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 rot="900000">
              <a:off x="367423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 rot="900000">
              <a:off x="359724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 rot="900000">
              <a:off x="352024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 rot="900000">
              <a:off x="3443254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3" name="Rounded Rectangle 202"/>
            <p:cNvSpPr/>
            <p:nvPr/>
          </p:nvSpPr>
          <p:spPr>
            <a:xfrm rot="900000">
              <a:off x="336626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4" name="Rounded Rectangle 203"/>
            <p:cNvSpPr/>
            <p:nvPr/>
          </p:nvSpPr>
          <p:spPr>
            <a:xfrm rot="900000">
              <a:off x="3289268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" name="Rounded Rectangle 204"/>
            <p:cNvSpPr/>
            <p:nvPr/>
          </p:nvSpPr>
          <p:spPr>
            <a:xfrm rot="900000">
              <a:off x="3212275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6" name="Rounded Rectangle 205"/>
            <p:cNvSpPr/>
            <p:nvPr/>
          </p:nvSpPr>
          <p:spPr>
            <a:xfrm rot="900000">
              <a:off x="313528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 rot="900000">
              <a:off x="3058289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8" name="Rounded Rectangle 207"/>
            <p:cNvSpPr/>
            <p:nvPr/>
          </p:nvSpPr>
          <p:spPr>
            <a:xfrm rot="900000">
              <a:off x="298129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9" name="Rounded Rectangle 208"/>
            <p:cNvSpPr/>
            <p:nvPr/>
          </p:nvSpPr>
          <p:spPr>
            <a:xfrm rot="900000">
              <a:off x="2904303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0" name="Rounded Rectangle 209"/>
            <p:cNvSpPr/>
            <p:nvPr/>
          </p:nvSpPr>
          <p:spPr>
            <a:xfrm rot="900000">
              <a:off x="2827310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1" name="Rounded Rectangle 210"/>
            <p:cNvSpPr/>
            <p:nvPr/>
          </p:nvSpPr>
          <p:spPr>
            <a:xfrm rot="900000">
              <a:off x="275031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2" name="Rounded Rectangle 211"/>
            <p:cNvSpPr/>
            <p:nvPr/>
          </p:nvSpPr>
          <p:spPr>
            <a:xfrm rot="900000">
              <a:off x="4906121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3" name="Rounded Rectangle 212"/>
            <p:cNvSpPr/>
            <p:nvPr/>
          </p:nvSpPr>
          <p:spPr>
            <a:xfrm rot="900000">
              <a:off x="4829128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4" name="Rounded Rectangle 213"/>
            <p:cNvSpPr/>
            <p:nvPr/>
          </p:nvSpPr>
          <p:spPr>
            <a:xfrm rot="900000">
              <a:off x="4752135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5" name="Rounded Rectangle 214"/>
            <p:cNvSpPr/>
            <p:nvPr/>
          </p:nvSpPr>
          <p:spPr>
            <a:xfrm rot="900000">
              <a:off x="4675142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6" name="Rounded Rectangle 215"/>
            <p:cNvSpPr/>
            <p:nvPr/>
          </p:nvSpPr>
          <p:spPr>
            <a:xfrm rot="900000">
              <a:off x="4598149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 rot="900000">
              <a:off x="4521156" y="5430763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 rot="900000">
              <a:off x="4444163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 rot="900000">
              <a:off x="4367170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0" name="Rounded Rectangle 219"/>
            <p:cNvSpPr/>
            <p:nvPr/>
          </p:nvSpPr>
          <p:spPr>
            <a:xfrm rot="900000">
              <a:off x="4290177" y="5430764"/>
              <a:ext cx="61722" cy="114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780"/>
            <a:ext cx="765921" cy="71202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90" y="6019800"/>
            <a:ext cx="765921" cy="7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Words>1697</Words>
  <Application>Microsoft Office PowerPoint</Application>
  <PresentationFormat>全屏显示(4:3)</PresentationFormat>
  <Paragraphs>201</Paragraphs>
  <Slides>18</Slides>
  <Notes>2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jh</dc:creator>
  <cp:lastModifiedBy>jh</cp:lastModifiedBy>
  <cp:revision>119</cp:revision>
  <dcterms:created xsi:type="dcterms:W3CDTF">2014-06-09T23:32:45Z</dcterms:created>
  <dcterms:modified xsi:type="dcterms:W3CDTF">2014-06-13T16:05:40Z</dcterms:modified>
</cp:coreProperties>
</file>