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8" r:id="rId10"/>
    <p:sldId id="264" r:id="rId11"/>
    <p:sldId id="269" r:id="rId12"/>
    <p:sldId id="266" r:id="rId13"/>
    <p:sldId id="267" r:id="rId14"/>
    <p:sldId id="265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2014/6/24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907704" y="980728"/>
            <a:ext cx="7092280" cy="2952328"/>
          </a:xfrm>
        </p:spPr>
        <p:txBody>
          <a:bodyPr>
            <a:normAutofit/>
          </a:bodyPr>
          <a:lstStyle/>
          <a:p>
            <a:r>
              <a:rPr lang="en-US" altLang="zh-CN" sz="7200" dirty="0" smtClean="0"/>
              <a:t>Word Study 1 </a:t>
            </a:r>
            <a:r>
              <a:rPr lang="en-US" altLang="zh-CN" dirty="0" smtClean="0"/>
              <a:t>of Module 5 Unit4 </a:t>
            </a:r>
            <a:br>
              <a:rPr lang="en-US" altLang="zh-CN" dirty="0" smtClean="0"/>
            </a:br>
            <a:r>
              <a:rPr lang="en-US" altLang="zh-CN" dirty="0" smtClean="0"/>
              <a:t>  </a:t>
            </a:r>
            <a:r>
              <a:rPr lang="en-US" altLang="zh-CN" sz="5400" dirty="0" smtClean="0"/>
              <a:t>Making the news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932040" y="4581128"/>
            <a:ext cx="3726160" cy="1371600"/>
          </a:xfrm>
        </p:spPr>
        <p:txBody>
          <a:bodyPr/>
          <a:lstStyle/>
          <a:p>
            <a:r>
              <a:rPr lang="zh-CN" altLang="en-US" dirty="0" smtClean="0"/>
              <a:t>华南师范大学外文学院   王    坤</a:t>
            </a:r>
            <a:endParaRPr lang="en-US" altLang="zh-CN" dirty="0" smtClean="0"/>
          </a:p>
          <a:p>
            <a:r>
              <a:rPr lang="zh-CN" altLang="en-US" dirty="0" smtClean="0"/>
              <a:t>              东莞南城中学   黎志晖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982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95536" y="0"/>
            <a:ext cx="8136904" cy="6357320"/>
          </a:xfrm>
        </p:spPr>
        <p:txBody>
          <a:bodyPr>
            <a:normAutofit/>
          </a:bodyPr>
          <a:lstStyle/>
          <a:p>
            <a:r>
              <a:rPr lang="en-US" altLang="zh-CN" sz="4000" dirty="0">
                <a:latin typeface="Kozuka Gothic Pro H" pitchFamily="34" charset="-128"/>
                <a:ea typeface="Kozuka Gothic Pro H" pitchFamily="34" charset="-128"/>
              </a:rPr>
              <a:t>a</a:t>
            </a:r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pprove of </a:t>
            </a:r>
          </a:p>
          <a:p>
            <a:endParaRPr lang="en-US" altLang="zh-CN" dirty="0" smtClean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approve v. </a:t>
            </a:r>
            <a:endParaRPr lang="en-US" altLang="zh-CN" sz="2800" dirty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a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pprove of </a:t>
            </a:r>
            <a:r>
              <a:rPr lang="en-US" altLang="zh-CN" sz="2800" dirty="0" err="1" smtClean="0">
                <a:latin typeface="Kozuka Gothic Pro H" pitchFamily="34" charset="-128"/>
                <a:ea typeface="Kozuka Gothic Pro H" pitchFamily="34" charset="-128"/>
              </a:rPr>
              <a:t>sth</a:t>
            </a:r>
            <a:endParaRPr lang="en-US" altLang="zh-CN" sz="2800" dirty="0" smtClean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a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pprove of </a:t>
            </a:r>
            <a:r>
              <a:rPr lang="en-US" altLang="zh-CN" sz="2800" dirty="0" err="1" smtClean="0">
                <a:latin typeface="Kozuka Gothic Pro H" pitchFamily="34" charset="-128"/>
                <a:ea typeface="Kozuka Gothic Pro H" pitchFamily="34" charset="-128"/>
              </a:rPr>
              <a:t>sb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 doing </a:t>
            </a:r>
            <a:r>
              <a:rPr lang="en-US" altLang="zh-CN" sz="2800" dirty="0" err="1" smtClean="0">
                <a:latin typeface="Kozuka Gothic Pro H" pitchFamily="34" charset="-128"/>
                <a:ea typeface="Kozuka Gothic Pro H" pitchFamily="34" charset="-128"/>
              </a:rPr>
              <a:t>sth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                     </a:t>
            </a:r>
            <a:r>
              <a:rPr lang="en-US" altLang="zh-CN" sz="4400" dirty="0" smtClean="0">
                <a:latin typeface="Kozuka Gothic Pro H" pitchFamily="34" charset="-128"/>
                <a:ea typeface="Kozuka Gothic Pro H" pitchFamily="34" charset="-128"/>
              </a:rPr>
              <a:t>⇒</a:t>
            </a:r>
            <a:r>
              <a:rPr lang="zh-CN" altLang="en-US" sz="2800" dirty="0" smtClean="0">
                <a:latin typeface="Kozuka Gothic Pro H" pitchFamily="34" charset="-128"/>
                <a:ea typeface="Kozuka Gothic Pro H" pitchFamily="34" charset="-128"/>
              </a:rPr>
              <a:t>同意</a:t>
            </a:r>
            <a:endParaRPr lang="en-US" altLang="zh-CN" sz="2800" dirty="0" smtClean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a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pprove of </a:t>
            </a:r>
            <a:r>
              <a:rPr lang="en-US" altLang="zh-CN" sz="2800" dirty="0" err="1" smtClean="0">
                <a:latin typeface="Kozuka Gothic Pro H" pitchFamily="34" charset="-128"/>
                <a:ea typeface="Kozuka Gothic Pro H" pitchFamily="34" charset="-128"/>
              </a:rPr>
              <a:t>sb’s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 doing </a:t>
            </a:r>
            <a:r>
              <a:rPr lang="en-US" altLang="zh-CN" sz="2800" dirty="0" err="1" smtClean="0">
                <a:latin typeface="Kozuka Gothic Pro H" pitchFamily="34" charset="-128"/>
                <a:ea typeface="Kozuka Gothic Pro H" pitchFamily="34" charset="-128"/>
              </a:rPr>
              <a:t>sth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 (formal)</a:t>
            </a:r>
          </a:p>
          <a:p>
            <a:endParaRPr lang="en-US" altLang="zh-CN" sz="2800" dirty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Do you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approve of 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my idea?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Mother doesn’t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approve of me leaving 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school this year.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Mother doesn’t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approve of my leaving 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school this year.</a:t>
            </a:r>
            <a:endParaRPr lang="zh-CN" altLang="en-US" sz="2800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1124744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n-US" altLang="zh-CN" sz="28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→ approval n. 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赞成，同意</a:t>
            </a:r>
            <a:endParaRPr lang="en-US" altLang="zh-CN" sz="28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445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爸爸不赞同我出去。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/>
          </a:p>
          <a:p>
            <a:r>
              <a:rPr lang="en-US" altLang="zh-CN" sz="2800" dirty="0" smtClean="0">
                <a:latin typeface="Kozuka Gothic Pr6N H" pitchFamily="34" charset="-128"/>
                <a:ea typeface="Kozuka Gothic Pr6N H" pitchFamily="34" charset="-128"/>
              </a:rPr>
              <a:t>Father didn’t approve of me going out.</a:t>
            </a:r>
          </a:p>
          <a:p>
            <a:r>
              <a:rPr lang="en-US" altLang="zh-CN" sz="2800" dirty="0" smtClean="0">
                <a:latin typeface="Kozuka Gothic Pr6N H" pitchFamily="34" charset="-128"/>
                <a:ea typeface="Kozuka Gothic Pr6N H" pitchFamily="34" charset="-128"/>
              </a:rPr>
              <a:t>Father didn’t approve of my going out.</a:t>
            </a:r>
            <a:endParaRPr lang="zh-CN" altLang="en-US" sz="2800" dirty="0">
              <a:latin typeface="Kozuka Gothic Pr6N H" pitchFamily="34" charset="-128"/>
              <a:ea typeface="Kozuka Gothic Pr6N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600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075240" cy="592527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Translate the following sentences into English. </a:t>
            </a:r>
          </a:p>
          <a:p>
            <a:endParaRPr lang="en-US" altLang="zh-CN" sz="2800" dirty="0"/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由于严重的技术故障，乔治的轿车抛锚了。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down, technical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由于没有必需的零件，他集中精力修理了两天也没有修好。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concentrate on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他对汽车的热乎劲儿，他的家人并不赞同，他们极力阻止他去买新车。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approve of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663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7467600" cy="5832648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George’s car broke down because of some serious technical faults.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Lacking necessary devices, he failed to fix it even if he had concentrated on it for two days.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His families didn’t approve of his craze for cars and tried very hard to stop him from buying new cars.</a:t>
            </a:r>
          </a:p>
          <a:p>
            <a:endParaRPr lang="en-US" altLang="zh-CN" sz="2800" dirty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i="1" dirty="0" smtClean="0">
                <a:solidFill>
                  <a:srgbClr val="0070C0"/>
                </a:solidFill>
                <a:latin typeface="Kozuka Gothic Pro H" pitchFamily="34" charset="-128"/>
                <a:ea typeface="Kozuka Gothic Pro H" pitchFamily="34" charset="-128"/>
              </a:rPr>
              <a:t>The sentences make a short story. What do you think will happen? Provide your own ending.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61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CN" sz="8000" i="1" dirty="0" smtClean="0">
              <a:latin typeface="Kozuka Gothic Pro H" pitchFamily="34" charset="-128"/>
              <a:ea typeface="Kozuka Gothic Pro H" pitchFamily="34" charset="-128"/>
            </a:endParaRPr>
          </a:p>
          <a:p>
            <a:pPr marL="0" indent="0" algn="ctr">
              <a:buNone/>
            </a:pPr>
            <a:r>
              <a:rPr lang="en-US" altLang="zh-CN" sz="8000" i="1" dirty="0" smtClean="0">
                <a:solidFill>
                  <a:srgbClr val="0070C0"/>
                </a:solidFill>
                <a:latin typeface="Kozuka Gothic Pro H" pitchFamily="34" charset="-128"/>
                <a:ea typeface="Kozuka Gothic Pro H" pitchFamily="34" charset="-128"/>
              </a:rPr>
              <a:t>Thank you !</a:t>
            </a:r>
            <a:endParaRPr lang="zh-CN" altLang="en-US" sz="8000" i="1" dirty="0">
              <a:solidFill>
                <a:srgbClr val="0070C0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555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467600" cy="1143000"/>
          </a:xfrm>
        </p:spPr>
        <p:txBody>
          <a:bodyPr>
            <a:noAutofit/>
          </a:bodyPr>
          <a:lstStyle/>
          <a:p>
            <a:r>
              <a:rPr lang="en-US" altLang="zh-CN" sz="6600" dirty="0" smtClean="0">
                <a:latin typeface="Adobe Gothic Std B" pitchFamily="34" charset="-128"/>
                <a:ea typeface="Adobe Gothic Std B" pitchFamily="34" charset="-128"/>
              </a:rPr>
              <a:t>Key phrases:</a:t>
            </a:r>
            <a:endParaRPr lang="zh-CN" altLang="en-US" sz="6600" dirty="0">
              <a:latin typeface="Adobe Gothic Std B" pitchFamily="34" charset="-128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7467600" cy="4197080"/>
          </a:xfrm>
        </p:spPr>
        <p:txBody>
          <a:bodyPr>
            <a:normAutofit/>
          </a:bodyPr>
          <a:lstStyle/>
          <a:p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break down </a:t>
            </a:r>
          </a:p>
          <a:p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concentrate on</a:t>
            </a:r>
          </a:p>
          <a:p>
            <a:r>
              <a:rPr lang="en-US" altLang="zh-CN" sz="4000" dirty="0">
                <a:latin typeface="Kozuka Gothic Pro H" pitchFamily="34" charset="-128"/>
                <a:ea typeface="Kozuka Gothic Pro H" pitchFamily="34" charset="-128"/>
              </a:rPr>
              <a:t>a</a:t>
            </a:r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pprove of </a:t>
            </a:r>
            <a:endParaRPr lang="zh-CN" altLang="en-US" sz="4000" dirty="0">
              <a:latin typeface="Kozuka Gothic Pro H" pitchFamily="34" charset="-128"/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76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075240" cy="5781256"/>
          </a:xfrm>
        </p:spPr>
        <p:txBody>
          <a:bodyPr/>
          <a:lstStyle/>
          <a:p>
            <a:r>
              <a:rPr lang="en-US" altLang="zh-CN" sz="4000" dirty="0">
                <a:latin typeface="Kozuka Gothic Pro H" pitchFamily="34" charset="-128"/>
                <a:ea typeface="Kozuka Gothic Pro H" pitchFamily="34" charset="-128"/>
              </a:rPr>
              <a:t>b</a:t>
            </a:r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reak down</a:t>
            </a: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车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抛锚；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谈判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失败；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身体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垮掉；划成部分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buClr>
                <a:srgbClr val="FE8637"/>
              </a:buClr>
            </a:pPr>
            <a:r>
              <a:rPr lang="en-US" altLang="zh-CN" sz="28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Negotiations between the two sides have </a:t>
            </a:r>
            <a:r>
              <a:rPr lang="en-US" altLang="zh-CN" sz="2800" dirty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broken down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. </a:t>
            </a: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Expenditure on the project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breaks down 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as follows: wages $10m, plant $4m, raw materials $5m. </a:t>
            </a: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The car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broke down 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on the freeway. </a:t>
            </a: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Her health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broke down 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under the pressure of work.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5856" y="2708920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谈判</a:t>
            </a: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失败</a:t>
            </a:r>
            <a:endParaRPr lang="en-US" altLang="zh-CN" sz="2800" dirty="0">
              <a:solidFill>
                <a:prstClr val="black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9872" y="4005064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划成部分</a:t>
            </a:r>
            <a:endParaRPr lang="en-US" altLang="zh-CN" sz="28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67736" y="4546517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车</a:t>
            </a: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抛锚</a:t>
            </a:r>
            <a:endParaRPr lang="en-US" altLang="zh-CN" sz="2800" dirty="0">
              <a:solidFill>
                <a:prstClr val="black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9975" y="5517232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身体</a:t>
            </a: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垮掉</a:t>
            </a:r>
            <a:endParaRPr lang="en-US" altLang="zh-CN" sz="2800" dirty="0">
              <a:solidFill>
                <a:prstClr val="black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318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breakdown → n.</a:t>
            </a:r>
          </a:p>
          <a:p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车辆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故障；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关系的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破裂；分解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/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a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 breakdown on the motorway</a:t>
            </a: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t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he breakdown of a marriage</a:t>
            </a: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t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he breakdown of proteins in the digestive system</a:t>
            </a:r>
            <a:endParaRPr lang="zh-CN" altLang="en-US" sz="2800" dirty="0">
              <a:latin typeface="Kozuka Gothic Pro H" pitchFamily="34" charset="-128"/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6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phrases of “BREAK”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754760" cy="4873752"/>
          </a:xfrm>
        </p:spPr>
        <p:txBody>
          <a:bodyPr>
            <a:normAutofit/>
          </a:bodyPr>
          <a:lstStyle/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away (from)               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for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in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off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out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through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up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Break with</a:t>
            </a:r>
            <a:endParaRPr lang="zh-CN" altLang="en-US" sz="2800" dirty="0"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2080" y="1514916"/>
            <a:ext cx="34563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破门而入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逃脱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停顿，中断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破除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同某人</a:t>
            </a:r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绝交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取得突破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爆发</a:t>
            </a:r>
            <a:endParaRPr lang="en-US" altLang="zh-CN" sz="32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突然冲向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923928" y="1844824"/>
            <a:ext cx="1512168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2339752" y="2348880"/>
            <a:ext cx="3096344" cy="2952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2195736" y="1844824"/>
            <a:ext cx="324036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2339752" y="2852936"/>
            <a:ext cx="309634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2483768" y="3825044"/>
            <a:ext cx="2952328" cy="9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>
            <a:off x="3275856" y="427509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339752" y="3825044"/>
            <a:ext cx="3096344" cy="1044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2627784" y="3356992"/>
            <a:ext cx="2808312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7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7913" y="-315416"/>
            <a:ext cx="8363272" cy="1143000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Fill in the blanks with proper prepositions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98376" y="927158"/>
            <a:ext cx="7859216" cy="5565232"/>
          </a:xfrm>
        </p:spPr>
        <p:txBody>
          <a:bodyPr>
            <a:normAutofit lnSpcReduction="10000"/>
          </a:bodyPr>
          <a:lstStyle/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She had to hold him back as he tried to break ____ the door.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Burglars had broken ____ while we were away.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The prisoner broke ____ from his guards.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She’s just broken ____ with her boyfriend.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Scientists think they are beginning to break _______ in the fight against cancer. 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He broke ____ in the middle of a sentence.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They had escaped to America shortly before war broke ____ in 1939.</a:t>
            </a:r>
          </a:p>
          <a:p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To break ____ tradition/old habits</a:t>
            </a: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86859" y="12687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for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27703" y="1678808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in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1639" y="254574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away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04660" y="306896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up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5178" y="3937178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through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36508" y="436510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off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3788" y="5217489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out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67744" y="56612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with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6880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363272" cy="5709248"/>
          </a:xfrm>
        </p:spPr>
        <p:txBody>
          <a:bodyPr/>
          <a:lstStyle/>
          <a:p>
            <a:r>
              <a:rPr lang="en-US" altLang="zh-CN" sz="4000" dirty="0">
                <a:latin typeface="Kozuka Gothic Pro H" pitchFamily="34" charset="-128"/>
                <a:ea typeface="Kozuka Gothic Pro H" pitchFamily="34" charset="-128"/>
              </a:rPr>
              <a:t>c</a:t>
            </a:r>
            <a:r>
              <a:rPr lang="en-US" altLang="zh-CN" sz="4000" dirty="0" smtClean="0">
                <a:latin typeface="Kozuka Gothic Pro H" pitchFamily="34" charset="-128"/>
                <a:ea typeface="Kozuka Gothic Pro H" pitchFamily="34" charset="-128"/>
              </a:rPr>
              <a:t>oncentrate on</a:t>
            </a:r>
          </a:p>
          <a:p>
            <a:endParaRPr lang="en-US" altLang="zh-CN" sz="2800" dirty="0" smtClean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c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oncentrate v. </a:t>
            </a:r>
            <a:endParaRPr lang="en-US" altLang="zh-CN" sz="2800" dirty="0" smtClean="0">
              <a:latin typeface="Kozuka Gothic Pro H" pitchFamily="34" charset="-128"/>
              <a:ea typeface="Kozuka Gothic Pro H" pitchFamily="34" charset="-128"/>
            </a:endParaRPr>
          </a:p>
          <a:p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集中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注意力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；专心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>
                <a:latin typeface="Kozuka Gothic Pro H" pitchFamily="34" charset="-128"/>
                <a:ea typeface="Kozuka Gothic Pro H" pitchFamily="34" charset="-128"/>
              </a:rPr>
              <a:t>c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oncentrate on →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集中时间、精力做某事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sz="2800" dirty="0">
              <a:latin typeface="Kozuka Gothic Pro H" pitchFamily="34" charset="-128"/>
              <a:ea typeface="Kozuka Gothic Pro H" pitchFamily="34" charset="-128"/>
            </a:endParaRP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In this lecture I shall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concentrate on 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3 phrases</a:t>
            </a:r>
            <a:r>
              <a:rPr lang="en-US" altLang="zh-CN" sz="2800" dirty="0" smtClean="0">
                <a:latin typeface="Kozuka Gothic Pro H" pitchFamily="34" charset="-128"/>
                <a:ea typeface="Kozuka Gothic Pro H" pitchFamily="34" charset="-128"/>
              </a:rPr>
              <a:t>.</a:t>
            </a:r>
          </a:p>
          <a:p>
            <a:pPr lvl="0">
              <a:buClr>
                <a:srgbClr val="FE8637"/>
              </a:buClr>
            </a:pPr>
            <a:endParaRPr lang="en-US" altLang="zh-CN" sz="2800" dirty="0" smtClean="0">
              <a:latin typeface="Kozuka Gothic Pro H" pitchFamily="34" charset="-128"/>
              <a:ea typeface="Kozuka Gothic Pro H" pitchFamily="34" charset="-128"/>
            </a:endParaRPr>
          </a:p>
          <a:p>
            <a:pPr lvl="0">
              <a:buClr>
                <a:srgbClr val="FE8637"/>
              </a:buClr>
            </a:pPr>
            <a:r>
              <a:rPr lang="zh-CN" altLang="en-US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I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concentrate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d all my efforts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on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 finding somewhere to live. </a:t>
            </a:r>
            <a:endParaRPr lang="en-US" altLang="zh-CN" sz="28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451100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着重讲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39952" y="530120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全力以赴</a:t>
            </a:r>
            <a:endParaRPr lang="en-US" altLang="zh-CN" sz="28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1916832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Clr>
                <a:srgbClr val="FE8637"/>
              </a:buClr>
              <a:buSzPct val="70000"/>
            </a:pPr>
            <a:r>
              <a:rPr lang="en-US" altLang="zh-CN" sz="28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→ concentration n. </a:t>
            </a:r>
          </a:p>
        </p:txBody>
      </p:sp>
    </p:spTree>
    <p:extLst>
      <p:ext uri="{BB962C8B-B14F-4D97-AF65-F5344CB8AC3E}">
        <p14:creationId xmlns:p14="http://schemas.microsoft.com/office/powerpoint/2010/main" val="19308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67544" y="0"/>
            <a:ext cx="7467600" cy="6285312"/>
          </a:xfrm>
        </p:spPr>
        <p:txBody>
          <a:bodyPr>
            <a:normAutofit/>
          </a:bodyPr>
          <a:lstStyle/>
          <a:p>
            <a:pPr lvl="0">
              <a:buClr>
                <a:srgbClr val="FE8637"/>
              </a:buClr>
            </a:pPr>
            <a:r>
              <a:rPr lang="en-US" altLang="zh-CN" sz="40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concentrate </a:t>
            </a:r>
            <a:r>
              <a:rPr lang="en-US" altLang="zh-CN" sz="40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on vs focus on</a:t>
            </a:r>
          </a:p>
          <a:p>
            <a:pPr lvl="0">
              <a:buClr>
                <a:srgbClr val="FE8637"/>
              </a:buClr>
            </a:pPr>
            <a:endParaRPr lang="en-US" altLang="zh-CN" sz="1100" dirty="0" smtClean="0">
              <a:solidFill>
                <a:prstClr val="black"/>
              </a:solidFill>
              <a:latin typeface="Kozuka Gothic Pro H" pitchFamily="34" charset="-128"/>
              <a:ea typeface="Kozuka Gothic Pro H" pitchFamily="34" charset="-128"/>
            </a:endParaRPr>
          </a:p>
          <a:p>
            <a:pPr lvl="0">
              <a:buClr>
                <a:srgbClr val="FE8637"/>
              </a:buClr>
            </a:pPr>
            <a:r>
              <a:rPr lang="en-US" altLang="zh-CN" sz="28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c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oncentrate on → </a:t>
            </a:r>
            <a:r>
              <a:rPr lang="en-US" altLang="zh-CN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</a:t>
            </a:r>
            <a:r>
              <a:rPr lang="en-US" altLang="zh-CN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集中时间做某事</a:t>
            </a:r>
            <a:endParaRPr lang="en-US" altLang="zh-CN" sz="2800" dirty="0" smtClean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buClr>
                <a:srgbClr val="FE8637"/>
              </a:buClr>
            </a:pPr>
            <a:r>
              <a:rPr lang="en-US" altLang="zh-CN" sz="28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f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ocus on → </a:t>
            </a:r>
            <a:r>
              <a:rPr lang="zh-CN" altLang="en-US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（某物）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集中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注意力、精力于</a:t>
            </a: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lvl="0">
              <a:buClr>
                <a:srgbClr val="FE8637"/>
              </a:buClr>
            </a:pPr>
            <a:endParaRPr lang="en-US" altLang="zh-CN" sz="2800" dirty="0">
              <a:solidFill>
                <a:prstClr val="black"/>
              </a:solidFill>
              <a:latin typeface="Kozuka Gothic Pro H" pitchFamily="34" charset="-128"/>
              <a:ea typeface="Kozuka Gothic Pro H" pitchFamily="34" charset="-128"/>
            </a:endParaRP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Tomorrow </a:t>
            </a:r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I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 will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concentrate on 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the early years of Charles’s reign.</a:t>
            </a: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The discussion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focused on 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three main problems.</a:t>
            </a: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o H" pitchFamily="34" charset="-128"/>
                <a:ea typeface="Kozuka Gothic Pro H" pitchFamily="34" charset="-128"/>
              </a:rPr>
              <a:t>Each exercise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focuses on 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a different grammar point.</a:t>
            </a:r>
          </a:p>
          <a:p>
            <a:pPr lvl="0">
              <a:buClr>
                <a:srgbClr val="FE8637"/>
              </a:buClr>
            </a:pP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I quickly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focus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ed the camera </a:t>
            </a:r>
            <a:r>
              <a:rPr lang="en-US" altLang="zh-CN" sz="2800" dirty="0" smtClean="0">
                <a:solidFill>
                  <a:srgbClr val="FF0000"/>
                </a:solidFill>
                <a:latin typeface="Kozuka Gothic Pro H" pitchFamily="34" charset="-128"/>
                <a:ea typeface="Kozuka Gothic Pro H" pitchFamily="34" charset="-128"/>
              </a:rPr>
              <a:t>on</a:t>
            </a:r>
            <a:r>
              <a:rPr lang="en-US" altLang="zh-CN" sz="2800" dirty="0" smtClean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 the children. </a:t>
            </a:r>
            <a:r>
              <a:rPr lang="zh-CN" altLang="en-US" sz="2800" dirty="0" smtClean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对准镜头</a:t>
            </a:r>
            <a:endParaRPr lang="en-US" altLang="zh-CN" sz="2800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0063" y="190283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使</a:t>
            </a:r>
            <a:r>
              <a:rPr lang="en-US" altLang="zh-CN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调节焦距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1791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/>
          <a:lstStyle/>
          <a:p>
            <a:pPr lvl="0">
              <a:buClr>
                <a:srgbClr val="FE8637"/>
              </a:buClr>
            </a:pPr>
            <a:r>
              <a:rPr lang="en-US" altLang="zh-CN" sz="4000" dirty="0">
                <a:solidFill>
                  <a:prstClr val="black"/>
                </a:solidFill>
                <a:latin typeface="Kozuka Gothic Pro H" pitchFamily="34" charset="-128"/>
                <a:ea typeface="Kozuka Gothic Pro H" pitchFamily="34" charset="-128"/>
              </a:rPr>
              <a:t>concentrate on vs focus on</a:t>
            </a:r>
          </a:p>
          <a:p>
            <a:endParaRPr lang="en-US" altLang="zh-CN" dirty="0" smtClean="0"/>
          </a:p>
          <a:p>
            <a:r>
              <a:rPr lang="en-US" altLang="zh-CN" sz="2800" dirty="0" smtClean="0">
                <a:latin typeface="Kozuka Gothic Pr6N H" pitchFamily="34" charset="-128"/>
                <a:ea typeface="Kozuka Gothic Pr6N H" pitchFamily="34" charset="-128"/>
              </a:rPr>
              <a:t>We need to ___________ resources on the most run-down areas. 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把资源集中用于最衰败的地区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2800" dirty="0" smtClean="0">
                <a:latin typeface="Kozuka Gothic Pr6N H" pitchFamily="34" charset="-128"/>
                <a:ea typeface="Kozuka Gothic Pr6N H" pitchFamily="34" charset="-128"/>
              </a:rPr>
              <a:t>Let your eyes ____________ on objects that are further away from you.</a:t>
            </a:r>
          </a:p>
          <a:p>
            <a:r>
              <a:rPr lang="en-US" altLang="zh-CN" sz="2800" dirty="0" smtClean="0">
                <a:latin typeface="Kozuka Gothic Pr6N H" pitchFamily="34" charset="-128"/>
                <a:ea typeface="Kozuka Gothic Pr6N H" pitchFamily="34" charset="-128"/>
              </a:rPr>
              <a:t>The visit helped to ____________ world attention on the plight of the refugees.</a:t>
            </a:r>
            <a:endParaRPr lang="zh-CN" altLang="en-US" sz="2800" dirty="0">
              <a:latin typeface="Kozuka Gothic Pr6N H" pitchFamily="34" charset="-128"/>
              <a:ea typeface="Kozuka Gothic Pr6N H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9792" y="2132856"/>
            <a:ext cx="2340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6N H" pitchFamily="34" charset="-128"/>
                <a:ea typeface="Kozuka Gothic Pr6N H" pitchFamily="34" charset="-128"/>
              </a:rPr>
              <a:t>concentrate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6N H" pitchFamily="34" charset="-128"/>
              <a:ea typeface="Kozuka Gothic Pr6N H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4416" y="3501008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6N H" pitchFamily="34" charset="-128"/>
                <a:ea typeface="Kozuka Gothic Pr6N H" pitchFamily="34" charset="-128"/>
              </a:rPr>
              <a:t>focus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6N H" pitchFamily="34" charset="-128"/>
              <a:ea typeface="Kozuka Gothic Pr6N H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92" y="4419465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solidFill>
                  <a:schemeClr val="accent2">
                    <a:lumMod val="50000"/>
                  </a:schemeClr>
                </a:solidFill>
                <a:latin typeface="Kozuka Gothic Pr6N H" pitchFamily="34" charset="-128"/>
                <a:ea typeface="Kozuka Gothic Pr6N H" pitchFamily="34" charset="-128"/>
              </a:rPr>
              <a:t>focus</a:t>
            </a:r>
            <a:endParaRPr lang="zh-CN" altLang="en-US" sz="2800" dirty="0">
              <a:solidFill>
                <a:schemeClr val="accent2">
                  <a:lumMod val="50000"/>
                </a:schemeClr>
              </a:solidFill>
              <a:latin typeface="Kozuka Gothic Pr6N H" pitchFamily="34" charset="-128"/>
              <a:ea typeface="Kozuka Gothic Pr6N H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541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335</TotalTime>
  <Words>689</Words>
  <Application>Microsoft Office PowerPoint</Application>
  <PresentationFormat>全屏显示(4:3)</PresentationFormat>
  <Paragraphs>116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凸显</vt:lpstr>
      <vt:lpstr>Word Study 1 of Module 5 Unit4    Making the news</vt:lpstr>
      <vt:lpstr>Key phrases:</vt:lpstr>
      <vt:lpstr>PowerPoint 演示文稿</vt:lpstr>
      <vt:lpstr>PowerPoint 演示文稿</vt:lpstr>
      <vt:lpstr>Other phrases of “BREAK”</vt:lpstr>
      <vt:lpstr>Fill in the blanks with proper prepositions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root</dc:creator>
  <cp:lastModifiedBy>root</cp:lastModifiedBy>
  <cp:revision>28</cp:revision>
  <dcterms:created xsi:type="dcterms:W3CDTF">2014-06-22T13:51:21Z</dcterms:created>
  <dcterms:modified xsi:type="dcterms:W3CDTF">2014-06-24T04:37:34Z</dcterms:modified>
</cp:coreProperties>
</file>