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64" r:id="rId4"/>
    <p:sldId id="270" r:id="rId5"/>
    <p:sldId id="269" r:id="rId6"/>
    <p:sldId id="271" r:id="rId7"/>
    <p:sldId id="272" r:id="rId8"/>
    <p:sldId id="263" r:id="rId9"/>
    <p:sldId id="267" r:id="rId10"/>
    <p:sldId id="266" r:id="rId11"/>
    <p:sldId id="265" r:id="rId12"/>
    <p:sldId id="259" r:id="rId13"/>
    <p:sldId id="260" r:id="rId14"/>
  </p:sldIdLst>
  <p:sldSz cx="9144000" cy="5143500" type="screen16x9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6600"/>
    <a:srgbClr val="006600"/>
    <a:srgbClr val="0033CC"/>
    <a:srgbClr val="A50021"/>
    <a:srgbClr val="FFCC99"/>
    <a:srgbClr val="FFFFCC"/>
    <a:srgbClr val="990000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75" autoAdjust="0"/>
    <p:restoredTop sz="94660"/>
  </p:normalViewPr>
  <p:slideViewPr>
    <p:cSldViewPr>
      <p:cViewPr varScale="1">
        <p:scale>
          <a:sx n="86" d="100"/>
          <a:sy n="86" d="100"/>
        </p:scale>
        <p:origin x="-96" y="-15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6"/>
          <p:cNvGrpSpPr>
            <a:grpSpLocks/>
          </p:cNvGrpSpPr>
          <p:nvPr userDrawn="1"/>
        </p:nvGrpSpPr>
        <p:grpSpPr bwMode="auto">
          <a:xfrm>
            <a:off x="-11113" y="0"/>
            <a:ext cx="9174163" cy="5143500"/>
            <a:chOff x="-11499" y="0"/>
            <a:chExt cx="2891224" cy="1620838"/>
          </a:xfrm>
        </p:grpSpPr>
        <p:pic>
          <p:nvPicPr>
            <p:cNvPr id="3" name="图片 6"/>
            <p:cNvPicPr>
              <a:picLocks noChangeAspect="1"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84961" y="7637"/>
              <a:ext cx="2709804" cy="14431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7" descr="叶子.png"/>
            <p:cNvPicPr>
              <a:picLocks noChangeAspect="1"/>
            </p:cNvPicPr>
            <p:nvPr userDrawn="1"/>
          </p:nvPicPr>
          <p:blipFill>
            <a:blip r:embed="rId3"/>
            <a:srcRect l="54369" b="60822"/>
            <a:stretch>
              <a:fillRect/>
            </a:stretch>
          </p:blipFill>
          <p:spPr bwMode="auto">
            <a:xfrm>
              <a:off x="1916090" y="0"/>
              <a:ext cx="963635" cy="538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图片 8" descr="桌子.png"/>
            <p:cNvPicPr>
              <a:picLocks noChangeAspect="1"/>
            </p:cNvPicPr>
            <p:nvPr userDrawn="1"/>
          </p:nvPicPr>
          <p:blipFill>
            <a:blip r:embed="rId4"/>
            <a:srcRect t="80530" r="40938"/>
            <a:stretch>
              <a:fillRect/>
            </a:stretch>
          </p:blipFill>
          <p:spPr bwMode="auto">
            <a:xfrm>
              <a:off x="-11499" y="1353415"/>
              <a:ext cx="1247264" cy="267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9" descr="粉笔画.png"/>
            <p:cNvPicPr>
              <a:picLocks noChangeAspect="1"/>
            </p:cNvPicPr>
            <p:nvPr userDrawn="1"/>
          </p:nvPicPr>
          <p:blipFill>
            <a:blip r:embed="rId5"/>
            <a:srcRect l="49934" t="39178" b="17915"/>
            <a:stretch>
              <a:fillRect/>
            </a:stretch>
          </p:blipFill>
          <p:spPr bwMode="auto">
            <a:xfrm>
              <a:off x="1632621" y="799729"/>
              <a:ext cx="1057298" cy="5893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10" descr="书本.png"/>
            <p:cNvPicPr>
              <a:picLocks noChangeAspect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135905" y="1264247"/>
              <a:ext cx="331633" cy="283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" name="图片 11" descr="钟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86523" y="1346308"/>
              <a:ext cx="168944" cy="16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" name="图片 12" descr="铅笔筒.PNG"/>
            <p:cNvPicPr>
              <a:picLocks noChangeAspect="1"/>
            </p:cNvPicPr>
            <p:nvPr userDrawn="1"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447336" y="1270428"/>
              <a:ext cx="223659" cy="242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" name="图片 13" descr="眼镜.PNG"/>
            <p:cNvPicPr>
              <a:picLocks noChangeAspect="1"/>
            </p:cNvPicPr>
            <p:nvPr userDrawn="1"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818232" y="1467966"/>
              <a:ext cx="172083" cy="794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" name="图片 14" descr="贴贴子4张（空）.png"/>
            <p:cNvPicPr>
              <a:picLocks noChangeAspect="1"/>
            </p:cNvPicPr>
            <p:nvPr userDrawn="1"/>
          </p:nvPicPr>
          <p:blipFill>
            <a:blip r:embed="rId10"/>
            <a:srcRect t="33018" r="77449" b="52859"/>
            <a:stretch>
              <a:fillRect/>
            </a:stretch>
          </p:blipFill>
          <p:spPr bwMode="auto">
            <a:xfrm>
              <a:off x="229424" y="152368"/>
              <a:ext cx="476228" cy="19395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图片 15" descr="贴贴子4张（空）.png"/>
            <p:cNvPicPr>
              <a:picLocks/>
            </p:cNvPicPr>
            <p:nvPr userDrawn="1"/>
          </p:nvPicPr>
          <p:blipFill>
            <a:blip r:embed="rId10"/>
            <a:srcRect l="6702" t="47905" r="86794" b="38898"/>
            <a:stretch>
              <a:fillRect/>
            </a:stretch>
          </p:blipFill>
          <p:spPr bwMode="auto">
            <a:xfrm rot="-180000">
              <a:off x="630039" y="230507"/>
              <a:ext cx="136050" cy="186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0"/>
          <p:cNvGrpSpPr>
            <a:grpSpLocks/>
          </p:cNvGrpSpPr>
          <p:nvPr userDrawn="1"/>
        </p:nvGrpSpPr>
        <p:grpSpPr bwMode="auto">
          <a:xfrm>
            <a:off x="58738" y="-7938"/>
            <a:ext cx="9101137" cy="5243513"/>
            <a:chOff x="43427" y="0"/>
            <a:chExt cx="2836298" cy="1634119"/>
          </a:xfrm>
        </p:grpSpPr>
        <p:pic>
          <p:nvPicPr>
            <p:cNvPr id="3" name="图片 8"/>
            <p:cNvPicPr>
              <a:picLocks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3427" y="152903"/>
              <a:ext cx="2781373" cy="14812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9" descr="叶子.png"/>
            <p:cNvPicPr>
              <a:picLocks noChangeAspect="1"/>
            </p:cNvPicPr>
            <p:nvPr userDrawn="1"/>
          </p:nvPicPr>
          <p:blipFill>
            <a:blip r:embed="rId3"/>
            <a:srcRect l="54369" b="60822"/>
            <a:stretch>
              <a:fillRect/>
            </a:stretch>
          </p:blipFill>
          <p:spPr bwMode="auto">
            <a:xfrm>
              <a:off x="1916090" y="0"/>
              <a:ext cx="963635" cy="538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/>
          <p:cNvGrpSpPr>
            <a:grpSpLocks/>
          </p:cNvGrpSpPr>
          <p:nvPr userDrawn="1"/>
        </p:nvGrpSpPr>
        <p:grpSpPr bwMode="auto">
          <a:xfrm>
            <a:off x="-11113" y="0"/>
            <a:ext cx="9174163" cy="5143500"/>
            <a:chOff x="-11499" y="0"/>
            <a:chExt cx="2891224" cy="1620838"/>
          </a:xfrm>
        </p:grpSpPr>
        <p:pic>
          <p:nvPicPr>
            <p:cNvPr id="3" name="图片 9"/>
            <p:cNvPicPr>
              <a:picLocks/>
            </p:cNvPicPr>
            <p:nvPr userDrawn="1"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-11499" y="0"/>
              <a:ext cx="2890797" cy="16208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" name="图片 10" descr="叶子.png"/>
            <p:cNvPicPr>
              <a:picLocks noChangeAspect="1"/>
            </p:cNvPicPr>
            <p:nvPr userDrawn="1"/>
          </p:nvPicPr>
          <p:blipFill>
            <a:blip r:embed="rId3"/>
            <a:srcRect l="54369" b="60822"/>
            <a:stretch>
              <a:fillRect/>
            </a:stretch>
          </p:blipFill>
          <p:spPr bwMode="auto">
            <a:xfrm>
              <a:off x="1916090" y="0"/>
              <a:ext cx="963635" cy="5381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e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6" descr="背景.jpg"/>
          <p:cNvPicPr>
            <a:picLocks noChangeAspect="1"/>
          </p:cNvPicPr>
          <p:nvPr userDrawn="1"/>
        </p:nvPicPr>
        <p:blipFill>
          <a:blip r:embed="rId5"/>
          <a:srcRect r="2304" b="7492"/>
          <a:stretch>
            <a:fillRect/>
          </a:stretch>
        </p:blipFill>
        <p:spPr bwMode="auto">
          <a:xfrm>
            <a:off x="-11113" y="0"/>
            <a:ext cx="91741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9.e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1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20.em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2.wav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1" name="Group 28"/>
          <p:cNvGrpSpPr>
            <a:grpSpLocks/>
          </p:cNvGrpSpPr>
          <p:nvPr/>
        </p:nvGrpSpPr>
        <p:grpSpPr bwMode="auto">
          <a:xfrm>
            <a:off x="827088" y="484188"/>
            <a:ext cx="1703387" cy="839787"/>
            <a:chOff x="521" y="305"/>
            <a:chExt cx="1073" cy="529"/>
          </a:xfrm>
        </p:grpSpPr>
        <p:pic>
          <p:nvPicPr>
            <p:cNvPr id="5135" name="图片 77" descr="贴贴子4张（空）.png"/>
            <p:cNvPicPr>
              <a:picLocks noChangeAspect="1"/>
            </p:cNvPicPr>
            <p:nvPr/>
          </p:nvPicPr>
          <p:blipFill>
            <a:blip r:embed="rId2"/>
            <a:srcRect t="33018" r="77449" b="52859"/>
            <a:stretch>
              <a:fillRect/>
            </a:stretch>
          </p:blipFill>
          <p:spPr bwMode="auto">
            <a:xfrm>
              <a:off x="521" y="305"/>
              <a:ext cx="95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6" name="TextBox 78"/>
            <p:cNvSpPr txBox="1">
              <a:spLocks noChangeArrowheads="1"/>
            </p:cNvSpPr>
            <p:nvPr/>
          </p:nvSpPr>
          <p:spPr bwMode="auto">
            <a:xfrm>
              <a:off x="810" y="461"/>
              <a:ext cx="2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>
                  <a:latin typeface="Segoe Script" pitchFamily="34" charset="0"/>
                  <a:ea typeface="微软雅黑" pitchFamily="34" charset="-122"/>
                </a:rPr>
                <a:t>B</a:t>
              </a:r>
            </a:p>
          </p:txBody>
        </p:sp>
        <p:pic>
          <p:nvPicPr>
            <p:cNvPr id="5137" name="图片 79" descr="贴贴子4张（空）.png"/>
            <p:cNvPicPr>
              <a:picLocks/>
            </p:cNvPicPr>
            <p:nvPr/>
          </p:nvPicPr>
          <p:blipFill>
            <a:blip r:embed="rId2"/>
            <a:srcRect l="6702" t="47905" r="86794" b="38898"/>
            <a:stretch>
              <a:fillRect/>
            </a:stretch>
          </p:blipFill>
          <p:spPr bwMode="auto">
            <a:xfrm rot="-180000">
              <a:off x="1322" y="461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138" name="TextBox 80"/>
            <p:cNvSpPr txBox="1">
              <a:spLocks noChangeArrowheads="1"/>
            </p:cNvSpPr>
            <p:nvPr/>
          </p:nvSpPr>
          <p:spPr bwMode="auto">
            <a:xfrm rot="599039">
              <a:off x="1112" y="471"/>
              <a:ext cx="2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latin typeface="Segoe Script" pitchFamily="34" charset="0"/>
                  <a:ea typeface="微软雅黑" pitchFamily="34" charset="-122"/>
                </a:rPr>
                <a:t>O</a:t>
              </a:r>
              <a:endParaRPr lang="zh-CN" altLang="en-US" b="1">
                <a:latin typeface="Segoe Script" pitchFamily="34" charset="0"/>
                <a:ea typeface="微软雅黑" pitchFamily="34" charset="-122"/>
              </a:endParaRPr>
            </a:p>
          </p:txBody>
        </p:sp>
        <p:sp>
          <p:nvSpPr>
            <p:cNvPr id="5139" name="TextBox 81"/>
            <p:cNvSpPr txBox="1">
              <a:spLocks noChangeArrowheads="1"/>
            </p:cNvSpPr>
            <p:nvPr/>
          </p:nvSpPr>
          <p:spPr bwMode="auto">
            <a:xfrm rot="-709286">
              <a:off x="1338" y="486"/>
              <a:ext cx="2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CN" b="1">
                  <a:latin typeface="Segoe Script" pitchFamily="34" charset="0"/>
                  <a:ea typeface="微软雅黑" pitchFamily="34" charset="-122"/>
                </a:rPr>
                <a:t>O</a:t>
              </a:r>
            </a:p>
          </p:txBody>
        </p:sp>
      </p:grpSp>
      <p:pic>
        <p:nvPicPr>
          <p:cNvPr id="5123" name="图片 77" descr="贴贴子4张（空）.png"/>
          <p:cNvPicPr>
            <a:picLocks noChangeAspect="1"/>
          </p:cNvPicPr>
          <p:nvPr/>
        </p:nvPicPr>
        <p:blipFill>
          <a:blip r:embed="rId2"/>
          <a:srcRect t="33018" r="77449" b="52859"/>
          <a:stretch>
            <a:fillRect/>
          </a:stretch>
        </p:blipFill>
        <p:spPr bwMode="auto">
          <a:xfrm>
            <a:off x="2051050" y="484188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图片 77" descr="贴贴子4张（空）.png"/>
          <p:cNvPicPr>
            <a:picLocks noChangeAspect="1"/>
          </p:cNvPicPr>
          <p:nvPr/>
        </p:nvPicPr>
        <p:blipFill>
          <a:blip r:embed="rId2"/>
          <a:srcRect t="33018" r="77449" b="52859"/>
          <a:stretch>
            <a:fillRect/>
          </a:stretch>
        </p:blipFill>
        <p:spPr bwMode="auto">
          <a:xfrm>
            <a:off x="1979613" y="484188"/>
            <a:ext cx="1511300" cy="61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 Box 29"/>
          <p:cNvSpPr txBox="1">
            <a:spLocks noChangeArrowheads="1"/>
          </p:cNvSpPr>
          <p:nvPr/>
        </p:nvSpPr>
        <p:spPr bwMode="auto">
          <a:xfrm>
            <a:off x="2555875" y="771525"/>
            <a:ext cx="3619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Segoe Script" pitchFamily="34" charset="0"/>
              </a:rPr>
              <a:t>K</a:t>
            </a:r>
          </a:p>
        </p:txBody>
      </p:sp>
      <p:sp>
        <p:nvSpPr>
          <p:cNvPr id="5131" name="Text Box 39"/>
          <p:cNvSpPr txBox="1">
            <a:spLocks noChangeArrowheads="1"/>
          </p:cNvSpPr>
          <p:nvPr/>
        </p:nvSpPr>
        <p:spPr bwMode="auto">
          <a:xfrm>
            <a:off x="2916238" y="771525"/>
            <a:ext cx="35083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Segoe Script" pitchFamily="34" charset="0"/>
              </a:rPr>
              <a:t>5</a:t>
            </a:r>
          </a:p>
        </p:txBody>
      </p:sp>
      <p:sp>
        <p:nvSpPr>
          <p:cNvPr id="5132" name="Text Box 21"/>
          <p:cNvSpPr txBox="1">
            <a:spLocks noChangeArrowheads="1"/>
          </p:cNvSpPr>
          <p:nvPr/>
        </p:nvSpPr>
        <p:spPr bwMode="auto">
          <a:xfrm>
            <a:off x="5940425" y="627063"/>
            <a:ext cx="20129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400">
                <a:solidFill>
                  <a:schemeClr val="bg1"/>
                </a:solidFill>
                <a:ea typeface="华文行楷" pitchFamily="2" charset="-122"/>
              </a:rPr>
              <a:t>新课标人教版</a:t>
            </a:r>
          </a:p>
        </p:txBody>
      </p:sp>
      <p:pic>
        <p:nvPicPr>
          <p:cNvPr id="5133" name="Picture 26" descr="图片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150" y="1708150"/>
            <a:ext cx="5988050" cy="1079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Text Box 22"/>
          <p:cNvSpPr txBox="1">
            <a:spLocks noChangeArrowheads="1"/>
          </p:cNvSpPr>
          <p:nvPr/>
        </p:nvSpPr>
        <p:spPr bwMode="auto">
          <a:xfrm>
            <a:off x="971550" y="3363913"/>
            <a:ext cx="3810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2000">
                <a:solidFill>
                  <a:schemeClr val="bg1"/>
                </a:solidFill>
                <a:ea typeface="华文行楷" pitchFamily="2" charset="-122"/>
              </a:rPr>
              <a:t>华南师范大学外国语言文化学院 </a:t>
            </a:r>
            <a:endParaRPr lang="en-US" altLang="zh-CN" sz="2000">
              <a:solidFill>
                <a:schemeClr val="bg1"/>
              </a:solidFill>
              <a:latin typeface="Segoe Print" pitchFamily="2" charset="0"/>
              <a:ea typeface="华文行楷" pitchFamily="2" charset="-122"/>
            </a:endParaRPr>
          </a:p>
          <a:p>
            <a:pPr algn="ctr"/>
            <a:r>
              <a:rPr lang="zh-CN" altLang="en-US" sz="2000">
                <a:solidFill>
                  <a:schemeClr val="bg1"/>
                </a:solidFill>
                <a:ea typeface="华文行楷" pitchFamily="2" charset="-122"/>
              </a:rPr>
              <a:t>陈海莲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 descr="信纸"/>
          <p:cNvSpPr txBox="1">
            <a:spLocks noChangeArrowheads="1"/>
          </p:cNvSpPr>
          <p:nvPr/>
        </p:nvSpPr>
        <p:spPr bwMode="auto">
          <a:xfrm rot="-549541">
            <a:off x="1585913" y="1992313"/>
            <a:ext cx="5689600" cy="15541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latin typeface="Segoe Print" pitchFamily="2" charset="0"/>
              </a:rPr>
              <a:t>Let’s see some elliptical sentences from our text book!</a:t>
            </a:r>
          </a:p>
        </p:txBody>
      </p:sp>
      <p:pic>
        <p:nvPicPr>
          <p:cNvPr id="14338" name="Picture 5" descr="图片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651250"/>
            <a:ext cx="1254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86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827088" y="1419225"/>
            <a:ext cx="7453312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1.For first degree burns, place cool, clean, wet cloths on them 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until the pain is not so bad. </a:t>
            </a:r>
          </a:p>
          <a:p>
            <a:endParaRPr lang="en-US" altLang="zh-CN" b="1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2.Remove clothing using scissors if necessary unless it is stuck to the burn. </a:t>
            </a:r>
          </a:p>
          <a:p>
            <a:endParaRPr lang="en-US" altLang="zh-CN" b="1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3.Take off other clothing and jewellery near the burn.</a:t>
            </a:r>
          </a:p>
          <a:p>
            <a:endParaRPr lang="en-US" altLang="zh-CN" b="1">
              <a:solidFill>
                <a:schemeClr val="bg1"/>
              </a:solidFill>
              <a:latin typeface="Times New Roman" pitchFamily="18" charset="0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4.First degree burns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dry, red and mildly swollen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mildly painful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turn white when pressed</a:t>
            </a:r>
          </a:p>
        </p:txBody>
      </p:sp>
      <p:sp>
        <p:nvSpPr>
          <p:cNvPr id="15362" name="Text Box 6" descr="羊皮纸"/>
          <p:cNvSpPr txBox="1">
            <a:spLocks noChangeArrowheads="1"/>
          </p:cNvSpPr>
          <p:nvPr/>
        </p:nvSpPr>
        <p:spPr bwMode="auto">
          <a:xfrm>
            <a:off x="179388" y="987425"/>
            <a:ext cx="8864600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latin typeface="Segoe Print" pitchFamily="2" charset="0"/>
              </a:rPr>
              <a:t>One or more words have been left out, could you know the missing words?</a:t>
            </a: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827088" y="1347788"/>
            <a:ext cx="7453312" cy="338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1.For first degree burns,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you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 place cool, clean, wet cloths on them 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until the pain is not so bad. 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省略主语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)</a:t>
            </a:r>
          </a:p>
          <a:p>
            <a:endParaRPr lang="en-US" altLang="zh-CN" b="1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2.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You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 remove clothing using scissors if necessary unless it is stuck to the burn. 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省略主语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)</a:t>
            </a:r>
          </a:p>
          <a:p>
            <a:endParaRPr lang="en-US" altLang="zh-CN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3.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You</a:t>
            </a:r>
            <a:r>
              <a:rPr lang="en-US" altLang="zh-CN" b="1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take off other clothing and jewellery near the burn. 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省略主语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)</a:t>
            </a:r>
          </a:p>
          <a:p>
            <a:endParaRPr lang="en-US" altLang="zh-CN" b="1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4.First degree burns 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(</a:t>
            </a:r>
            <a:r>
              <a:rPr lang="zh-CN" altLang="en-US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省略主谓</a:t>
            </a:r>
            <a:r>
              <a:rPr lang="en-US" altLang="zh-CN" b="1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)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First degree burns are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 dry, red and mildly swollen.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First degree burns are</a:t>
            </a:r>
            <a:r>
              <a:rPr lang="en-US" altLang="zh-CN">
                <a:latin typeface="Times New Roman" pitchFamily="18" charset="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mildly painful.</a:t>
            </a:r>
          </a:p>
          <a:p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        ● </a:t>
            </a:r>
            <a:r>
              <a:rPr lang="en-US" altLang="zh-CN" b="1">
                <a:solidFill>
                  <a:srgbClr val="FF0000"/>
                </a:solidFill>
                <a:latin typeface="Times New Roman" pitchFamily="18" charset="0"/>
              </a:rPr>
              <a:t>First degree burns are</a:t>
            </a:r>
            <a:r>
              <a:rPr lang="en-US" altLang="zh-CN">
                <a:latin typeface="Times New Roman" pitchFamily="18" charset="0"/>
              </a:rPr>
              <a:t> </a:t>
            </a:r>
            <a:r>
              <a:rPr lang="en-US" altLang="zh-CN" b="1">
                <a:solidFill>
                  <a:schemeClr val="bg1"/>
                </a:solidFill>
                <a:latin typeface="Times New Roman" pitchFamily="18" charset="0"/>
              </a:rPr>
              <a:t>turn white when pressed.</a:t>
            </a:r>
          </a:p>
        </p:txBody>
      </p:sp>
      <p:pic>
        <p:nvPicPr>
          <p:cNvPr id="15364" name="Picture 8" descr="图片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9750" y="268288"/>
            <a:ext cx="5537200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6" dur="5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02" grpId="0"/>
      <p:bldP spid="2560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6156325" y="2713038"/>
            <a:ext cx="2760663" cy="65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Segoe Print" pitchFamily="2" charset="0"/>
              </a:rPr>
              <a:t>e.g.</a:t>
            </a:r>
            <a:endParaRPr lang="zh-CN" altLang="en-US" b="1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en-US" altLang="zh-CN" b="1">
                <a:solidFill>
                  <a:schemeClr val="bg1"/>
                </a:solidFill>
                <a:latin typeface="Segoe Print" pitchFamily="2" charset="0"/>
              </a:rPr>
              <a:t>I’d love to, I’d like to…</a:t>
            </a:r>
            <a:endParaRPr lang="zh-CN" altLang="en-US" b="1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6386" name="Picture 22" descr="图片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132138" y="411163"/>
            <a:ext cx="2466975" cy="53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36" name="AutoShape 5"/>
          <p:cNvSpPr>
            <a:spLocks/>
          </p:cNvSpPr>
          <p:nvPr/>
        </p:nvSpPr>
        <p:spPr bwMode="auto">
          <a:xfrm>
            <a:off x="1835150" y="1851025"/>
            <a:ext cx="288925" cy="2016125"/>
          </a:xfrm>
          <a:prstGeom prst="leftBrace">
            <a:avLst>
              <a:gd name="adj1" fmla="val 58150"/>
              <a:gd name="adj2" fmla="val 50000"/>
            </a:avLst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37" name="Text Box 6"/>
          <p:cNvSpPr txBox="1">
            <a:spLocks noChangeArrowheads="1"/>
          </p:cNvSpPr>
          <p:nvPr/>
        </p:nvSpPr>
        <p:spPr bwMode="auto">
          <a:xfrm>
            <a:off x="682625" y="2635250"/>
            <a:ext cx="1116013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zh-CN" b="1">
                <a:solidFill>
                  <a:schemeClr val="bg2"/>
                </a:solidFill>
                <a:latin typeface="Segoe Script" pitchFamily="34" charset="0"/>
              </a:rPr>
              <a:t>Ellipsis</a:t>
            </a:r>
          </a:p>
          <a:p>
            <a:pPr algn="ctr"/>
            <a:r>
              <a:rPr lang="zh-CN" altLang="en-US" b="1">
                <a:solidFill>
                  <a:schemeClr val="bg2"/>
                </a:solidFill>
                <a:latin typeface="Segoe Script" pitchFamily="34" charset="0"/>
                <a:ea typeface="华文行楷" pitchFamily="2" charset="-122"/>
              </a:rPr>
              <a:t>（省略）</a:t>
            </a:r>
          </a:p>
        </p:txBody>
      </p:sp>
      <p:sp>
        <p:nvSpPr>
          <p:cNvPr id="17438" name="Text Box 7"/>
          <p:cNvSpPr txBox="1">
            <a:spLocks noChangeArrowheads="1"/>
          </p:cNvSpPr>
          <p:nvPr/>
        </p:nvSpPr>
        <p:spPr bwMode="auto">
          <a:xfrm>
            <a:off x="3419475" y="1203325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1.omitting the subject</a:t>
            </a:r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华文行楷" pitchFamily="2" charset="-122"/>
              </a:rPr>
              <a:t>（主语）</a:t>
            </a:r>
          </a:p>
        </p:txBody>
      </p:sp>
      <p:sp>
        <p:nvSpPr>
          <p:cNvPr id="17439" name="Text Box 8"/>
          <p:cNvSpPr txBox="1">
            <a:spLocks noChangeArrowheads="1"/>
          </p:cNvSpPr>
          <p:nvPr/>
        </p:nvSpPr>
        <p:spPr bwMode="auto">
          <a:xfrm>
            <a:off x="3419475" y="2139950"/>
            <a:ext cx="43195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u="sng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3. </a:t>
            </a:r>
            <a:r>
              <a:rPr lang="en-US" altLang="zh-CN" u="sng">
                <a:solidFill>
                  <a:schemeClr val="bg2"/>
                </a:solidFill>
                <a:latin typeface="Segoe Print" pitchFamily="2" charset="0"/>
              </a:rPr>
              <a:t>omitting the verb after “to” in an infinitive </a:t>
            </a:r>
            <a:r>
              <a:rPr lang="zh-CN" altLang="en-US" u="sng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（不定式</a:t>
            </a:r>
            <a:r>
              <a:rPr lang="en-US" altLang="zh-CN" u="sng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to</a:t>
            </a:r>
            <a:r>
              <a:rPr lang="zh-CN" altLang="en-US" u="sng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后省略动词）</a:t>
            </a:r>
          </a:p>
          <a:p>
            <a:endParaRPr lang="zh-CN" altLang="en-US" u="sng">
              <a:solidFill>
                <a:schemeClr val="bg2"/>
              </a:solidFill>
              <a:latin typeface="Segoe Print" pitchFamily="2" charset="0"/>
              <a:ea typeface="华文行楷" pitchFamily="2" charset="-122"/>
            </a:endParaRPr>
          </a:p>
        </p:txBody>
      </p:sp>
      <p:sp>
        <p:nvSpPr>
          <p:cNvPr id="17440" name="Text Box 9"/>
          <p:cNvSpPr txBox="1">
            <a:spLocks noChangeArrowheads="1"/>
          </p:cNvSpPr>
          <p:nvPr/>
        </p:nvSpPr>
        <p:spPr bwMode="auto">
          <a:xfrm>
            <a:off x="2193925" y="1708150"/>
            <a:ext cx="6286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2"/>
                </a:solidFill>
                <a:latin typeface="Segoe Print" pitchFamily="2" charset="0"/>
              </a:rPr>
              <a:t>oral</a:t>
            </a:r>
          </a:p>
        </p:txBody>
      </p:sp>
      <p:sp>
        <p:nvSpPr>
          <p:cNvPr id="17441" name="Text Box 10"/>
          <p:cNvSpPr txBox="1">
            <a:spLocks noChangeArrowheads="1"/>
          </p:cNvSpPr>
          <p:nvPr/>
        </p:nvSpPr>
        <p:spPr bwMode="auto">
          <a:xfrm>
            <a:off x="2085975" y="3636963"/>
            <a:ext cx="1049338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2"/>
                </a:solidFill>
                <a:latin typeface="Segoe Print" pitchFamily="2" charset="0"/>
              </a:rPr>
              <a:t>written</a:t>
            </a:r>
          </a:p>
        </p:txBody>
      </p:sp>
      <p:sp>
        <p:nvSpPr>
          <p:cNvPr id="17442" name="Text Box 11"/>
          <p:cNvSpPr txBox="1">
            <a:spLocks noChangeArrowheads="1"/>
          </p:cNvSpPr>
          <p:nvPr/>
        </p:nvSpPr>
        <p:spPr bwMode="auto">
          <a:xfrm>
            <a:off x="3419475" y="1563688"/>
            <a:ext cx="511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2.omitting the subject &amp; the predicate</a:t>
            </a:r>
          </a:p>
          <a:p>
            <a:r>
              <a:rPr lang="en-US" altLang="zh-CN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                                      (</a:t>
            </a:r>
            <a:r>
              <a:rPr lang="zh-CN" altLang="en-US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主语</a:t>
            </a:r>
            <a:r>
              <a:rPr lang="en-US" altLang="zh-CN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&amp;</a:t>
            </a:r>
            <a:r>
              <a:rPr lang="zh-CN" altLang="en-US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谓语）</a:t>
            </a:r>
            <a:endParaRPr lang="zh-CN" altLang="en-US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7443" name="AutoShape 5"/>
          <p:cNvSpPr>
            <a:spLocks/>
          </p:cNvSpPr>
          <p:nvPr/>
        </p:nvSpPr>
        <p:spPr bwMode="auto">
          <a:xfrm flipH="1">
            <a:off x="2986088" y="1347788"/>
            <a:ext cx="288925" cy="1081087"/>
          </a:xfrm>
          <a:prstGeom prst="leftBrace">
            <a:avLst>
              <a:gd name="adj1" fmla="val 31181"/>
              <a:gd name="adj2" fmla="val 50000"/>
            </a:avLst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44" name="AutoShape 5"/>
          <p:cNvSpPr>
            <a:spLocks/>
          </p:cNvSpPr>
          <p:nvPr/>
        </p:nvSpPr>
        <p:spPr bwMode="auto">
          <a:xfrm flipH="1">
            <a:off x="2987675" y="3435350"/>
            <a:ext cx="288925" cy="793750"/>
          </a:xfrm>
          <a:prstGeom prst="leftBrace">
            <a:avLst>
              <a:gd name="adj1" fmla="val 22894"/>
              <a:gd name="adj2" fmla="val 50000"/>
            </a:avLst>
          </a:prstGeom>
          <a:noFill/>
          <a:ln w="15875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17445" name="Text Box 7"/>
          <p:cNvSpPr txBox="1">
            <a:spLocks noChangeArrowheads="1"/>
          </p:cNvSpPr>
          <p:nvPr/>
        </p:nvSpPr>
        <p:spPr bwMode="auto">
          <a:xfrm>
            <a:off x="3419475" y="3435350"/>
            <a:ext cx="3600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1.omitting the subject</a:t>
            </a:r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华文行楷" pitchFamily="2" charset="-122"/>
              </a:rPr>
              <a:t>（主语）</a:t>
            </a:r>
          </a:p>
        </p:txBody>
      </p:sp>
      <p:sp>
        <p:nvSpPr>
          <p:cNvPr id="17446" name="Text Box 11"/>
          <p:cNvSpPr txBox="1">
            <a:spLocks noChangeArrowheads="1"/>
          </p:cNvSpPr>
          <p:nvPr/>
        </p:nvSpPr>
        <p:spPr bwMode="auto">
          <a:xfrm>
            <a:off x="3419475" y="3867150"/>
            <a:ext cx="51117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2.omitting the subject &amp; the predicate</a:t>
            </a:r>
          </a:p>
          <a:p>
            <a:r>
              <a:rPr lang="en-US" altLang="zh-CN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                                      (</a:t>
            </a:r>
            <a:r>
              <a:rPr lang="zh-CN" altLang="en-US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主语</a:t>
            </a:r>
            <a:r>
              <a:rPr lang="en-US" altLang="zh-CN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&amp;</a:t>
            </a:r>
            <a:r>
              <a:rPr lang="zh-CN" altLang="en-US">
                <a:solidFill>
                  <a:schemeClr val="bg2"/>
                </a:solidFill>
                <a:latin typeface="华文行楷" pitchFamily="2" charset="-122"/>
                <a:ea typeface="华文行楷" pitchFamily="2" charset="-122"/>
              </a:rPr>
              <a:t>谓语）</a:t>
            </a:r>
            <a:endParaRPr lang="zh-CN" altLang="en-US">
              <a:latin typeface="华文行楷" pitchFamily="2" charset="-122"/>
              <a:ea typeface="华文行楷" pitchFamily="2" charset="-122"/>
            </a:endParaRPr>
          </a:p>
        </p:txBody>
      </p:sp>
      <p:sp>
        <p:nvSpPr>
          <p:cNvPr id="16402" name="Text Box 18"/>
          <p:cNvSpPr txBox="1">
            <a:spLocks noChangeArrowheads="1"/>
          </p:cNvSpPr>
          <p:nvPr/>
        </p:nvSpPr>
        <p:spPr bwMode="auto">
          <a:xfrm>
            <a:off x="1403350" y="4516438"/>
            <a:ext cx="59245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ea typeface="Adobe Gothic Std B" pitchFamily="34" charset="-128"/>
              </a:rPr>
              <a:t>PS: Ellipsis is more often used in daily conversation.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7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7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6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66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7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7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7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7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164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39" grpId="0" animBg="1"/>
      <p:bldP spid="17436" grpId="0" animBg="1"/>
      <p:bldP spid="17437" grpId="0"/>
      <p:bldP spid="17438" grpId="0"/>
      <p:bldP spid="17439" grpId="0"/>
      <p:bldP spid="17440" grpId="0"/>
      <p:bldP spid="17441" grpId="0"/>
      <p:bldP spid="17442" grpId="0"/>
      <p:bldP spid="17443" grpId="0" animBg="1"/>
      <p:bldP spid="17444" grpId="0" animBg="1"/>
      <p:bldP spid="17445" grpId="0"/>
      <p:bldP spid="17446" grpId="0"/>
      <p:bldP spid="1640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5F5F2"/>
              </a:clrFrom>
              <a:clrTo>
                <a:srgbClr val="F5F5F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436441">
            <a:off x="2670175" y="1565275"/>
            <a:ext cx="349885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矩形 16"/>
          <p:cNvSpPr>
            <a:spLocks noChangeArrowheads="1"/>
          </p:cNvSpPr>
          <p:nvPr/>
        </p:nvSpPr>
        <p:spPr bwMode="auto">
          <a:xfrm rot="-1563032">
            <a:off x="6151563" y="2001838"/>
            <a:ext cx="190341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41" tIns="45721" rIns="91441" bIns="45721">
            <a:spAutoFit/>
          </a:bodyPr>
          <a:lstStyle/>
          <a:p>
            <a:pPr defTabSz="912813"/>
            <a:r>
              <a:rPr lang="en-US" altLang="zh-CN" sz="2000" b="1">
                <a:solidFill>
                  <a:srgbClr val="BFBFBF"/>
                </a:solidFill>
                <a:latin typeface="Segoe Print" pitchFamily="2" charset="0"/>
                <a:ea typeface="微软雅黑" pitchFamily="34" charset="-122"/>
                <a:cs typeface="Arial" charset="0"/>
              </a:rPr>
              <a:t>THANK</a:t>
            </a:r>
            <a:r>
              <a:rPr lang="zh-CN" altLang="en-US" sz="2000" b="1">
                <a:solidFill>
                  <a:srgbClr val="BFBFBF"/>
                </a:solidFill>
                <a:latin typeface="Segoe Print" pitchFamily="2" charset="0"/>
                <a:ea typeface="微软雅黑" pitchFamily="34" charset="-122"/>
                <a:cs typeface="Arial" charset="0"/>
              </a:rPr>
              <a:t> </a:t>
            </a:r>
            <a:r>
              <a:rPr lang="en-US" altLang="zh-CN" sz="2000" b="1">
                <a:solidFill>
                  <a:srgbClr val="BFBFBF"/>
                </a:solidFill>
                <a:latin typeface="Segoe Print" pitchFamily="2" charset="0"/>
                <a:ea typeface="微软雅黑" pitchFamily="34" charset="-122"/>
                <a:cs typeface="Arial" charset="0"/>
              </a:rPr>
              <a:t>YOU!</a:t>
            </a:r>
            <a:endParaRPr lang="zh-CN" altLang="en-US" sz="2000" b="1">
              <a:solidFill>
                <a:srgbClr val="BFBFBF"/>
              </a:solidFill>
              <a:latin typeface="Segoe Print" pitchFamily="2" charset="0"/>
              <a:ea typeface="微软雅黑" pitchFamily="34" charset="-122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 descr="信纸"/>
          <p:cNvSpPr txBox="1">
            <a:spLocks noChangeArrowheads="1"/>
          </p:cNvSpPr>
          <p:nvPr/>
        </p:nvSpPr>
        <p:spPr bwMode="auto">
          <a:xfrm rot="-549541">
            <a:off x="1547813" y="1995488"/>
            <a:ext cx="5689600" cy="106680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latin typeface="Segoe Print" pitchFamily="2" charset="0"/>
              </a:rPr>
              <a:t>Let’s listen to a dialogue</a:t>
            </a:r>
          </a:p>
          <a:p>
            <a:pPr algn="ctr"/>
            <a:r>
              <a:rPr lang="en-US" altLang="zh-CN" sz="3200">
                <a:latin typeface="Segoe Print" pitchFamily="2" charset="0"/>
              </a:rPr>
              <a:t>in our daily life!</a:t>
            </a:r>
          </a:p>
        </p:txBody>
      </p:sp>
      <p:pic>
        <p:nvPicPr>
          <p:cNvPr id="6146" name="Picture 5" descr="图片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651250"/>
            <a:ext cx="1254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86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5" name="Group 49"/>
          <p:cNvGrpSpPr>
            <a:grpSpLocks/>
          </p:cNvGrpSpPr>
          <p:nvPr/>
        </p:nvGrpSpPr>
        <p:grpSpPr bwMode="auto">
          <a:xfrm>
            <a:off x="250825" y="771525"/>
            <a:ext cx="2520950" cy="808038"/>
            <a:chOff x="158" y="486"/>
            <a:chExt cx="1588" cy="509"/>
          </a:xfrm>
        </p:grpSpPr>
        <p:pic>
          <p:nvPicPr>
            <p:cNvPr id="7214" name="图片 77" descr="贴贴子4张（空）.png"/>
            <p:cNvPicPr>
              <a:picLocks noChangeAspect="1"/>
            </p:cNvPicPr>
            <p:nvPr/>
          </p:nvPicPr>
          <p:blipFill>
            <a:blip r:embed="rId3"/>
            <a:srcRect t="33018" r="77449" b="52859"/>
            <a:stretch>
              <a:fillRect/>
            </a:stretch>
          </p:blipFill>
          <p:spPr bwMode="auto">
            <a:xfrm>
              <a:off x="158" y="486"/>
              <a:ext cx="95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15" name="图片 77" descr="贴贴子4张（空）.png"/>
            <p:cNvPicPr>
              <a:picLocks noChangeAspect="1"/>
            </p:cNvPicPr>
            <p:nvPr/>
          </p:nvPicPr>
          <p:blipFill>
            <a:blip r:embed="rId3"/>
            <a:srcRect t="33018" r="77449" b="52859"/>
            <a:stretch>
              <a:fillRect/>
            </a:stretch>
          </p:blipFill>
          <p:spPr bwMode="auto">
            <a:xfrm>
              <a:off x="204" y="486"/>
              <a:ext cx="95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16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885" y="604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17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930" y="61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18" name="Text Box 14"/>
            <p:cNvSpPr txBox="1">
              <a:spLocks noChangeArrowheads="1"/>
            </p:cNvSpPr>
            <p:nvPr/>
          </p:nvSpPr>
          <p:spPr bwMode="auto">
            <a:xfrm>
              <a:off x="476" y="66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S</a:t>
              </a:r>
            </a:p>
          </p:txBody>
        </p:sp>
        <p:sp>
          <p:nvSpPr>
            <p:cNvPr id="7219" name="Text Box 15"/>
            <p:cNvSpPr txBox="1">
              <a:spLocks noChangeArrowheads="1"/>
            </p:cNvSpPr>
            <p:nvPr/>
          </p:nvSpPr>
          <p:spPr bwMode="auto">
            <a:xfrm>
              <a:off x="703" y="622"/>
              <a:ext cx="2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C</a:t>
              </a:r>
            </a:p>
          </p:txBody>
        </p:sp>
        <p:sp>
          <p:nvSpPr>
            <p:cNvPr id="7220" name="Text Box 16"/>
            <p:cNvSpPr txBox="1">
              <a:spLocks noChangeArrowheads="1"/>
            </p:cNvSpPr>
            <p:nvPr/>
          </p:nvSpPr>
          <p:spPr bwMode="auto">
            <a:xfrm>
              <a:off x="930" y="622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E</a:t>
              </a:r>
            </a:p>
          </p:txBody>
        </p:sp>
        <p:pic>
          <p:nvPicPr>
            <p:cNvPr id="7221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156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22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202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23" name="Text Box 19"/>
            <p:cNvSpPr txBox="1">
              <a:spLocks noChangeArrowheads="1"/>
            </p:cNvSpPr>
            <p:nvPr/>
          </p:nvSpPr>
          <p:spPr bwMode="auto">
            <a:xfrm>
              <a:off x="1189" y="663"/>
              <a:ext cx="23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Segoe Script" pitchFamily="34" charset="0"/>
                </a:rPr>
                <a:t>N</a:t>
              </a:r>
            </a:p>
          </p:txBody>
        </p:sp>
        <p:pic>
          <p:nvPicPr>
            <p:cNvPr id="7224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429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25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474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226" name="Text Box 59"/>
            <p:cNvSpPr txBox="1">
              <a:spLocks noChangeArrowheads="1"/>
            </p:cNvSpPr>
            <p:nvPr/>
          </p:nvSpPr>
          <p:spPr bwMode="auto">
            <a:xfrm>
              <a:off x="1474" y="622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Segoe Script" pitchFamily="34" charset="0"/>
                </a:rPr>
                <a:t>E</a:t>
              </a:r>
            </a:p>
          </p:txBody>
        </p:sp>
      </p:grpSp>
      <p:pic>
        <p:nvPicPr>
          <p:cNvPr id="19459" name="Picture 7" descr="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13"/>
              </a:clrFrom>
              <a:clrTo>
                <a:srgbClr val="F5F513">
                  <a:alpha val="0"/>
                </a:srgbClr>
              </a:clrTo>
            </a:clrChange>
          </a:blip>
          <a:srcRect r="54686"/>
          <a:stretch>
            <a:fillRect/>
          </a:stretch>
        </p:blipFill>
        <p:spPr bwMode="auto">
          <a:xfrm>
            <a:off x="2268538" y="1635125"/>
            <a:ext cx="208756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4" descr="7"/>
          <p:cNvPicPr>
            <a:picLocks noChangeAspect="1" noChangeArrowheads="1"/>
          </p:cNvPicPr>
          <p:nvPr/>
        </p:nvPicPr>
        <p:blipFill>
          <a:blip r:embed="rId5"/>
          <a:srcRect r="52322"/>
          <a:stretch>
            <a:fillRect/>
          </a:stretch>
        </p:blipFill>
        <p:spPr bwMode="auto">
          <a:xfrm>
            <a:off x="3492500" y="1492250"/>
            <a:ext cx="22320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 Box 52"/>
          <p:cNvSpPr txBox="1">
            <a:spLocks noChangeArrowheads="1"/>
          </p:cNvSpPr>
          <p:nvPr/>
        </p:nvSpPr>
        <p:spPr bwMode="auto">
          <a:xfrm>
            <a:off x="3492500" y="1058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2700338" y="1058863"/>
            <a:ext cx="501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Segoe Print" pitchFamily="2" charset="0"/>
              </a:rPr>
              <a:t>A customer and a server in a restaurant</a:t>
            </a:r>
            <a:r>
              <a:rPr lang="en-US" altLang="zh-CN" b="1">
                <a:solidFill>
                  <a:schemeClr val="bg1"/>
                </a:solidFill>
              </a:rPr>
              <a:t>.</a:t>
            </a:r>
            <a:r>
              <a:rPr lang="en-US" altLang="zh-CN"/>
              <a:t> </a:t>
            </a:r>
            <a:endParaRPr lang="zh-CN" altLang="en-US"/>
          </a:p>
        </p:txBody>
      </p:sp>
      <p:grpSp>
        <p:nvGrpSpPr>
          <p:cNvPr id="19521" name="Group 65"/>
          <p:cNvGrpSpPr>
            <a:grpSpLocks/>
          </p:cNvGrpSpPr>
          <p:nvPr/>
        </p:nvGrpSpPr>
        <p:grpSpPr bwMode="auto">
          <a:xfrm>
            <a:off x="3924300" y="3795713"/>
            <a:ext cx="1584325" cy="720725"/>
            <a:chOff x="2200" y="2255"/>
            <a:chExt cx="998" cy="454"/>
          </a:xfrm>
        </p:grpSpPr>
        <p:sp>
          <p:nvSpPr>
            <p:cNvPr id="7211" name="Line 62"/>
            <p:cNvSpPr>
              <a:spLocks noChangeShapeType="1"/>
            </p:cNvSpPr>
            <p:nvPr/>
          </p:nvSpPr>
          <p:spPr bwMode="auto">
            <a:xfrm>
              <a:off x="2699" y="2255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2" name="Line 63"/>
            <p:cNvSpPr>
              <a:spLocks noChangeShapeType="1"/>
            </p:cNvSpPr>
            <p:nvPr/>
          </p:nvSpPr>
          <p:spPr bwMode="auto">
            <a:xfrm>
              <a:off x="2608" y="2709"/>
              <a:ext cx="1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7213" name="Line 64"/>
            <p:cNvSpPr>
              <a:spLocks noChangeShapeType="1"/>
            </p:cNvSpPr>
            <p:nvPr/>
          </p:nvSpPr>
          <p:spPr bwMode="auto">
            <a:xfrm>
              <a:off x="2200" y="2255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524" name="Group 68"/>
          <p:cNvGrpSpPr>
            <a:grpSpLocks/>
          </p:cNvGrpSpPr>
          <p:nvPr/>
        </p:nvGrpSpPr>
        <p:grpSpPr bwMode="auto">
          <a:xfrm>
            <a:off x="6516688" y="2355850"/>
            <a:ext cx="1543050" cy="1271588"/>
            <a:chOff x="2792" y="2456"/>
            <a:chExt cx="1153" cy="937"/>
          </a:xfrm>
        </p:grpSpPr>
        <p:sp>
          <p:nvSpPr>
            <p:cNvPr id="7201" name="Freeform 69"/>
            <p:cNvSpPr>
              <a:spLocks/>
            </p:cNvSpPr>
            <p:nvPr/>
          </p:nvSpPr>
          <p:spPr bwMode="auto">
            <a:xfrm>
              <a:off x="2849" y="2647"/>
              <a:ext cx="442" cy="746"/>
            </a:xfrm>
            <a:custGeom>
              <a:avLst/>
              <a:gdLst>
                <a:gd name="T0" fmla="*/ 37 w 442"/>
                <a:gd name="T1" fmla="*/ 0 h 746"/>
                <a:gd name="T2" fmla="*/ 139 w 442"/>
                <a:gd name="T3" fmla="*/ 0 h 746"/>
                <a:gd name="T4" fmla="*/ 192 w 442"/>
                <a:gd name="T5" fmla="*/ 121 h 746"/>
                <a:gd name="T6" fmla="*/ 356 w 442"/>
                <a:gd name="T7" fmla="*/ 143 h 746"/>
                <a:gd name="T8" fmla="*/ 352 w 442"/>
                <a:gd name="T9" fmla="*/ 199 h 746"/>
                <a:gd name="T10" fmla="*/ 160 w 442"/>
                <a:gd name="T11" fmla="*/ 199 h 746"/>
                <a:gd name="T12" fmla="*/ 164 w 442"/>
                <a:gd name="T13" fmla="*/ 290 h 746"/>
                <a:gd name="T14" fmla="*/ 392 w 442"/>
                <a:gd name="T15" fmla="*/ 320 h 746"/>
                <a:gd name="T16" fmla="*/ 372 w 442"/>
                <a:gd name="T17" fmla="*/ 693 h 746"/>
                <a:gd name="T18" fmla="*/ 441 w 442"/>
                <a:gd name="T19" fmla="*/ 706 h 746"/>
                <a:gd name="T20" fmla="*/ 441 w 442"/>
                <a:gd name="T21" fmla="*/ 745 h 746"/>
                <a:gd name="T22" fmla="*/ 298 w 442"/>
                <a:gd name="T23" fmla="*/ 745 h 746"/>
                <a:gd name="T24" fmla="*/ 298 w 442"/>
                <a:gd name="T25" fmla="*/ 411 h 746"/>
                <a:gd name="T26" fmla="*/ 25 w 442"/>
                <a:gd name="T27" fmla="*/ 411 h 746"/>
                <a:gd name="T28" fmla="*/ 0 w 442"/>
                <a:gd name="T29" fmla="*/ 69 h 746"/>
                <a:gd name="T30" fmla="*/ 37 w 442"/>
                <a:gd name="T31" fmla="*/ 0 h 746"/>
                <a:gd name="T32" fmla="*/ 37 w 442"/>
                <a:gd name="T33" fmla="*/ 0 h 7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2"/>
                <a:gd name="T52" fmla="*/ 0 h 746"/>
                <a:gd name="T53" fmla="*/ 442 w 442"/>
                <a:gd name="T54" fmla="*/ 746 h 7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2" h="746">
                  <a:moveTo>
                    <a:pt x="37" y="0"/>
                  </a:moveTo>
                  <a:lnTo>
                    <a:pt x="139" y="0"/>
                  </a:lnTo>
                  <a:lnTo>
                    <a:pt x="192" y="121"/>
                  </a:lnTo>
                  <a:lnTo>
                    <a:pt x="356" y="143"/>
                  </a:lnTo>
                  <a:lnTo>
                    <a:pt x="352" y="199"/>
                  </a:lnTo>
                  <a:lnTo>
                    <a:pt x="160" y="199"/>
                  </a:lnTo>
                  <a:lnTo>
                    <a:pt x="164" y="290"/>
                  </a:lnTo>
                  <a:lnTo>
                    <a:pt x="392" y="320"/>
                  </a:lnTo>
                  <a:lnTo>
                    <a:pt x="372" y="693"/>
                  </a:lnTo>
                  <a:lnTo>
                    <a:pt x="441" y="706"/>
                  </a:lnTo>
                  <a:lnTo>
                    <a:pt x="441" y="745"/>
                  </a:lnTo>
                  <a:lnTo>
                    <a:pt x="298" y="745"/>
                  </a:lnTo>
                  <a:lnTo>
                    <a:pt x="298" y="411"/>
                  </a:lnTo>
                  <a:lnTo>
                    <a:pt x="25" y="411"/>
                  </a:lnTo>
                  <a:lnTo>
                    <a:pt x="0" y="6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2" name="Freeform 70"/>
            <p:cNvSpPr>
              <a:spLocks/>
            </p:cNvSpPr>
            <p:nvPr/>
          </p:nvSpPr>
          <p:spPr bwMode="auto">
            <a:xfrm>
              <a:off x="3446" y="2647"/>
              <a:ext cx="438" cy="746"/>
            </a:xfrm>
            <a:custGeom>
              <a:avLst/>
              <a:gdLst>
                <a:gd name="T0" fmla="*/ 400 w 438"/>
                <a:gd name="T1" fmla="*/ 0 h 746"/>
                <a:gd name="T2" fmla="*/ 302 w 438"/>
                <a:gd name="T3" fmla="*/ 0 h 746"/>
                <a:gd name="T4" fmla="*/ 237 w 438"/>
                <a:gd name="T5" fmla="*/ 138 h 746"/>
                <a:gd name="T6" fmla="*/ 89 w 438"/>
                <a:gd name="T7" fmla="*/ 86 h 746"/>
                <a:gd name="T8" fmla="*/ 65 w 438"/>
                <a:gd name="T9" fmla="*/ 138 h 746"/>
                <a:gd name="T10" fmla="*/ 261 w 438"/>
                <a:gd name="T11" fmla="*/ 242 h 746"/>
                <a:gd name="T12" fmla="*/ 286 w 438"/>
                <a:gd name="T13" fmla="*/ 203 h 746"/>
                <a:gd name="T14" fmla="*/ 277 w 438"/>
                <a:gd name="T15" fmla="*/ 290 h 746"/>
                <a:gd name="T16" fmla="*/ 49 w 438"/>
                <a:gd name="T17" fmla="*/ 320 h 746"/>
                <a:gd name="T18" fmla="*/ 69 w 438"/>
                <a:gd name="T19" fmla="*/ 693 h 746"/>
                <a:gd name="T20" fmla="*/ 0 w 438"/>
                <a:gd name="T21" fmla="*/ 706 h 746"/>
                <a:gd name="T22" fmla="*/ 0 w 438"/>
                <a:gd name="T23" fmla="*/ 745 h 746"/>
                <a:gd name="T24" fmla="*/ 139 w 438"/>
                <a:gd name="T25" fmla="*/ 745 h 746"/>
                <a:gd name="T26" fmla="*/ 139 w 438"/>
                <a:gd name="T27" fmla="*/ 411 h 746"/>
                <a:gd name="T28" fmla="*/ 416 w 438"/>
                <a:gd name="T29" fmla="*/ 411 h 746"/>
                <a:gd name="T30" fmla="*/ 437 w 438"/>
                <a:gd name="T31" fmla="*/ 69 h 746"/>
                <a:gd name="T32" fmla="*/ 400 w 438"/>
                <a:gd name="T33" fmla="*/ 0 h 746"/>
                <a:gd name="T34" fmla="*/ 400 w 438"/>
                <a:gd name="T35" fmla="*/ 0 h 7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8"/>
                <a:gd name="T55" fmla="*/ 0 h 746"/>
                <a:gd name="T56" fmla="*/ 438 w 438"/>
                <a:gd name="T57" fmla="*/ 746 h 7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8" h="746">
                  <a:moveTo>
                    <a:pt x="400" y="0"/>
                  </a:moveTo>
                  <a:lnTo>
                    <a:pt x="302" y="0"/>
                  </a:lnTo>
                  <a:lnTo>
                    <a:pt x="237" y="138"/>
                  </a:lnTo>
                  <a:lnTo>
                    <a:pt x="89" y="86"/>
                  </a:lnTo>
                  <a:lnTo>
                    <a:pt x="65" y="138"/>
                  </a:lnTo>
                  <a:lnTo>
                    <a:pt x="261" y="242"/>
                  </a:lnTo>
                  <a:lnTo>
                    <a:pt x="286" y="203"/>
                  </a:lnTo>
                  <a:lnTo>
                    <a:pt x="277" y="290"/>
                  </a:lnTo>
                  <a:lnTo>
                    <a:pt x="49" y="320"/>
                  </a:lnTo>
                  <a:lnTo>
                    <a:pt x="69" y="693"/>
                  </a:lnTo>
                  <a:lnTo>
                    <a:pt x="0" y="706"/>
                  </a:lnTo>
                  <a:lnTo>
                    <a:pt x="0" y="745"/>
                  </a:lnTo>
                  <a:lnTo>
                    <a:pt x="139" y="745"/>
                  </a:lnTo>
                  <a:lnTo>
                    <a:pt x="139" y="411"/>
                  </a:lnTo>
                  <a:lnTo>
                    <a:pt x="416" y="411"/>
                  </a:lnTo>
                  <a:lnTo>
                    <a:pt x="437" y="69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3" name="Freeform 71"/>
            <p:cNvSpPr>
              <a:spLocks/>
            </p:cNvSpPr>
            <p:nvPr/>
          </p:nvSpPr>
          <p:spPr bwMode="auto">
            <a:xfrm>
              <a:off x="3221" y="2772"/>
              <a:ext cx="115" cy="75"/>
            </a:xfrm>
            <a:custGeom>
              <a:avLst/>
              <a:gdLst>
                <a:gd name="T0" fmla="*/ 0 w 115"/>
                <a:gd name="T1" fmla="*/ 74 h 75"/>
                <a:gd name="T2" fmla="*/ 90 w 115"/>
                <a:gd name="T3" fmla="*/ 74 h 75"/>
                <a:gd name="T4" fmla="*/ 114 w 115"/>
                <a:gd name="T5" fmla="*/ 26 h 75"/>
                <a:gd name="T6" fmla="*/ 57 w 115"/>
                <a:gd name="T7" fmla="*/ 13 h 75"/>
                <a:gd name="T8" fmla="*/ 57 w 115"/>
                <a:gd name="T9" fmla="*/ 0 h 75"/>
                <a:gd name="T10" fmla="*/ 4 w 115"/>
                <a:gd name="T11" fmla="*/ 18 h 75"/>
                <a:gd name="T12" fmla="*/ 0 w 115"/>
                <a:gd name="T13" fmla="*/ 74 h 75"/>
                <a:gd name="T14" fmla="*/ 0 w 115"/>
                <a:gd name="T15" fmla="*/ 7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75"/>
                <a:gd name="T26" fmla="*/ 115 w 115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75">
                  <a:moveTo>
                    <a:pt x="0" y="74"/>
                  </a:moveTo>
                  <a:lnTo>
                    <a:pt x="90" y="74"/>
                  </a:lnTo>
                  <a:lnTo>
                    <a:pt x="114" y="26"/>
                  </a:lnTo>
                  <a:lnTo>
                    <a:pt x="57" y="13"/>
                  </a:lnTo>
                  <a:lnTo>
                    <a:pt x="57" y="0"/>
                  </a:lnTo>
                  <a:lnTo>
                    <a:pt x="4" y="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4" name="Freeform 72"/>
            <p:cNvSpPr>
              <a:spLocks/>
            </p:cNvSpPr>
            <p:nvPr/>
          </p:nvSpPr>
          <p:spPr bwMode="auto">
            <a:xfrm>
              <a:off x="3413" y="2668"/>
              <a:ext cx="107" cy="105"/>
            </a:xfrm>
            <a:custGeom>
              <a:avLst/>
              <a:gdLst>
                <a:gd name="T0" fmla="*/ 0 w 107"/>
                <a:gd name="T1" fmla="*/ 61 h 105"/>
                <a:gd name="T2" fmla="*/ 4 w 107"/>
                <a:gd name="T3" fmla="*/ 0 h 105"/>
                <a:gd name="T4" fmla="*/ 57 w 107"/>
                <a:gd name="T5" fmla="*/ 22 h 105"/>
                <a:gd name="T6" fmla="*/ 65 w 107"/>
                <a:gd name="T7" fmla="*/ 5 h 105"/>
                <a:gd name="T8" fmla="*/ 106 w 107"/>
                <a:gd name="T9" fmla="*/ 48 h 105"/>
                <a:gd name="T10" fmla="*/ 82 w 107"/>
                <a:gd name="T11" fmla="*/ 104 h 105"/>
                <a:gd name="T12" fmla="*/ 0 w 107"/>
                <a:gd name="T13" fmla="*/ 61 h 105"/>
                <a:gd name="T14" fmla="*/ 0 w 107"/>
                <a:gd name="T15" fmla="*/ 61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05"/>
                <a:gd name="T26" fmla="*/ 107 w 10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05">
                  <a:moveTo>
                    <a:pt x="0" y="61"/>
                  </a:moveTo>
                  <a:lnTo>
                    <a:pt x="4" y="0"/>
                  </a:lnTo>
                  <a:lnTo>
                    <a:pt x="57" y="22"/>
                  </a:lnTo>
                  <a:lnTo>
                    <a:pt x="65" y="5"/>
                  </a:lnTo>
                  <a:lnTo>
                    <a:pt x="106" y="48"/>
                  </a:lnTo>
                  <a:lnTo>
                    <a:pt x="82" y="10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5" name="Freeform 73"/>
            <p:cNvSpPr>
              <a:spLocks/>
            </p:cNvSpPr>
            <p:nvPr/>
          </p:nvSpPr>
          <p:spPr bwMode="auto">
            <a:xfrm>
              <a:off x="3107" y="2859"/>
              <a:ext cx="519" cy="534"/>
            </a:xfrm>
            <a:custGeom>
              <a:avLst/>
              <a:gdLst>
                <a:gd name="T0" fmla="*/ 0 w 519"/>
                <a:gd name="T1" fmla="*/ 0 h 534"/>
                <a:gd name="T2" fmla="*/ 518 w 519"/>
                <a:gd name="T3" fmla="*/ 0 h 534"/>
                <a:gd name="T4" fmla="*/ 518 w 519"/>
                <a:gd name="T5" fmla="*/ 48 h 534"/>
                <a:gd name="T6" fmla="*/ 281 w 519"/>
                <a:gd name="T7" fmla="*/ 48 h 534"/>
                <a:gd name="T8" fmla="*/ 281 w 519"/>
                <a:gd name="T9" fmla="*/ 533 h 534"/>
                <a:gd name="T10" fmla="*/ 241 w 519"/>
                <a:gd name="T11" fmla="*/ 533 h 534"/>
                <a:gd name="T12" fmla="*/ 241 w 519"/>
                <a:gd name="T13" fmla="*/ 48 h 534"/>
                <a:gd name="T14" fmla="*/ 0 w 519"/>
                <a:gd name="T15" fmla="*/ 48 h 534"/>
                <a:gd name="T16" fmla="*/ 0 w 519"/>
                <a:gd name="T17" fmla="*/ 0 h 534"/>
                <a:gd name="T18" fmla="*/ 0 w 519"/>
                <a:gd name="T19" fmla="*/ 0 h 5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9"/>
                <a:gd name="T31" fmla="*/ 0 h 534"/>
                <a:gd name="T32" fmla="*/ 519 w 519"/>
                <a:gd name="T33" fmla="*/ 534 h 5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9" h="534">
                  <a:moveTo>
                    <a:pt x="0" y="0"/>
                  </a:moveTo>
                  <a:lnTo>
                    <a:pt x="518" y="0"/>
                  </a:lnTo>
                  <a:lnTo>
                    <a:pt x="518" y="48"/>
                  </a:lnTo>
                  <a:lnTo>
                    <a:pt x="281" y="48"/>
                  </a:lnTo>
                  <a:lnTo>
                    <a:pt x="281" y="533"/>
                  </a:lnTo>
                  <a:lnTo>
                    <a:pt x="241" y="533"/>
                  </a:lnTo>
                  <a:lnTo>
                    <a:pt x="241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6" name="Freeform 74"/>
            <p:cNvSpPr>
              <a:spLocks/>
            </p:cNvSpPr>
            <p:nvPr/>
          </p:nvSpPr>
          <p:spPr bwMode="auto">
            <a:xfrm>
              <a:off x="2792" y="2720"/>
              <a:ext cx="340" cy="673"/>
            </a:xfrm>
            <a:custGeom>
              <a:avLst/>
              <a:gdLst>
                <a:gd name="T0" fmla="*/ 0 w 340"/>
                <a:gd name="T1" fmla="*/ 0 h 673"/>
                <a:gd name="T2" fmla="*/ 41 w 340"/>
                <a:gd name="T3" fmla="*/ 0 h 673"/>
                <a:gd name="T4" fmla="*/ 69 w 340"/>
                <a:gd name="T5" fmla="*/ 351 h 673"/>
                <a:gd name="T6" fmla="*/ 339 w 340"/>
                <a:gd name="T7" fmla="*/ 351 h 673"/>
                <a:gd name="T8" fmla="*/ 339 w 340"/>
                <a:gd name="T9" fmla="*/ 672 h 673"/>
                <a:gd name="T10" fmla="*/ 294 w 340"/>
                <a:gd name="T11" fmla="*/ 672 h 673"/>
                <a:gd name="T12" fmla="*/ 294 w 340"/>
                <a:gd name="T13" fmla="*/ 460 h 673"/>
                <a:gd name="T14" fmla="*/ 78 w 340"/>
                <a:gd name="T15" fmla="*/ 460 h 673"/>
                <a:gd name="T16" fmla="*/ 78 w 340"/>
                <a:gd name="T17" fmla="*/ 672 h 673"/>
                <a:gd name="T18" fmla="*/ 41 w 340"/>
                <a:gd name="T19" fmla="*/ 672 h 673"/>
                <a:gd name="T20" fmla="*/ 29 w 340"/>
                <a:gd name="T21" fmla="*/ 338 h 673"/>
                <a:gd name="T22" fmla="*/ 0 w 340"/>
                <a:gd name="T23" fmla="*/ 0 h 673"/>
                <a:gd name="T24" fmla="*/ 0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0" y="0"/>
                  </a:moveTo>
                  <a:lnTo>
                    <a:pt x="41" y="0"/>
                  </a:lnTo>
                  <a:lnTo>
                    <a:pt x="69" y="351"/>
                  </a:lnTo>
                  <a:lnTo>
                    <a:pt x="339" y="351"/>
                  </a:lnTo>
                  <a:lnTo>
                    <a:pt x="339" y="672"/>
                  </a:lnTo>
                  <a:lnTo>
                    <a:pt x="294" y="672"/>
                  </a:lnTo>
                  <a:lnTo>
                    <a:pt x="294" y="460"/>
                  </a:lnTo>
                  <a:lnTo>
                    <a:pt x="78" y="460"/>
                  </a:lnTo>
                  <a:lnTo>
                    <a:pt x="78" y="672"/>
                  </a:lnTo>
                  <a:lnTo>
                    <a:pt x="41" y="672"/>
                  </a:lnTo>
                  <a:lnTo>
                    <a:pt x="29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7" name="Freeform 75"/>
            <p:cNvSpPr>
              <a:spLocks/>
            </p:cNvSpPr>
            <p:nvPr/>
          </p:nvSpPr>
          <p:spPr bwMode="auto">
            <a:xfrm>
              <a:off x="2939" y="3193"/>
              <a:ext cx="132" cy="200"/>
            </a:xfrm>
            <a:custGeom>
              <a:avLst/>
              <a:gdLst>
                <a:gd name="T0" fmla="*/ 70 w 132"/>
                <a:gd name="T1" fmla="*/ 0 h 200"/>
                <a:gd name="T2" fmla="*/ 131 w 132"/>
                <a:gd name="T3" fmla="*/ 0 h 200"/>
                <a:gd name="T4" fmla="*/ 131 w 132"/>
                <a:gd name="T5" fmla="*/ 52 h 200"/>
                <a:gd name="T6" fmla="*/ 74 w 132"/>
                <a:gd name="T7" fmla="*/ 112 h 200"/>
                <a:gd name="T8" fmla="*/ 74 w 132"/>
                <a:gd name="T9" fmla="*/ 199 h 200"/>
                <a:gd name="T10" fmla="*/ 37 w 132"/>
                <a:gd name="T11" fmla="*/ 199 h 200"/>
                <a:gd name="T12" fmla="*/ 0 w 132"/>
                <a:gd name="T13" fmla="*/ 99 h 200"/>
                <a:gd name="T14" fmla="*/ 70 w 132"/>
                <a:gd name="T15" fmla="*/ 0 h 200"/>
                <a:gd name="T16" fmla="*/ 70 w 132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200"/>
                <a:gd name="T29" fmla="*/ 132 w 13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200">
                  <a:moveTo>
                    <a:pt x="70" y="0"/>
                  </a:moveTo>
                  <a:lnTo>
                    <a:pt x="131" y="0"/>
                  </a:lnTo>
                  <a:lnTo>
                    <a:pt x="131" y="52"/>
                  </a:lnTo>
                  <a:lnTo>
                    <a:pt x="74" y="112"/>
                  </a:lnTo>
                  <a:lnTo>
                    <a:pt x="74" y="199"/>
                  </a:lnTo>
                  <a:lnTo>
                    <a:pt x="37" y="199"/>
                  </a:lnTo>
                  <a:lnTo>
                    <a:pt x="0" y="9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8" name="Freeform 76"/>
            <p:cNvSpPr>
              <a:spLocks/>
            </p:cNvSpPr>
            <p:nvPr/>
          </p:nvSpPr>
          <p:spPr bwMode="auto">
            <a:xfrm>
              <a:off x="3605" y="2720"/>
              <a:ext cx="340" cy="673"/>
            </a:xfrm>
            <a:custGeom>
              <a:avLst/>
              <a:gdLst>
                <a:gd name="T0" fmla="*/ 339 w 340"/>
                <a:gd name="T1" fmla="*/ 0 h 673"/>
                <a:gd name="T2" fmla="*/ 298 w 340"/>
                <a:gd name="T3" fmla="*/ 0 h 673"/>
                <a:gd name="T4" fmla="*/ 270 w 340"/>
                <a:gd name="T5" fmla="*/ 356 h 673"/>
                <a:gd name="T6" fmla="*/ 0 w 340"/>
                <a:gd name="T7" fmla="*/ 356 h 673"/>
                <a:gd name="T8" fmla="*/ 0 w 340"/>
                <a:gd name="T9" fmla="*/ 672 h 673"/>
                <a:gd name="T10" fmla="*/ 45 w 340"/>
                <a:gd name="T11" fmla="*/ 672 h 673"/>
                <a:gd name="T12" fmla="*/ 45 w 340"/>
                <a:gd name="T13" fmla="*/ 460 h 673"/>
                <a:gd name="T14" fmla="*/ 257 w 340"/>
                <a:gd name="T15" fmla="*/ 460 h 673"/>
                <a:gd name="T16" fmla="*/ 257 w 340"/>
                <a:gd name="T17" fmla="*/ 672 h 673"/>
                <a:gd name="T18" fmla="*/ 298 w 340"/>
                <a:gd name="T19" fmla="*/ 672 h 673"/>
                <a:gd name="T20" fmla="*/ 306 w 340"/>
                <a:gd name="T21" fmla="*/ 338 h 673"/>
                <a:gd name="T22" fmla="*/ 339 w 340"/>
                <a:gd name="T23" fmla="*/ 0 h 673"/>
                <a:gd name="T24" fmla="*/ 339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339" y="0"/>
                  </a:moveTo>
                  <a:lnTo>
                    <a:pt x="298" y="0"/>
                  </a:lnTo>
                  <a:lnTo>
                    <a:pt x="270" y="356"/>
                  </a:lnTo>
                  <a:lnTo>
                    <a:pt x="0" y="356"/>
                  </a:lnTo>
                  <a:lnTo>
                    <a:pt x="0" y="672"/>
                  </a:lnTo>
                  <a:lnTo>
                    <a:pt x="45" y="672"/>
                  </a:lnTo>
                  <a:lnTo>
                    <a:pt x="45" y="460"/>
                  </a:lnTo>
                  <a:lnTo>
                    <a:pt x="257" y="460"/>
                  </a:lnTo>
                  <a:lnTo>
                    <a:pt x="257" y="672"/>
                  </a:lnTo>
                  <a:lnTo>
                    <a:pt x="298" y="672"/>
                  </a:lnTo>
                  <a:lnTo>
                    <a:pt x="306" y="338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9" name="Oval 77" descr="深色下对角线"/>
            <p:cNvSpPr>
              <a:spLocks noChangeArrowheads="1"/>
            </p:cNvSpPr>
            <p:nvPr/>
          </p:nvSpPr>
          <p:spPr bwMode="auto">
            <a:xfrm>
              <a:off x="2870" y="2456"/>
              <a:ext cx="151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10" name="Oval 78" descr="深色下对角线"/>
            <p:cNvSpPr>
              <a:spLocks noChangeArrowheads="1"/>
            </p:cNvSpPr>
            <p:nvPr/>
          </p:nvSpPr>
          <p:spPr bwMode="auto">
            <a:xfrm>
              <a:off x="3723" y="2456"/>
              <a:ext cx="152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19535" name="Group 79"/>
          <p:cNvGrpSpPr>
            <a:grpSpLocks/>
          </p:cNvGrpSpPr>
          <p:nvPr/>
        </p:nvGrpSpPr>
        <p:grpSpPr bwMode="auto">
          <a:xfrm flipH="1">
            <a:off x="827088" y="2643188"/>
            <a:ext cx="1616075" cy="1487487"/>
            <a:chOff x="2792" y="2456"/>
            <a:chExt cx="1153" cy="937"/>
          </a:xfrm>
        </p:grpSpPr>
        <p:sp>
          <p:nvSpPr>
            <p:cNvPr id="7191" name="Freeform 80"/>
            <p:cNvSpPr>
              <a:spLocks/>
            </p:cNvSpPr>
            <p:nvPr/>
          </p:nvSpPr>
          <p:spPr bwMode="auto">
            <a:xfrm>
              <a:off x="2849" y="2647"/>
              <a:ext cx="442" cy="746"/>
            </a:xfrm>
            <a:custGeom>
              <a:avLst/>
              <a:gdLst>
                <a:gd name="T0" fmla="*/ 37 w 442"/>
                <a:gd name="T1" fmla="*/ 0 h 746"/>
                <a:gd name="T2" fmla="*/ 139 w 442"/>
                <a:gd name="T3" fmla="*/ 0 h 746"/>
                <a:gd name="T4" fmla="*/ 192 w 442"/>
                <a:gd name="T5" fmla="*/ 121 h 746"/>
                <a:gd name="T6" fmla="*/ 356 w 442"/>
                <a:gd name="T7" fmla="*/ 143 h 746"/>
                <a:gd name="T8" fmla="*/ 352 w 442"/>
                <a:gd name="T9" fmla="*/ 199 h 746"/>
                <a:gd name="T10" fmla="*/ 160 w 442"/>
                <a:gd name="T11" fmla="*/ 199 h 746"/>
                <a:gd name="T12" fmla="*/ 164 w 442"/>
                <a:gd name="T13" fmla="*/ 290 h 746"/>
                <a:gd name="T14" fmla="*/ 392 w 442"/>
                <a:gd name="T15" fmla="*/ 320 h 746"/>
                <a:gd name="T16" fmla="*/ 372 w 442"/>
                <a:gd name="T17" fmla="*/ 693 h 746"/>
                <a:gd name="T18" fmla="*/ 441 w 442"/>
                <a:gd name="T19" fmla="*/ 706 h 746"/>
                <a:gd name="T20" fmla="*/ 441 w 442"/>
                <a:gd name="T21" fmla="*/ 745 h 746"/>
                <a:gd name="T22" fmla="*/ 298 w 442"/>
                <a:gd name="T23" fmla="*/ 745 h 746"/>
                <a:gd name="T24" fmla="*/ 298 w 442"/>
                <a:gd name="T25" fmla="*/ 411 h 746"/>
                <a:gd name="T26" fmla="*/ 25 w 442"/>
                <a:gd name="T27" fmla="*/ 411 h 746"/>
                <a:gd name="T28" fmla="*/ 0 w 442"/>
                <a:gd name="T29" fmla="*/ 69 h 746"/>
                <a:gd name="T30" fmla="*/ 37 w 442"/>
                <a:gd name="T31" fmla="*/ 0 h 746"/>
                <a:gd name="T32" fmla="*/ 37 w 442"/>
                <a:gd name="T33" fmla="*/ 0 h 7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2"/>
                <a:gd name="T52" fmla="*/ 0 h 746"/>
                <a:gd name="T53" fmla="*/ 442 w 442"/>
                <a:gd name="T54" fmla="*/ 746 h 7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2" h="746">
                  <a:moveTo>
                    <a:pt x="37" y="0"/>
                  </a:moveTo>
                  <a:lnTo>
                    <a:pt x="139" y="0"/>
                  </a:lnTo>
                  <a:lnTo>
                    <a:pt x="192" y="121"/>
                  </a:lnTo>
                  <a:lnTo>
                    <a:pt x="356" y="143"/>
                  </a:lnTo>
                  <a:lnTo>
                    <a:pt x="352" y="199"/>
                  </a:lnTo>
                  <a:lnTo>
                    <a:pt x="160" y="199"/>
                  </a:lnTo>
                  <a:lnTo>
                    <a:pt x="164" y="290"/>
                  </a:lnTo>
                  <a:lnTo>
                    <a:pt x="392" y="320"/>
                  </a:lnTo>
                  <a:lnTo>
                    <a:pt x="372" y="693"/>
                  </a:lnTo>
                  <a:lnTo>
                    <a:pt x="441" y="706"/>
                  </a:lnTo>
                  <a:lnTo>
                    <a:pt x="441" y="745"/>
                  </a:lnTo>
                  <a:lnTo>
                    <a:pt x="298" y="745"/>
                  </a:lnTo>
                  <a:lnTo>
                    <a:pt x="298" y="411"/>
                  </a:lnTo>
                  <a:lnTo>
                    <a:pt x="25" y="411"/>
                  </a:lnTo>
                  <a:lnTo>
                    <a:pt x="0" y="6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2" name="Freeform 81"/>
            <p:cNvSpPr>
              <a:spLocks/>
            </p:cNvSpPr>
            <p:nvPr/>
          </p:nvSpPr>
          <p:spPr bwMode="auto">
            <a:xfrm>
              <a:off x="3446" y="2647"/>
              <a:ext cx="438" cy="746"/>
            </a:xfrm>
            <a:custGeom>
              <a:avLst/>
              <a:gdLst>
                <a:gd name="T0" fmla="*/ 400 w 438"/>
                <a:gd name="T1" fmla="*/ 0 h 746"/>
                <a:gd name="T2" fmla="*/ 302 w 438"/>
                <a:gd name="T3" fmla="*/ 0 h 746"/>
                <a:gd name="T4" fmla="*/ 237 w 438"/>
                <a:gd name="T5" fmla="*/ 138 h 746"/>
                <a:gd name="T6" fmla="*/ 89 w 438"/>
                <a:gd name="T7" fmla="*/ 86 h 746"/>
                <a:gd name="T8" fmla="*/ 65 w 438"/>
                <a:gd name="T9" fmla="*/ 138 h 746"/>
                <a:gd name="T10" fmla="*/ 261 w 438"/>
                <a:gd name="T11" fmla="*/ 242 h 746"/>
                <a:gd name="T12" fmla="*/ 286 w 438"/>
                <a:gd name="T13" fmla="*/ 203 h 746"/>
                <a:gd name="T14" fmla="*/ 277 w 438"/>
                <a:gd name="T15" fmla="*/ 290 h 746"/>
                <a:gd name="T16" fmla="*/ 49 w 438"/>
                <a:gd name="T17" fmla="*/ 320 h 746"/>
                <a:gd name="T18" fmla="*/ 69 w 438"/>
                <a:gd name="T19" fmla="*/ 693 h 746"/>
                <a:gd name="T20" fmla="*/ 0 w 438"/>
                <a:gd name="T21" fmla="*/ 706 h 746"/>
                <a:gd name="T22" fmla="*/ 0 w 438"/>
                <a:gd name="T23" fmla="*/ 745 h 746"/>
                <a:gd name="T24" fmla="*/ 139 w 438"/>
                <a:gd name="T25" fmla="*/ 745 h 746"/>
                <a:gd name="T26" fmla="*/ 139 w 438"/>
                <a:gd name="T27" fmla="*/ 411 h 746"/>
                <a:gd name="T28" fmla="*/ 416 w 438"/>
                <a:gd name="T29" fmla="*/ 411 h 746"/>
                <a:gd name="T30" fmla="*/ 437 w 438"/>
                <a:gd name="T31" fmla="*/ 69 h 746"/>
                <a:gd name="T32" fmla="*/ 400 w 438"/>
                <a:gd name="T33" fmla="*/ 0 h 746"/>
                <a:gd name="T34" fmla="*/ 400 w 438"/>
                <a:gd name="T35" fmla="*/ 0 h 7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8"/>
                <a:gd name="T55" fmla="*/ 0 h 746"/>
                <a:gd name="T56" fmla="*/ 438 w 438"/>
                <a:gd name="T57" fmla="*/ 746 h 7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8" h="746">
                  <a:moveTo>
                    <a:pt x="400" y="0"/>
                  </a:moveTo>
                  <a:lnTo>
                    <a:pt x="302" y="0"/>
                  </a:lnTo>
                  <a:lnTo>
                    <a:pt x="237" y="138"/>
                  </a:lnTo>
                  <a:lnTo>
                    <a:pt x="89" y="86"/>
                  </a:lnTo>
                  <a:lnTo>
                    <a:pt x="65" y="138"/>
                  </a:lnTo>
                  <a:lnTo>
                    <a:pt x="261" y="242"/>
                  </a:lnTo>
                  <a:lnTo>
                    <a:pt x="286" y="203"/>
                  </a:lnTo>
                  <a:lnTo>
                    <a:pt x="277" y="290"/>
                  </a:lnTo>
                  <a:lnTo>
                    <a:pt x="49" y="320"/>
                  </a:lnTo>
                  <a:lnTo>
                    <a:pt x="69" y="693"/>
                  </a:lnTo>
                  <a:lnTo>
                    <a:pt x="0" y="706"/>
                  </a:lnTo>
                  <a:lnTo>
                    <a:pt x="0" y="745"/>
                  </a:lnTo>
                  <a:lnTo>
                    <a:pt x="139" y="745"/>
                  </a:lnTo>
                  <a:lnTo>
                    <a:pt x="139" y="411"/>
                  </a:lnTo>
                  <a:lnTo>
                    <a:pt x="416" y="411"/>
                  </a:lnTo>
                  <a:lnTo>
                    <a:pt x="437" y="69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3" name="Freeform 82"/>
            <p:cNvSpPr>
              <a:spLocks/>
            </p:cNvSpPr>
            <p:nvPr/>
          </p:nvSpPr>
          <p:spPr bwMode="auto">
            <a:xfrm>
              <a:off x="3221" y="2772"/>
              <a:ext cx="115" cy="75"/>
            </a:xfrm>
            <a:custGeom>
              <a:avLst/>
              <a:gdLst>
                <a:gd name="T0" fmla="*/ 0 w 115"/>
                <a:gd name="T1" fmla="*/ 74 h 75"/>
                <a:gd name="T2" fmla="*/ 90 w 115"/>
                <a:gd name="T3" fmla="*/ 74 h 75"/>
                <a:gd name="T4" fmla="*/ 114 w 115"/>
                <a:gd name="T5" fmla="*/ 26 h 75"/>
                <a:gd name="T6" fmla="*/ 57 w 115"/>
                <a:gd name="T7" fmla="*/ 13 h 75"/>
                <a:gd name="T8" fmla="*/ 57 w 115"/>
                <a:gd name="T9" fmla="*/ 0 h 75"/>
                <a:gd name="T10" fmla="*/ 4 w 115"/>
                <a:gd name="T11" fmla="*/ 18 h 75"/>
                <a:gd name="T12" fmla="*/ 0 w 115"/>
                <a:gd name="T13" fmla="*/ 74 h 75"/>
                <a:gd name="T14" fmla="*/ 0 w 115"/>
                <a:gd name="T15" fmla="*/ 7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75"/>
                <a:gd name="T26" fmla="*/ 115 w 115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75">
                  <a:moveTo>
                    <a:pt x="0" y="74"/>
                  </a:moveTo>
                  <a:lnTo>
                    <a:pt x="90" y="74"/>
                  </a:lnTo>
                  <a:lnTo>
                    <a:pt x="114" y="26"/>
                  </a:lnTo>
                  <a:lnTo>
                    <a:pt x="57" y="13"/>
                  </a:lnTo>
                  <a:lnTo>
                    <a:pt x="57" y="0"/>
                  </a:lnTo>
                  <a:lnTo>
                    <a:pt x="4" y="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4" name="Freeform 83"/>
            <p:cNvSpPr>
              <a:spLocks/>
            </p:cNvSpPr>
            <p:nvPr/>
          </p:nvSpPr>
          <p:spPr bwMode="auto">
            <a:xfrm>
              <a:off x="3413" y="2668"/>
              <a:ext cx="107" cy="105"/>
            </a:xfrm>
            <a:custGeom>
              <a:avLst/>
              <a:gdLst>
                <a:gd name="T0" fmla="*/ 0 w 107"/>
                <a:gd name="T1" fmla="*/ 61 h 105"/>
                <a:gd name="T2" fmla="*/ 4 w 107"/>
                <a:gd name="T3" fmla="*/ 0 h 105"/>
                <a:gd name="T4" fmla="*/ 57 w 107"/>
                <a:gd name="T5" fmla="*/ 22 h 105"/>
                <a:gd name="T6" fmla="*/ 65 w 107"/>
                <a:gd name="T7" fmla="*/ 5 h 105"/>
                <a:gd name="T8" fmla="*/ 106 w 107"/>
                <a:gd name="T9" fmla="*/ 48 h 105"/>
                <a:gd name="T10" fmla="*/ 82 w 107"/>
                <a:gd name="T11" fmla="*/ 104 h 105"/>
                <a:gd name="T12" fmla="*/ 0 w 107"/>
                <a:gd name="T13" fmla="*/ 61 h 105"/>
                <a:gd name="T14" fmla="*/ 0 w 107"/>
                <a:gd name="T15" fmla="*/ 61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05"/>
                <a:gd name="T26" fmla="*/ 107 w 10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05">
                  <a:moveTo>
                    <a:pt x="0" y="61"/>
                  </a:moveTo>
                  <a:lnTo>
                    <a:pt x="4" y="0"/>
                  </a:lnTo>
                  <a:lnTo>
                    <a:pt x="57" y="22"/>
                  </a:lnTo>
                  <a:lnTo>
                    <a:pt x="65" y="5"/>
                  </a:lnTo>
                  <a:lnTo>
                    <a:pt x="106" y="48"/>
                  </a:lnTo>
                  <a:lnTo>
                    <a:pt x="82" y="10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5" name="Freeform 84"/>
            <p:cNvSpPr>
              <a:spLocks/>
            </p:cNvSpPr>
            <p:nvPr/>
          </p:nvSpPr>
          <p:spPr bwMode="auto">
            <a:xfrm>
              <a:off x="3107" y="2859"/>
              <a:ext cx="519" cy="534"/>
            </a:xfrm>
            <a:custGeom>
              <a:avLst/>
              <a:gdLst>
                <a:gd name="T0" fmla="*/ 0 w 519"/>
                <a:gd name="T1" fmla="*/ 0 h 534"/>
                <a:gd name="T2" fmla="*/ 518 w 519"/>
                <a:gd name="T3" fmla="*/ 0 h 534"/>
                <a:gd name="T4" fmla="*/ 518 w 519"/>
                <a:gd name="T5" fmla="*/ 48 h 534"/>
                <a:gd name="T6" fmla="*/ 281 w 519"/>
                <a:gd name="T7" fmla="*/ 48 h 534"/>
                <a:gd name="T8" fmla="*/ 281 w 519"/>
                <a:gd name="T9" fmla="*/ 533 h 534"/>
                <a:gd name="T10" fmla="*/ 241 w 519"/>
                <a:gd name="T11" fmla="*/ 533 h 534"/>
                <a:gd name="T12" fmla="*/ 241 w 519"/>
                <a:gd name="T13" fmla="*/ 48 h 534"/>
                <a:gd name="T14" fmla="*/ 0 w 519"/>
                <a:gd name="T15" fmla="*/ 48 h 534"/>
                <a:gd name="T16" fmla="*/ 0 w 519"/>
                <a:gd name="T17" fmla="*/ 0 h 534"/>
                <a:gd name="T18" fmla="*/ 0 w 519"/>
                <a:gd name="T19" fmla="*/ 0 h 5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9"/>
                <a:gd name="T31" fmla="*/ 0 h 534"/>
                <a:gd name="T32" fmla="*/ 519 w 519"/>
                <a:gd name="T33" fmla="*/ 534 h 5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9" h="534">
                  <a:moveTo>
                    <a:pt x="0" y="0"/>
                  </a:moveTo>
                  <a:lnTo>
                    <a:pt x="518" y="0"/>
                  </a:lnTo>
                  <a:lnTo>
                    <a:pt x="518" y="48"/>
                  </a:lnTo>
                  <a:lnTo>
                    <a:pt x="281" y="48"/>
                  </a:lnTo>
                  <a:lnTo>
                    <a:pt x="281" y="533"/>
                  </a:lnTo>
                  <a:lnTo>
                    <a:pt x="241" y="533"/>
                  </a:lnTo>
                  <a:lnTo>
                    <a:pt x="241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6" name="Freeform 85"/>
            <p:cNvSpPr>
              <a:spLocks/>
            </p:cNvSpPr>
            <p:nvPr/>
          </p:nvSpPr>
          <p:spPr bwMode="auto">
            <a:xfrm>
              <a:off x="2792" y="2720"/>
              <a:ext cx="340" cy="673"/>
            </a:xfrm>
            <a:custGeom>
              <a:avLst/>
              <a:gdLst>
                <a:gd name="T0" fmla="*/ 0 w 340"/>
                <a:gd name="T1" fmla="*/ 0 h 673"/>
                <a:gd name="T2" fmla="*/ 41 w 340"/>
                <a:gd name="T3" fmla="*/ 0 h 673"/>
                <a:gd name="T4" fmla="*/ 69 w 340"/>
                <a:gd name="T5" fmla="*/ 351 h 673"/>
                <a:gd name="T6" fmla="*/ 339 w 340"/>
                <a:gd name="T7" fmla="*/ 351 h 673"/>
                <a:gd name="T8" fmla="*/ 339 w 340"/>
                <a:gd name="T9" fmla="*/ 672 h 673"/>
                <a:gd name="T10" fmla="*/ 294 w 340"/>
                <a:gd name="T11" fmla="*/ 672 h 673"/>
                <a:gd name="T12" fmla="*/ 294 w 340"/>
                <a:gd name="T13" fmla="*/ 460 h 673"/>
                <a:gd name="T14" fmla="*/ 78 w 340"/>
                <a:gd name="T15" fmla="*/ 460 h 673"/>
                <a:gd name="T16" fmla="*/ 78 w 340"/>
                <a:gd name="T17" fmla="*/ 672 h 673"/>
                <a:gd name="T18" fmla="*/ 41 w 340"/>
                <a:gd name="T19" fmla="*/ 672 h 673"/>
                <a:gd name="T20" fmla="*/ 29 w 340"/>
                <a:gd name="T21" fmla="*/ 338 h 673"/>
                <a:gd name="T22" fmla="*/ 0 w 340"/>
                <a:gd name="T23" fmla="*/ 0 h 673"/>
                <a:gd name="T24" fmla="*/ 0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0" y="0"/>
                  </a:moveTo>
                  <a:lnTo>
                    <a:pt x="41" y="0"/>
                  </a:lnTo>
                  <a:lnTo>
                    <a:pt x="69" y="351"/>
                  </a:lnTo>
                  <a:lnTo>
                    <a:pt x="339" y="351"/>
                  </a:lnTo>
                  <a:lnTo>
                    <a:pt x="339" y="672"/>
                  </a:lnTo>
                  <a:lnTo>
                    <a:pt x="294" y="672"/>
                  </a:lnTo>
                  <a:lnTo>
                    <a:pt x="294" y="460"/>
                  </a:lnTo>
                  <a:lnTo>
                    <a:pt x="78" y="460"/>
                  </a:lnTo>
                  <a:lnTo>
                    <a:pt x="78" y="672"/>
                  </a:lnTo>
                  <a:lnTo>
                    <a:pt x="41" y="672"/>
                  </a:lnTo>
                  <a:lnTo>
                    <a:pt x="29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7" name="Freeform 86"/>
            <p:cNvSpPr>
              <a:spLocks/>
            </p:cNvSpPr>
            <p:nvPr/>
          </p:nvSpPr>
          <p:spPr bwMode="auto">
            <a:xfrm>
              <a:off x="2939" y="3193"/>
              <a:ext cx="132" cy="200"/>
            </a:xfrm>
            <a:custGeom>
              <a:avLst/>
              <a:gdLst>
                <a:gd name="T0" fmla="*/ 70 w 132"/>
                <a:gd name="T1" fmla="*/ 0 h 200"/>
                <a:gd name="T2" fmla="*/ 131 w 132"/>
                <a:gd name="T3" fmla="*/ 0 h 200"/>
                <a:gd name="T4" fmla="*/ 131 w 132"/>
                <a:gd name="T5" fmla="*/ 52 h 200"/>
                <a:gd name="T6" fmla="*/ 74 w 132"/>
                <a:gd name="T7" fmla="*/ 112 h 200"/>
                <a:gd name="T8" fmla="*/ 74 w 132"/>
                <a:gd name="T9" fmla="*/ 199 h 200"/>
                <a:gd name="T10" fmla="*/ 37 w 132"/>
                <a:gd name="T11" fmla="*/ 199 h 200"/>
                <a:gd name="T12" fmla="*/ 0 w 132"/>
                <a:gd name="T13" fmla="*/ 99 h 200"/>
                <a:gd name="T14" fmla="*/ 70 w 132"/>
                <a:gd name="T15" fmla="*/ 0 h 200"/>
                <a:gd name="T16" fmla="*/ 70 w 132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200"/>
                <a:gd name="T29" fmla="*/ 132 w 13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200">
                  <a:moveTo>
                    <a:pt x="70" y="0"/>
                  </a:moveTo>
                  <a:lnTo>
                    <a:pt x="131" y="0"/>
                  </a:lnTo>
                  <a:lnTo>
                    <a:pt x="131" y="52"/>
                  </a:lnTo>
                  <a:lnTo>
                    <a:pt x="74" y="112"/>
                  </a:lnTo>
                  <a:lnTo>
                    <a:pt x="74" y="199"/>
                  </a:lnTo>
                  <a:lnTo>
                    <a:pt x="37" y="199"/>
                  </a:lnTo>
                  <a:lnTo>
                    <a:pt x="0" y="9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8" name="Freeform 87"/>
            <p:cNvSpPr>
              <a:spLocks/>
            </p:cNvSpPr>
            <p:nvPr/>
          </p:nvSpPr>
          <p:spPr bwMode="auto">
            <a:xfrm>
              <a:off x="3605" y="2720"/>
              <a:ext cx="340" cy="673"/>
            </a:xfrm>
            <a:custGeom>
              <a:avLst/>
              <a:gdLst>
                <a:gd name="T0" fmla="*/ 339 w 340"/>
                <a:gd name="T1" fmla="*/ 0 h 673"/>
                <a:gd name="T2" fmla="*/ 298 w 340"/>
                <a:gd name="T3" fmla="*/ 0 h 673"/>
                <a:gd name="T4" fmla="*/ 270 w 340"/>
                <a:gd name="T5" fmla="*/ 356 h 673"/>
                <a:gd name="T6" fmla="*/ 0 w 340"/>
                <a:gd name="T7" fmla="*/ 356 h 673"/>
                <a:gd name="T8" fmla="*/ 0 w 340"/>
                <a:gd name="T9" fmla="*/ 672 h 673"/>
                <a:gd name="T10" fmla="*/ 45 w 340"/>
                <a:gd name="T11" fmla="*/ 672 h 673"/>
                <a:gd name="T12" fmla="*/ 45 w 340"/>
                <a:gd name="T13" fmla="*/ 460 h 673"/>
                <a:gd name="T14" fmla="*/ 257 w 340"/>
                <a:gd name="T15" fmla="*/ 460 h 673"/>
                <a:gd name="T16" fmla="*/ 257 w 340"/>
                <a:gd name="T17" fmla="*/ 672 h 673"/>
                <a:gd name="T18" fmla="*/ 298 w 340"/>
                <a:gd name="T19" fmla="*/ 672 h 673"/>
                <a:gd name="T20" fmla="*/ 306 w 340"/>
                <a:gd name="T21" fmla="*/ 338 h 673"/>
                <a:gd name="T22" fmla="*/ 339 w 340"/>
                <a:gd name="T23" fmla="*/ 0 h 673"/>
                <a:gd name="T24" fmla="*/ 339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339" y="0"/>
                  </a:moveTo>
                  <a:lnTo>
                    <a:pt x="298" y="0"/>
                  </a:lnTo>
                  <a:lnTo>
                    <a:pt x="270" y="356"/>
                  </a:lnTo>
                  <a:lnTo>
                    <a:pt x="0" y="356"/>
                  </a:lnTo>
                  <a:lnTo>
                    <a:pt x="0" y="672"/>
                  </a:lnTo>
                  <a:lnTo>
                    <a:pt x="45" y="672"/>
                  </a:lnTo>
                  <a:lnTo>
                    <a:pt x="45" y="460"/>
                  </a:lnTo>
                  <a:lnTo>
                    <a:pt x="257" y="460"/>
                  </a:lnTo>
                  <a:lnTo>
                    <a:pt x="257" y="672"/>
                  </a:lnTo>
                  <a:lnTo>
                    <a:pt x="298" y="672"/>
                  </a:lnTo>
                  <a:lnTo>
                    <a:pt x="306" y="338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199" name="Oval 88" descr="深色下对角线"/>
            <p:cNvSpPr>
              <a:spLocks noChangeArrowheads="1"/>
            </p:cNvSpPr>
            <p:nvPr/>
          </p:nvSpPr>
          <p:spPr bwMode="auto">
            <a:xfrm>
              <a:off x="2870" y="2456"/>
              <a:ext cx="151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7200" name="Oval 89" descr="深色下对角线"/>
            <p:cNvSpPr>
              <a:spLocks noChangeArrowheads="1"/>
            </p:cNvSpPr>
            <p:nvPr/>
          </p:nvSpPr>
          <p:spPr bwMode="auto">
            <a:xfrm>
              <a:off x="3723" y="2456"/>
              <a:ext cx="152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9481" name="AutoShape 25"/>
          <p:cNvSpPr>
            <a:spLocks noChangeArrowheads="1"/>
          </p:cNvSpPr>
          <p:nvPr/>
        </p:nvSpPr>
        <p:spPr bwMode="auto">
          <a:xfrm>
            <a:off x="5435600" y="1851025"/>
            <a:ext cx="2881313" cy="504825"/>
          </a:xfrm>
          <a:prstGeom prst="wedgeRoundRectCallout">
            <a:avLst>
              <a:gd name="adj1" fmla="val -50718"/>
              <a:gd name="adj2" fmla="val 6257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  <a:ea typeface="Adobe Gothic Std B" pitchFamily="34" charset="-128"/>
              </a:rPr>
              <a:t>Sir, what can I do for you?</a:t>
            </a:r>
          </a:p>
          <a:p>
            <a:pPr algn="ctr"/>
            <a:endParaRPr lang="zh-CN" altLang="en-US" sz="16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0" name="AutoShape 29"/>
          <p:cNvSpPr>
            <a:spLocks noChangeArrowheads="1"/>
          </p:cNvSpPr>
          <p:nvPr/>
        </p:nvSpPr>
        <p:spPr bwMode="auto">
          <a:xfrm>
            <a:off x="4968875" y="1419225"/>
            <a:ext cx="4175125" cy="863600"/>
          </a:xfrm>
          <a:prstGeom prst="wedgeRoundRectCallout">
            <a:avLst>
              <a:gd name="adj1" fmla="val -45056"/>
              <a:gd name="adj2" fmla="val 69301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Fruit juice, cakes and refreshments</a:t>
            </a:r>
            <a:r>
              <a:rPr lang="zh-CN" altLang="en-US" sz="1600">
                <a:latin typeface="Tw Cen MT Condensed Extra Bold" pitchFamily="34" charset="0"/>
              </a:rPr>
              <a:t>（</a:t>
            </a:r>
            <a:r>
              <a:rPr lang="zh-CN" altLang="en-US" sz="1600">
                <a:latin typeface="Tw Cen MT Condensed Extra Bold" pitchFamily="34" charset="0"/>
                <a:ea typeface="华康娃娃体W5" pitchFamily="81" charset="-122"/>
              </a:rPr>
              <a:t>茶点）</a:t>
            </a:r>
            <a:r>
              <a:rPr lang="en-US" altLang="zh-CN" sz="2000">
                <a:latin typeface="Tw Cen MT Condensed Extra Bold" pitchFamily="34" charset="0"/>
              </a:rPr>
              <a:t>, and everything</a:t>
            </a:r>
            <a:r>
              <a:rPr lang="zh-CN" altLang="en-US" sz="1600">
                <a:latin typeface="Tw Cen MT Condensed Extra Bold" pitchFamily="34" charset="0"/>
                <a:ea typeface="华康娃娃体W5" pitchFamily="81" charset="-122"/>
              </a:rPr>
              <a:t>（应有尽有）</a:t>
            </a:r>
            <a:r>
              <a:rPr lang="en-US" altLang="zh-CN" sz="2000">
                <a:latin typeface="Tw Cen MT Condensed Extra Bold" pitchFamily="34" charset="0"/>
              </a:rPr>
              <a:t>. </a:t>
            </a:r>
            <a:endParaRPr lang="en-US" altLang="zh-CN" sz="1600">
              <a:ea typeface="华康娃娃体W5" pitchFamily="81" charset="-122"/>
            </a:endParaRPr>
          </a:p>
        </p:txBody>
      </p:sp>
      <p:sp>
        <p:nvSpPr>
          <p:cNvPr id="20491" name="AutoShape 39"/>
          <p:cNvSpPr>
            <a:spLocks noChangeArrowheads="1"/>
          </p:cNvSpPr>
          <p:nvPr/>
        </p:nvSpPr>
        <p:spPr bwMode="auto">
          <a:xfrm>
            <a:off x="5399088" y="1922463"/>
            <a:ext cx="3744912" cy="504825"/>
          </a:xfrm>
          <a:prstGeom prst="wedgeRoundRectCallout">
            <a:avLst>
              <a:gd name="adj1" fmla="val -40972"/>
              <a:gd name="adj2" fmla="val 85532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CN" sz="2000"/>
              <a:t>        </a:t>
            </a:r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Any cereal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(</a:t>
            </a:r>
            <a:r>
              <a:rPr lang="zh-CN" altLang="en-US" sz="1600">
                <a:latin typeface="华康娃娃体W5" pitchFamily="81" charset="-122"/>
                <a:ea typeface="华康娃娃体W5" pitchFamily="81" charset="-122"/>
              </a:rPr>
              <a:t>谷类食品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)</a:t>
            </a:r>
            <a:r>
              <a:rPr lang="en-US" altLang="zh-CN">
                <a:latin typeface="Tw Cen MT Condensed Extra Bold" pitchFamily="34" charset="0"/>
                <a:ea typeface="华康娃娃体W5" pitchFamily="81" charset="-122"/>
              </a:rPr>
              <a:t>, </a:t>
            </a:r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sir?</a:t>
            </a:r>
          </a:p>
          <a:p>
            <a:endParaRPr lang="zh-CN" altLang="en-US" sz="20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2" name="AutoShape 41"/>
          <p:cNvSpPr>
            <a:spLocks noChangeArrowheads="1"/>
          </p:cNvSpPr>
          <p:nvPr/>
        </p:nvSpPr>
        <p:spPr bwMode="auto">
          <a:xfrm>
            <a:off x="5724525" y="1781175"/>
            <a:ext cx="3419475" cy="719138"/>
          </a:xfrm>
          <a:prstGeom prst="wedgeRoundRectCallout">
            <a:avLst>
              <a:gd name="adj1" fmla="val -45125"/>
              <a:gd name="adj2" fmla="val 7604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Would you like to have a dish of cream of wheat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(</a:t>
            </a:r>
            <a:r>
              <a:rPr lang="zh-CN" altLang="en-US" sz="1600">
                <a:latin typeface="华康娃娃体W5" pitchFamily="81" charset="-122"/>
                <a:ea typeface="华康娃娃体W5" pitchFamily="81" charset="-122"/>
              </a:rPr>
              <a:t>麦片粥）</a:t>
            </a:r>
            <a:r>
              <a:rPr lang="en-US" altLang="zh-CN">
                <a:latin typeface="Tw Cen MT Condensed Extra Bold" pitchFamily="34" charset="0"/>
              </a:rPr>
              <a:t>?</a:t>
            </a:r>
            <a:r>
              <a:rPr lang="en-US" altLang="zh-CN"/>
              <a:t> </a:t>
            </a:r>
          </a:p>
          <a:p>
            <a:pPr algn="ctr"/>
            <a:endParaRPr lang="zh-CN" altLang="en-US"/>
          </a:p>
        </p:txBody>
      </p:sp>
      <p:sp>
        <p:nvSpPr>
          <p:cNvPr id="20493" name="AutoShape 43"/>
          <p:cNvSpPr>
            <a:spLocks noChangeArrowheads="1"/>
          </p:cNvSpPr>
          <p:nvPr/>
        </p:nvSpPr>
        <p:spPr bwMode="auto">
          <a:xfrm>
            <a:off x="5867400" y="2355850"/>
            <a:ext cx="2449513" cy="504825"/>
          </a:xfrm>
          <a:prstGeom prst="wedgeRoundRectCallout">
            <a:avLst>
              <a:gd name="adj1" fmla="val -47537"/>
              <a:gd name="adj2" fmla="val 685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Beg your pardon?</a:t>
            </a:r>
            <a:endParaRPr lang="zh-CN" altLang="en-US" sz="2000">
              <a:latin typeface="Tw Cen MT Condensed Extra Bold" pitchFamily="34" charset="0"/>
            </a:endParaRPr>
          </a:p>
          <a:p>
            <a:pPr algn="ctr"/>
            <a:endParaRPr lang="zh-CN" altLang="en-US"/>
          </a:p>
        </p:txBody>
      </p:sp>
      <p:sp>
        <p:nvSpPr>
          <p:cNvPr id="20494" name="AutoShape 45"/>
          <p:cNvSpPr>
            <a:spLocks noChangeArrowheads="1"/>
          </p:cNvSpPr>
          <p:nvPr/>
        </p:nvSpPr>
        <p:spPr bwMode="auto">
          <a:xfrm>
            <a:off x="5616575" y="2284413"/>
            <a:ext cx="3527425" cy="576262"/>
          </a:xfrm>
          <a:prstGeom prst="wedgeRoundRectCallout">
            <a:avLst>
              <a:gd name="adj1" fmla="val -46671"/>
              <a:gd name="adj2" fmla="val 7231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Sir, anything more?</a:t>
            </a:r>
          </a:p>
          <a:p>
            <a:pPr algn="ctr"/>
            <a:endParaRPr lang="zh-CN" altLang="en-US"/>
          </a:p>
        </p:txBody>
      </p:sp>
      <p:sp>
        <p:nvSpPr>
          <p:cNvPr id="20495" name="AutoShape 26"/>
          <p:cNvSpPr>
            <a:spLocks noChangeArrowheads="1"/>
          </p:cNvSpPr>
          <p:nvPr/>
        </p:nvSpPr>
        <p:spPr bwMode="auto">
          <a:xfrm flipH="1">
            <a:off x="179388" y="2139950"/>
            <a:ext cx="3671887" cy="576263"/>
          </a:xfrm>
          <a:prstGeom prst="wedgeRoundRectCallout">
            <a:avLst>
              <a:gd name="adj1" fmla="val -36213"/>
              <a:gd name="adj2" fmla="val 6569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What have you got this</a:t>
            </a:r>
            <a:r>
              <a:rPr lang="en-US" altLang="zh-CN" sz="2000">
                <a:latin typeface="Tw Cen MT Condensed Extra Bold" pitchFamily="34" charset="0"/>
              </a:rPr>
              <a:t> morning?</a:t>
            </a:r>
          </a:p>
          <a:p>
            <a:pPr algn="ctr"/>
            <a:endParaRPr lang="zh-CN" altLang="en-US" sz="12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6" name="AutoShape 36"/>
          <p:cNvSpPr>
            <a:spLocks noChangeArrowheads="1"/>
          </p:cNvSpPr>
          <p:nvPr/>
        </p:nvSpPr>
        <p:spPr bwMode="auto">
          <a:xfrm>
            <a:off x="179388" y="1995488"/>
            <a:ext cx="4319587" cy="792162"/>
          </a:xfrm>
          <a:prstGeom prst="wedgeRoundRectCallout">
            <a:avLst>
              <a:gd name="adj1" fmla="val 33681"/>
              <a:gd name="adj2" fmla="val 6422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I’d like to have a glass of tomato juice, please!</a:t>
            </a:r>
          </a:p>
          <a:p>
            <a:pPr algn="ctr"/>
            <a:endParaRPr lang="zh-CN" altLang="en-US">
              <a:ea typeface="华康娃娃体W5" pitchFamily="81" charset="-122"/>
            </a:endParaRPr>
          </a:p>
        </p:txBody>
      </p:sp>
      <p:sp>
        <p:nvSpPr>
          <p:cNvPr id="20497" name="AutoShape 40"/>
          <p:cNvSpPr>
            <a:spLocks noChangeArrowheads="1"/>
          </p:cNvSpPr>
          <p:nvPr/>
        </p:nvSpPr>
        <p:spPr bwMode="auto">
          <a:xfrm>
            <a:off x="179388" y="2066925"/>
            <a:ext cx="3959225" cy="576263"/>
          </a:xfrm>
          <a:prstGeom prst="wedgeRoundRectCallout">
            <a:avLst>
              <a:gd name="adj1" fmla="val 39894"/>
              <a:gd name="adj2" fmla="val 7837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Do you have any recommendation?</a:t>
            </a:r>
          </a:p>
        </p:txBody>
      </p:sp>
      <p:sp>
        <p:nvSpPr>
          <p:cNvPr id="20498" name="AutoShape 42"/>
          <p:cNvSpPr>
            <a:spLocks noChangeArrowheads="1"/>
          </p:cNvSpPr>
          <p:nvPr/>
        </p:nvSpPr>
        <p:spPr bwMode="auto">
          <a:xfrm>
            <a:off x="179388" y="1973263"/>
            <a:ext cx="4284662" cy="814387"/>
          </a:xfrm>
          <a:prstGeom prst="wedgeRoundRectCallout">
            <a:avLst>
              <a:gd name="adj1" fmla="val 42218"/>
              <a:gd name="adj2" fmla="val 6520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Yeah, I’d like to, and I also want some bacon and eggs with buttered toast.</a:t>
            </a:r>
            <a:r>
              <a:rPr lang="en-US" altLang="zh-CN"/>
              <a:t> </a:t>
            </a:r>
          </a:p>
          <a:p>
            <a:endParaRPr lang="zh-CN" altLang="en-US"/>
          </a:p>
          <a:p>
            <a:pPr algn="ctr"/>
            <a:endParaRPr lang="zh-CN" altLang="en-US"/>
          </a:p>
        </p:txBody>
      </p:sp>
      <p:sp>
        <p:nvSpPr>
          <p:cNvPr id="20499" name="AutoShape 46"/>
          <p:cNvSpPr>
            <a:spLocks noChangeArrowheads="1"/>
          </p:cNvSpPr>
          <p:nvPr/>
        </p:nvSpPr>
        <p:spPr bwMode="auto">
          <a:xfrm>
            <a:off x="647700" y="2212975"/>
            <a:ext cx="3527425" cy="503238"/>
          </a:xfrm>
          <a:prstGeom prst="wedgeRoundRectCallout">
            <a:avLst>
              <a:gd name="adj1" fmla="val 35912"/>
              <a:gd name="adj2" fmla="val 6640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No, that’s enough. Thank you.</a:t>
            </a:r>
          </a:p>
          <a:p>
            <a:pPr algn="ctr"/>
            <a:endParaRPr lang="zh-CN" altLang="en-US" sz="2000"/>
          </a:p>
        </p:txBody>
      </p:sp>
      <p:sp>
        <p:nvSpPr>
          <p:cNvPr id="20500" name="AutoShape 90"/>
          <p:cNvSpPr>
            <a:spLocks noChangeArrowheads="1"/>
          </p:cNvSpPr>
          <p:nvPr/>
        </p:nvSpPr>
        <p:spPr bwMode="auto">
          <a:xfrm>
            <a:off x="179388" y="1995488"/>
            <a:ext cx="4284662" cy="814387"/>
          </a:xfrm>
          <a:prstGeom prst="wedgeRoundRectCallout">
            <a:avLst>
              <a:gd name="adj1" fmla="val 39218"/>
              <a:gd name="adj2" fmla="val 6403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I’d like to, and I also want some bacon and eggs with buttered toast.</a:t>
            </a:r>
            <a:r>
              <a:rPr lang="en-US" altLang="zh-CN"/>
              <a:t> </a:t>
            </a:r>
          </a:p>
          <a:p>
            <a:endParaRPr lang="zh-CN" altLang="en-US"/>
          </a:p>
          <a:p>
            <a:pPr algn="ctr"/>
            <a:endParaRPr lang="zh-CN" altLang="en-US"/>
          </a:p>
        </p:txBody>
      </p:sp>
      <p:pic>
        <p:nvPicPr>
          <p:cNvPr id="20541" name="Picture 6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dialogue终极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3635375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90" name="Picture 62" descr="图片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195263"/>
            <a:ext cx="17367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2962" fill="hold"/>
                                        <p:tgtEl>
                                          <p:spTgt spid="205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39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87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6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37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25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28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283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mute="1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541"/>
                </p:tgtEl>
              </p:cMediaNode>
            </p:audio>
          </p:childTnLst>
        </p:cTn>
      </p:par>
    </p:tnLst>
    <p:bldLst>
      <p:bldP spid="1950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 descr="信纸"/>
          <p:cNvSpPr txBox="1">
            <a:spLocks noChangeArrowheads="1"/>
          </p:cNvSpPr>
          <p:nvPr/>
        </p:nvSpPr>
        <p:spPr bwMode="auto">
          <a:xfrm rot="-549541">
            <a:off x="1585913" y="1992313"/>
            <a:ext cx="5689600" cy="155416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3200">
                <a:latin typeface="Segoe Print" pitchFamily="2" charset="0"/>
              </a:rPr>
              <a:t>Let’s listen to the dialogue again and find out the difference!</a:t>
            </a:r>
          </a:p>
        </p:txBody>
      </p:sp>
      <p:pic>
        <p:nvPicPr>
          <p:cNvPr id="8194" name="Picture 5" descr="图片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59563" y="3651250"/>
            <a:ext cx="1254125" cy="77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8674">
                                            <p:txEl>
                                              <p:charRg st="4294967295" end="4294967295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05" name="Group 49"/>
          <p:cNvGrpSpPr>
            <a:grpSpLocks/>
          </p:cNvGrpSpPr>
          <p:nvPr/>
        </p:nvGrpSpPr>
        <p:grpSpPr bwMode="auto">
          <a:xfrm>
            <a:off x="250825" y="771525"/>
            <a:ext cx="2520950" cy="808038"/>
            <a:chOff x="158" y="486"/>
            <a:chExt cx="1588" cy="509"/>
          </a:xfrm>
        </p:grpSpPr>
        <p:pic>
          <p:nvPicPr>
            <p:cNvPr id="9262" name="图片 77" descr="贴贴子4张（空）.png"/>
            <p:cNvPicPr>
              <a:picLocks noChangeAspect="1"/>
            </p:cNvPicPr>
            <p:nvPr/>
          </p:nvPicPr>
          <p:blipFill>
            <a:blip r:embed="rId3"/>
            <a:srcRect t="33018" r="77449" b="52859"/>
            <a:stretch>
              <a:fillRect/>
            </a:stretch>
          </p:blipFill>
          <p:spPr bwMode="auto">
            <a:xfrm>
              <a:off x="158" y="486"/>
              <a:ext cx="95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63" name="图片 77" descr="贴贴子4张（空）.png"/>
            <p:cNvPicPr>
              <a:picLocks noChangeAspect="1"/>
            </p:cNvPicPr>
            <p:nvPr/>
          </p:nvPicPr>
          <p:blipFill>
            <a:blip r:embed="rId3"/>
            <a:srcRect t="33018" r="77449" b="52859"/>
            <a:stretch>
              <a:fillRect/>
            </a:stretch>
          </p:blipFill>
          <p:spPr bwMode="auto">
            <a:xfrm>
              <a:off x="204" y="486"/>
              <a:ext cx="952" cy="3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64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885" y="604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65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930" y="61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66" name="Text Box 14"/>
            <p:cNvSpPr txBox="1">
              <a:spLocks noChangeArrowheads="1"/>
            </p:cNvSpPr>
            <p:nvPr/>
          </p:nvSpPr>
          <p:spPr bwMode="auto">
            <a:xfrm>
              <a:off x="476" y="667"/>
              <a:ext cx="2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S</a:t>
              </a:r>
            </a:p>
          </p:txBody>
        </p:sp>
        <p:sp>
          <p:nvSpPr>
            <p:cNvPr id="9267" name="Text Box 15"/>
            <p:cNvSpPr txBox="1">
              <a:spLocks noChangeArrowheads="1"/>
            </p:cNvSpPr>
            <p:nvPr/>
          </p:nvSpPr>
          <p:spPr bwMode="auto">
            <a:xfrm>
              <a:off x="703" y="622"/>
              <a:ext cx="22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C</a:t>
              </a:r>
            </a:p>
          </p:txBody>
        </p:sp>
        <p:sp>
          <p:nvSpPr>
            <p:cNvPr id="9268" name="Text Box 16"/>
            <p:cNvSpPr txBox="1">
              <a:spLocks noChangeArrowheads="1"/>
            </p:cNvSpPr>
            <p:nvPr/>
          </p:nvSpPr>
          <p:spPr bwMode="auto">
            <a:xfrm>
              <a:off x="930" y="622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 b="1">
                  <a:latin typeface="Segoe Script" pitchFamily="34" charset="0"/>
                </a:rPr>
                <a:t>E</a:t>
              </a:r>
            </a:p>
          </p:txBody>
        </p:sp>
        <p:pic>
          <p:nvPicPr>
            <p:cNvPr id="9269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156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70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202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71" name="Text Box 19"/>
            <p:cNvSpPr txBox="1">
              <a:spLocks noChangeArrowheads="1"/>
            </p:cNvSpPr>
            <p:nvPr/>
          </p:nvSpPr>
          <p:spPr bwMode="auto">
            <a:xfrm>
              <a:off x="1189" y="663"/>
              <a:ext cx="237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Segoe Script" pitchFamily="34" charset="0"/>
                </a:rPr>
                <a:t>N</a:t>
              </a:r>
            </a:p>
          </p:txBody>
        </p:sp>
        <p:pic>
          <p:nvPicPr>
            <p:cNvPr id="9272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429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273" name="图片 79" descr="贴贴子4张（空）.png"/>
            <p:cNvPicPr>
              <a:picLocks/>
            </p:cNvPicPr>
            <p:nvPr/>
          </p:nvPicPr>
          <p:blipFill>
            <a:blip r:embed="rId3"/>
            <a:srcRect l="6702" t="47905" r="86794" b="38898"/>
            <a:stretch>
              <a:fillRect/>
            </a:stretch>
          </p:blipFill>
          <p:spPr bwMode="auto">
            <a:xfrm rot="-180000">
              <a:off x="1474" y="622"/>
              <a:ext cx="272" cy="3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74" name="Text Box 59"/>
            <p:cNvSpPr txBox="1">
              <a:spLocks noChangeArrowheads="1"/>
            </p:cNvSpPr>
            <p:nvPr/>
          </p:nvSpPr>
          <p:spPr bwMode="auto">
            <a:xfrm>
              <a:off x="1474" y="622"/>
              <a:ext cx="2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zh-CN">
                  <a:latin typeface="Segoe Script" pitchFamily="34" charset="0"/>
                </a:rPr>
                <a:t>E</a:t>
              </a:r>
            </a:p>
          </p:txBody>
        </p:sp>
      </p:grpSp>
      <p:pic>
        <p:nvPicPr>
          <p:cNvPr id="19459" name="Picture 7" descr="11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5F513"/>
              </a:clrFrom>
              <a:clrTo>
                <a:srgbClr val="F5F513">
                  <a:alpha val="0"/>
                </a:srgbClr>
              </a:clrTo>
            </a:clrChange>
          </a:blip>
          <a:srcRect r="54686"/>
          <a:stretch>
            <a:fillRect/>
          </a:stretch>
        </p:blipFill>
        <p:spPr bwMode="auto">
          <a:xfrm>
            <a:off x="2268538" y="1635125"/>
            <a:ext cx="2087562" cy="316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80" name="Picture 4" descr="7"/>
          <p:cNvPicPr>
            <a:picLocks noChangeAspect="1" noChangeArrowheads="1"/>
          </p:cNvPicPr>
          <p:nvPr/>
        </p:nvPicPr>
        <p:blipFill>
          <a:blip r:embed="rId5"/>
          <a:srcRect r="52322"/>
          <a:stretch>
            <a:fillRect/>
          </a:stretch>
        </p:blipFill>
        <p:spPr bwMode="auto">
          <a:xfrm>
            <a:off x="3492500" y="1492250"/>
            <a:ext cx="2232025" cy="311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0" name="Text Box 52"/>
          <p:cNvSpPr txBox="1">
            <a:spLocks noChangeArrowheads="1"/>
          </p:cNvSpPr>
          <p:nvPr/>
        </p:nvSpPr>
        <p:spPr bwMode="auto">
          <a:xfrm>
            <a:off x="3492500" y="1058863"/>
            <a:ext cx="184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zh-CN" altLang="en-US"/>
          </a:p>
        </p:txBody>
      </p:sp>
      <p:sp>
        <p:nvSpPr>
          <p:cNvPr id="19509" name="Text Box 53"/>
          <p:cNvSpPr txBox="1">
            <a:spLocks noChangeArrowheads="1"/>
          </p:cNvSpPr>
          <p:nvPr/>
        </p:nvSpPr>
        <p:spPr bwMode="auto">
          <a:xfrm>
            <a:off x="2700338" y="1058863"/>
            <a:ext cx="5010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b="1">
                <a:solidFill>
                  <a:schemeClr val="bg1"/>
                </a:solidFill>
                <a:latin typeface="Segoe Print" pitchFamily="2" charset="0"/>
              </a:rPr>
              <a:t>A customer and a server in a restaurant</a:t>
            </a:r>
            <a:r>
              <a:rPr lang="en-US" altLang="zh-CN" b="1">
                <a:solidFill>
                  <a:schemeClr val="bg1"/>
                </a:solidFill>
              </a:rPr>
              <a:t>.</a:t>
            </a:r>
            <a:r>
              <a:rPr lang="en-US" altLang="zh-CN"/>
              <a:t> </a:t>
            </a:r>
            <a:endParaRPr lang="zh-CN" altLang="en-US"/>
          </a:p>
        </p:txBody>
      </p:sp>
      <p:grpSp>
        <p:nvGrpSpPr>
          <p:cNvPr id="19521" name="Group 65"/>
          <p:cNvGrpSpPr>
            <a:grpSpLocks/>
          </p:cNvGrpSpPr>
          <p:nvPr/>
        </p:nvGrpSpPr>
        <p:grpSpPr bwMode="auto">
          <a:xfrm>
            <a:off x="3924300" y="3795713"/>
            <a:ext cx="1584325" cy="720725"/>
            <a:chOff x="2200" y="2255"/>
            <a:chExt cx="998" cy="454"/>
          </a:xfrm>
        </p:grpSpPr>
        <p:sp>
          <p:nvSpPr>
            <p:cNvPr id="9259" name="Line 62"/>
            <p:cNvSpPr>
              <a:spLocks noChangeShapeType="1"/>
            </p:cNvSpPr>
            <p:nvPr/>
          </p:nvSpPr>
          <p:spPr bwMode="auto">
            <a:xfrm>
              <a:off x="2699" y="2255"/>
              <a:ext cx="0" cy="45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60" name="Line 63"/>
            <p:cNvSpPr>
              <a:spLocks noChangeShapeType="1"/>
            </p:cNvSpPr>
            <p:nvPr/>
          </p:nvSpPr>
          <p:spPr bwMode="auto">
            <a:xfrm>
              <a:off x="2608" y="2709"/>
              <a:ext cx="18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9261" name="Line 64"/>
            <p:cNvSpPr>
              <a:spLocks noChangeShapeType="1"/>
            </p:cNvSpPr>
            <p:nvPr/>
          </p:nvSpPr>
          <p:spPr bwMode="auto">
            <a:xfrm>
              <a:off x="2200" y="2255"/>
              <a:ext cx="99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9524" name="Group 68"/>
          <p:cNvGrpSpPr>
            <a:grpSpLocks/>
          </p:cNvGrpSpPr>
          <p:nvPr/>
        </p:nvGrpSpPr>
        <p:grpSpPr bwMode="auto">
          <a:xfrm>
            <a:off x="6516688" y="2355850"/>
            <a:ext cx="1543050" cy="1271588"/>
            <a:chOff x="2792" y="2456"/>
            <a:chExt cx="1153" cy="937"/>
          </a:xfrm>
        </p:grpSpPr>
        <p:sp>
          <p:nvSpPr>
            <p:cNvPr id="9249" name="Freeform 69"/>
            <p:cNvSpPr>
              <a:spLocks/>
            </p:cNvSpPr>
            <p:nvPr/>
          </p:nvSpPr>
          <p:spPr bwMode="auto">
            <a:xfrm>
              <a:off x="2849" y="2647"/>
              <a:ext cx="442" cy="746"/>
            </a:xfrm>
            <a:custGeom>
              <a:avLst/>
              <a:gdLst>
                <a:gd name="T0" fmla="*/ 37 w 442"/>
                <a:gd name="T1" fmla="*/ 0 h 746"/>
                <a:gd name="T2" fmla="*/ 139 w 442"/>
                <a:gd name="T3" fmla="*/ 0 h 746"/>
                <a:gd name="T4" fmla="*/ 192 w 442"/>
                <a:gd name="T5" fmla="*/ 121 h 746"/>
                <a:gd name="T6" fmla="*/ 356 w 442"/>
                <a:gd name="T7" fmla="*/ 143 h 746"/>
                <a:gd name="T8" fmla="*/ 352 w 442"/>
                <a:gd name="T9" fmla="*/ 199 h 746"/>
                <a:gd name="T10" fmla="*/ 160 w 442"/>
                <a:gd name="T11" fmla="*/ 199 h 746"/>
                <a:gd name="T12" fmla="*/ 164 w 442"/>
                <a:gd name="T13" fmla="*/ 290 h 746"/>
                <a:gd name="T14" fmla="*/ 392 w 442"/>
                <a:gd name="T15" fmla="*/ 320 h 746"/>
                <a:gd name="T16" fmla="*/ 372 w 442"/>
                <a:gd name="T17" fmla="*/ 693 h 746"/>
                <a:gd name="T18" fmla="*/ 441 w 442"/>
                <a:gd name="T19" fmla="*/ 706 h 746"/>
                <a:gd name="T20" fmla="*/ 441 w 442"/>
                <a:gd name="T21" fmla="*/ 745 h 746"/>
                <a:gd name="T22" fmla="*/ 298 w 442"/>
                <a:gd name="T23" fmla="*/ 745 h 746"/>
                <a:gd name="T24" fmla="*/ 298 w 442"/>
                <a:gd name="T25" fmla="*/ 411 h 746"/>
                <a:gd name="T26" fmla="*/ 25 w 442"/>
                <a:gd name="T27" fmla="*/ 411 h 746"/>
                <a:gd name="T28" fmla="*/ 0 w 442"/>
                <a:gd name="T29" fmla="*/ 69 h 746"/>
                <a:gd name="T30" fmla="*/ 37 w 442"/>
                <a:gd name="T31" fmla="*/ 0 h 746"/>
                <a:gd name="T32" fmla="*/ 37 w 442"/>
                <a:gd name="T33" fmla="*/ 0 h 7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2"/>
                <a:gd name="T52" fmla="*/ 0 h 746"/>
                <a:gd name="T53" fmla="*/ 442 w 442"/>
                <a:gd name="T54" fmla="*/ 746 h 7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2" h="746">
                  <a:moveTo>
                    <a:pt x="37" y="0"/>
                  </a:moveTo>
                  <a:lnTo>
                    <a:pt x="139" y="0"/>
                  </a:lnTo>
                  <a:lnTo>
                    <a:pt x="192" y="121"/>
                  </a:lnTo>
                  <a:lnTo>
                    <a:pt x="356" y="143"/>
                  </a:lnTo>
                  <a:lnTo>
                    <a:pt x="352" y="199"/>
                  </a:lnTo>
                  <a:lnTo>
                    <a:pt x="160" y="199"/>
                  </a:lnTo>
                  <a:lnTo>
                    <a:pt x="164" y="290"/>
                  </a:lnTo>
                  <a:lnTo>
                    <a:pt x="392" y="320"/>
                  </a:lnTo>
                  <a:lnTo>
                    <a:pt x="372" y="693"/>
                  </a:lnTo>
                  <a:lnTo>
                    <a:pt x="441" y="706"/>
                  </a:lnTo>
                  <a:lnTo>
                    <a:pt x="441" y="745"/>
                  </a:lnTo>
                  <a:lnTo>
                    <a:pt x="298" y="745"/>
                  </a:lnTo>
                  <a:lnTo>
                    <a:pt x="298" y="411"/>
                  </a:lnTo>
                  <a:lnTo>
                    <a:pt x="25" y="411"/>
                  </a:lnTo>
                  <a:lnTo>
                    <a:pt x="0" y="6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0" name="Freeform 70"/>
            <p:cNvSpPr>
              <a:spLocks/>
            </p:cNvSpPr>
            <p:nvPr/>
          </p:nvSpPr>
          <p:spPr bwMode="auto">
            <a:xfrm>
              <a:off x="3446" y="2647"/>
              <a:ext cx="438" cy="746"/>
            </a:xfrm>
            <a:custGeom>
              <a:avLst/>
              <a:gdLst>
                <a:gd name="T0" fmla="*/ 400 w 438"/>
                <a:gd name="T1" fmla="*/ 0 h 746"/>
                <a:gd name="T2" fmla="*/ 302 w 438"/>
                <a:gd name="T3" fmla="*/ 0 h 746"/>
                <a:gd name="T4" fmla="*/ 237 w 438"/>
                <a:gd name="T5" fmla="*/ 138 h 746"/>
                <a:gd name="T6" fmla="*/ 89 w 438"/>
                <a:gd name="T7" fmla="*/ 86 h 746"/>
                <a:gd name="T8" fmla="*/ 65 w 438"/>
                <a:gd name="T9" fmla="*/ 138 h 746"/>
                <a:gd name="T10" fmla="*/ 261 w 438"/>
                <a:gd name="T11" fmla="*/ 242 h 746"/>
                <a:gd name="T12" fmla="*/ 286 w 438"/>
                <a:gd name="T13" fmla="*/ 203 h 746"/>
                <a:gd name="T14" fmla="*/ 277 w 438"/>
                <a:gd name="T15" fmla="*/ 290 h 746"/>
                <a:gd name="T16" fmla="*/ 49 w 438"/>
                <a:gd name="T17" fmla="*/ 320 h 746"/>
                <a:gd name="T18" fmla="*/ 69 w 438"/>
                <a:gd name="T19" fmla="*/ 693 h 746"/>
                <a:gd name="T20" fmla="*/ 0 w 438"/>
                <a:gd name="T21" fmla="*/ 706 h 746"/>
                <a:gd name="T22" fmla="*/ 0 w 438"/>
                <a:gd name="T23" fmla="*/ 745 h 746"/>
                <a:gd name="T24" fmla="*/ 139 w 438"/>
                <a:gd name="T25" fmla="*/ 745 h 746"/>
                <a:gd name="T26" fmla="*/ 139 w 438"/>
                <a:gd name="T27" fmla="*/ 411 h 746"/>
                <a:gd name="T28" fmla="*/ 416 w 438"/>
                <a:gd name="T29" fmla="*/ 411 h 746"/>
                <a:gd name="T30" fmla="*/ 437 w 438"/>
                <a:gd name="T31" fmla="*/ 69 h 746"/>
                <a:gd name="T32" fmla="*/ 400 w 438"/>
                <a:gd name="T33" fmla="*/ 0 h 746"/>
                <a:gd name="T34" fmla="*/ 400 w 438"/>
                <a:gd name="T35" fmla="*/ 0 h 7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8"/>
                <a:gd name="T55" fmla="*/ 0 h 746"/>
                <a:gd name="T56" fmla="*/ 438 w 438"/>
                <a:gd name="T57" fmla="*/ 746 h 7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8" h="746">
                  <a:moveTo>
                    <a:pt x="400" y="0"/>
                  </a:moveTo>
                  <a:lnTo>
                    <a:pt x="302" y="0"/>
                  </a:lnTo>
                  <a:lnTo>
                    <a:pt x="237" y="138"/>
                  </a:lnTo>
                  <a:lnTo>
                    <a:pt x="89" y="86"/>
                  </a:lnTo>
                  <a:lnTo>
                    <a:pt x="65" y="138"/>
                  </a:lnTo>
                  <a:lnTo>
                    <a:pt x="261" y="242"/>
                  </a:lnTo>
                  <a:lnTo>
                    <a:pt x="286" y="203"/>
                  </a:lnTo>
                  <a:lnTo>
                    <a:pt x="277" y="290"/>
                  </a:lnTo>
                  <a:lnTo>
                    <a:pt x="49" y="320"/>
                  </a:lnTo>
                  <a:lnTo>
                    <a:pt x="69" y="693"/>
                  </a:lnTo>
                  <a:lnTo>
                    <a:pt x="0" y="706"/>
                  </a:lnTo>
                  <a:lnTo>
                    <a:pt x="0" y="745"/>
                  </a:lnTo>
                  <a:lnTo>
                    <a:pt x="139" y="745"/>
                  </a:lnTo>
                  <a:lnTo>
                    <a:pt x="139" y="411"/>
                  </a:lnTo>
                  <a:lnTo>
                    <a:pt x="416" y="411"/>
                  </a:lnTo>
                  <a:lnTo>
                    <a:pt x="437" y="69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1" name="Freeform 71"/>
            <p:cNvSpPr>
              <a:spLocks/>
            </p:cNvSpPr>
            <p:nvPr/>
          </p:nvSpPr>
          <p:spPr bwMode="auto">
            <a:xfrm>
              <a:off x="3221" y="2772"/>
              <a:ext cx="115" cy="75"/>
            </a:xfrm>
            <a:custGeom>
              <a:avLst/>
              <a:gdLst>
                <a:gd name="T0" fmla="*/ 0 w 115"/>
                <a:gd name="T1" fmla="*/ 74 h 75"/>
                <a:gd name="T2" fmla="*/ 90 w 115"/>
                <a:gd name="T3" fmla="*/ 74 h 75"/>
                <a:gd name="T4" fmla="*/ 114 w 115"/>
                <a:gd name="T5" fmla="*/ 26 h 75"/>
                <a:gd name="T6" fmla="*/ 57 w 115"/>
                <a:gd name="T7" fmla="*/ 13 h 75"/>
                <a:gd name="T8" fmla="*/ 57 w 115"/>
                <a:gd name="T9" fmla="*/ 0 h 75"/>
                <a:gd name="T10" fmla="*/ 4 w 115"/>
                <a:gd name="T11" fmla="*/ 18 h 75"/>
                <a:gd name="T12" fmla="*/ 0 w 115"/>
                <a:gd name="T13" fmla="*/ 74 h 75"/>
                <a:gd name="T14" fmla="*/ 0 w 115"/>
                <a:gd name="T15" fmla="*/ 7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75"/>
                <a:gd name="T26" fmla="*/ 115 w 115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75">
                  <a:moveTo>
                    <a:pt x="0" y="74"/>
                  </a:moveTo>
                  <a:lnTo>
                    <a:pt x="90" y="74"/>
                  </a:lnTo>
                  <a:lnTo>
                    <a:pt x="114" y="26"/>
                  </a:lnTo>
                  <a:lnTo>
                    <a:pt x="57" y="13"/>
                  </a:lnTo>
                  <a:lnTo>
                    <a:pt x="57" y="0"/>
                  </a:lnTo>
                  <a:lnTo>
                    <a:pt x="4" y="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2" name="Freeform 72"/>
            <p:cNvSpPr>
              <a:spLocks/>
            </p:cNvSpPr>
            <p:nvPr/>
          </p:nvSpPr>
          <p:spPr bwMode="auto">
            <a:xfrm>
              <a:off x="3413" y="2668"/>
              <a:ext cx="107" cy="105"/>
            </a:xfrm>
            <a:custGeom>
              <a:avLst/>
              <a:gdLst>
                <a:gd name="T0" fmla="*/ 0 w 107"/>
                <a:gd name="T1" fmla="*/ 61 h 105"/>
                <a:gd name="T2" fmla="*/ 4 w 107"/>
                <a:gd name="T3" fmla="*/ 0 h 105"/>
                <a:gd name="T4" fmla="*/ 57 w 107"/>
                <a:gd name="T5" fmla="*/ 22 h 105"/>
                <a:gd name="T6" fmla="*/ 65 w 107"/>
                <a:gd name="T7" fmla="*/ 5 h 105"/>
                <a:gd name="T8" fmla="*/ 106 w 107"/>
                <a:gd name="T9" fmla="*/ 48 h 105"/>
                <a:gd name="T10" fmla="*/ 82 w 107"/>
                <a:gd name="T11" fmla="*/ 104 h 105"/>
                <a:gd name="T12" fmla="*/ 0 w 107"/>
                <a:gd name="T13" fmla="*/ 61 h 105"/>
                <a:gd name="T14" fmla="*/ 0 w 107"/>
                <a:gd name="T15" fmla="*/ 61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05"/>
                <a:gd name="T26" fmla="*/ 107 w 10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05">
                  <a:moveTo>
                    <a:pt x="0" y="61"/>
                  </a:moveTo>
                  <a:lnTo>
                    <a:pt x="4" y="0"/>
                  </a:lnTo>
                  <a:lnTo>
                    <a:pt x="57" y="22"/>
                  </a:lnTo>
                  <a:lnTo>
                    <a:pt x="65" y="5"/>
                  </a:lnTo>
                  <a:lnTo>
                    <a:pt x="106" y="48"/>
                  </a:lnTo>
                  <a:lnTo>
                    <a:pt x="82" y="10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3" name="Freeform 73"/>
            <p:cNvSpPr>
              <a:spLocks/>
            </p:cNvSpPr>
            <p:nvPr/>
          </p:nvSpPr>
          <p:spPr bwMode="auto">
            <a:xfrm>
              <a:off x="3107" y="2859"/>
              <a:ext cx="519" cy="534"/>
            </a:xfrm>
            <a:custGeom>
              <a:avLst/>
              <a:gdLst>
                <a:gd name="T0" fmla="*/ 0 w 519"/>
                <a:gd name="T1" fmla="*/ 0 h 534"/>
                <a:gd name="T2" fmla="*/ 518 w 519"/>
                <a:gd name="T3" fmla="*/ 0 h 534"/>
                <a:gd name="T4" fmla="*/ 518 w 519"/>
                <a:gd name="T5" fmla="*/ 48 h 534"/>
                <a:gd name="T6" fmla="*/ 281 w 519"/>
                <a:gd name="T7" fmla="*/ 48 h 534"/>
                <a:gd name="T8" fmla="*/ 281 w 519"/>
                <a:gd name="T9" fmla="*/ 533 h 534"/>
                <a:gd name="T10" fmla="*/ 241 w 519"/>
                <a:gd name="T11" fmla="*/ 533 h 534"/>
                <a:gd name="T12" fmla="*/ 241 w 519"/>
                <a:gd name="T13" fmla="*/ 48 h 534"/>
                <a:gd name="T14" fmla="*/ 0 w 519"/>
                <a:gd name="T15" fmla="*/ 48 h 534"/>
                <a:gd name="T16" fmla="*/ 0 w 519"/>
                <a:gd name="T17" fmla="*/ 0 h 534"/>
                <a:gd name="T18" fmla="*/ 0 w 519"/>
                <a:gd name="T19" fmla="*/ 0 h 5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9"/>
                <a:gd name="T31" fmla="*/ 0 h 534"/>
                <a:gd name="T32" fmla="*/ 519 w 519"/>
                <a:gd name="T33" fmla="*/ 534 h 5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9" h="534">
                  <a:moveTo>
                    <a:pt x="0" y="0"/>
                  </a:moveTo>
                  <a:lnTo>
                    <a:pt x="518" y="0"/>
                  </a:lnTo>
                  <a:lnTo>
                    <a:pt x="518" y="48"/>
                  </a:lnTo>
                  <a:lnTo>
                    <a:pt x="281" y="48"/>
                  </a:lnTo>
                  <a:lnTo>
                    <a:pt x="281" y="533"/>
                  </a:lnTo>
                  <a:lnTo>
                    <a:pt x="241" y="533"/>
                  </a:lnTo>
                  <a:lnTo>
                    <a:pt x="241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4" name="Freeform 74"/>
            <p:cNvSpPr>
              <a:spLocks/>
            </p:cNvSpPr>
            <p:nvPr/>
          </p:nvSpPr>
          <p:spPr bwMode="auto">
            <a:xfrm>
              <a:off x="2792" y="2720"/>
              <a:ext cx="340" cy="673"/>
            </a:xfrm>
            <a:custGeom>
              <a:avLst/>
              <a:gdLst>
                <a:gd name="T0" fmla="*/ 0 w 340"/>
                <a:gd name="T1" fmla="*/ 0 h 673"/>
                <a:gd name="T2" fmla="*/ 41 w 340"/>
                <a:gd name="T3" fmla="*/ 0 h 673"/>
                <a:gd name="T4" fmla="*/ 69 w 340"/>
                <a:gd name="T5" fmla="*/ 351 h 673"/>
                <a:gd name="T6" fmla="*/ 339 w 340"/>
                <a:gd name="T7" fmla="*/ 351 h 673"/>
                <a:gd name="T8" fmla="*/ 339 w 340"/>
                <a:gd name="T9" fmla="*/ 672 h 673"/>
                <a:gd name="T10" fmla="*/ 294 w 340"/>
                <a:gd name="T11" fmla="*/ 672 h 673"/>
                <a:gd name="T12" fmla="*/ 294 w 340"/>
                <a:gd name="T13" fmla="*/ 460 h 673"/>
                <a:gd name="T14" fmla="*/ 78 w 340"/>
                <a:gd name="T15" fmla="*/ 460 h 673"/>
                <a:gd name="T16" fmla="*/ 78 w 340"/>
                <a:gd name="T17" fmla="*/ 672 h 673"/>
                <a:gd name="T18" fmla="*/ 41 w 340"/>
                <a:gd name="T19" fmla="*/ 672 h 673"/>
                <a:gd name="T20" fmla="*/ 29 w 340"/>
                <a:gd name="T21" fmla="*/ 338 h 673"/>
                <a:gd name="T22" fmla="*/ 0 w 340"/>
                <a:gd name="T23" fmla="*/ 0 h 673"/>
                <a:gd name="T24" fmla="*/ 0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0" y="0"/>
                  </a:moveTo>
                  <a:lnTo>
                    <a:pt x="41" y="0"/>
                  </a:lnTo>
                  <a:lnTo>
                    <a:pt x="69" y="351"/>
                  </a:lnTo>
                  <a:lnTo>
                    <a:pt x="339" y="351"/>
                  </a:lnTo>
                  <a:lnTo>
                    <a:pt x="339" y="672"/>
                  </a:lnTo>
                  <a:lnTo>
                    <a:pt x="294" y="672"/>
                  </a:lnTo>
                  <a:lnTo>
                    <a:pt x="294" y="460"/>
                  </a:lnTo>
                  <a:lnTo>
                    <a:pt x="78" y="460"/>
                  </a:lnTo>
                  <a:lnTo>
                    <a:pt x="78" y="672"/>
                  </a:lnTo>
                  <a:lnTo>
                    <a:pt x="41" y="672"/>
                  </a:lnTo>
                  <a:lnTo>
                    <a:pt x="29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5" name="Freeform 75"/>
            <p:cNvSpPr>
              <a:spLocks/>
            </p:cNvSpPr>
            <p:nvPr/>
          </p:nvSpPr>
          <p:spPr bwMode="auto">
            <a:xfrm>
              <a:off x="2939" y="3193"/>
              <a:ext cx="132" cy="200"/>
            </a:xfrm>
            <a:custGeom>
              <a:avLst/>
              <a:gdLst>
                <a:gd name="T0" fmla="*/ 70 w 132"/>
                <a:gd name="T1" fmla="*/ 0 h 200"/>
                <a:gd name="T2" fmla="*/ 131 w 132"/>
                <a:gd name="T3" fmla="*/ 0 h 200"/>
                <a:gd name="T4" fmla="*/ 131 w 132"/>
                <a:gd name="T5" fmla="*/ 52 h 200"/>
                <a:gd name="T6" fmla="*/ 74 w 132"/>
                <a:gd name="T7" fmla="*/ 112 h 200"/>
                <a:gd name="T8" fmla="*/ 74 w 132"/>
                <a:gd name="T9" fmla="*/ 199 h 200"/>
                <a:gd name="T10" fmla="*/ 37 w 132"/>
                <a:gd name="T11" fmla="*/ 199 h 200"/>
                <a:gd name="T12" fmla="*/ 0 w 132"/>
                <a:gd name="T13" fmla="*/ 99 h 200"/>
                <a:gd name="T14" fmla="*/ 70 w 132"/>
                <a:gd name="T15" fmla="*/ 0 h 200"/>
                <a:gd name="T16" fmla="*/ 70 w 132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200"/>
                <a:gd name="T29" fmla="*/ 132 w 13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200">
                  <a:moveTo>
                    <a:pt x="70" y="0"/>
                  </a:moveTo>
                  <a:lnTo>
                    <a:pt x="131" y="0"/>
                  </a:lnTo>
                  <a:lnTo>
                    <a:pt x="131" y="52"/>
                  </a:lnTo>
                  <a:lnTo>
                    <a:pt x="74" y="112"/>
                  </a:lnTo>
                  <a:lnTo>
                    <a:pt x="74" y="199"/>
                  </a:lnTo>
                  <a:lnTo>
                    <a:pt x="37" y="199"/>
                  </a:lnTo>
                  <a:lnTo>
                    <a:pt x="0" y="9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6" name="Freeform 76"/>
            <p:cNvSpPr>
              <a:spLocks/>
            </p:cNvSpPr>
            <p:nvPr/>
          </p:nvSpPr>
          <p:spPr bwMode="auto">
            <a:xfrm>
              <a:off x="3605" y="2720"/>
              <a:ext cx="340" cy="673"/>
            </a:xfrm>
            <a:custGeom>
              <a:avLst/>
              <a:gdLst>
                <a:gd name="T0" fmla="*/ 339 w 340"/>
                <a:gd name="T1" fmla="*/ 0 h 673"/>
                <a:gd name="T2" fmla="*/ 298 w 340"/>
                <a:gd name="T3" fmla="*/ 0 h 673"/>
                <a:gd name="T4" fmla="*/ 270 w 340"/>
                <a:gd name="T5" fmla="*/ 356 h 673"/>
                <a:gd name="T6" fmla="*/ 0 w 340"/>
                <a:gd name="T7" fmla="*/ 356 h 673"/>
                <a:gd name="T8" fmla="*/ 0 w 340"/>
                <a:gd name="T9" fmla="*/ 672 h 673"/>
                <a:gd name="T10" fmla="*/ 45 w 340"/>
                <a:gd name="T11" fmla="*/ 672 h 673"/>
                <a:gd name="T12" fmla="*/ 45 w 340"/>
                <a:gd name="T13" fmla="*/ 460 h 673"/>
                <a:gd name="T14" fmla="*/ 257 w 340"/>
                <a:gd name="T15" fmla="*/ 460 h 673"/>
                <a:gd name="T16" fmla="*/ 257 w 340"/>
                <a:gd name="T17" fmla="*/ 672 h 673"/>
                <a:gd name="T18" fmla="*/ 298 w 340"/>
                <a:gd name="T19" fmla="*/ 672 h 673"/>
                <a:gd name="T20" fmla="*/ 306 w 340"/>
                <a:gd name="T21" fmla="*/ 338 h 673"/>
                <a:gd name="T22" fmla="*/ 339 w 340"/>
                <a:gd name="T23" fmla="*/ 0 h 673"/>
                <a:gd name="T24" fmla="*/ 339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339" y="0"/>
                  </a:moveTo>
                  <a:lnTo>
                    <a:pt x="298" y="0"/>
                  </a:lnTo>
                  <a:lnTo>
                    <a:pt x="270" y="356"/>
                  </a:lnTo>
                  <a:lnTo>
                    <a:pt x="0" y="356"/>
                  </a:lnTo>
                  <a:lnTo>
                    <a:pt x="0" y="672"/>
                  </a:lnTo>
                  <a:lnTo>
                    <a:pt x="45" y="672"/>
                  </a:lnTo>
                  <a:lnTo>
                    <a:pt x="45" y="460"/>
                  </a:lnTo>
                  <a:lnTo>
                    <a:pt x="257" y="460"/>
                  </a:lnTo>
                  <a:lnTo>
                    <a:pt x="257" y="672"/>
                  </a:lnTo>
                  <a:lnTo>
                    <a:pt x="298" y="672"/>
                  </a:lnTo>
                  <a:lnTo>
                    <a:pt x="306" y="338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7" name="Oval 77" descr="深色下对角线"/>
            <p:cNvSpPr>
              <a:spLocks noChangeArrowheads="1"/>
            </p:cNvSpPr>
            <p:nvPr/>
          </p:nvSpPr>
          <p:spPr bwMode="auto">
            <a:xfrm>
              <a:off x="2870" y="2456"/>
              <a:ext cx="151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58" name="Oval 78" descr="深色下对角线"/>
            <p:cNvSpPr>
              <a:spLocks noChangeArrowheads="1"/>
            </p:cNvSpPr>
            <p:nvPr/>
          </p:nvSpPr>
          <p:spPr bwMode="auto">
            <a:xfrm>
              <a:off x="3723" y="2456"/>
              <a:ext cx="152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grpSp>
        <p:nvGrpSpPr>
          <p:cNvPr id="19535" name="Group 79"/>
          <p:cNvGrpSpPr>
            <a:grpSpLocks/>
          </p:cNvGrpSpPr>
          <p:nvPr/>
        </p:nvGrpSpPr>
        <p:grpSpPr bwMode="auto">
          <a:xfrm flipH="1">
            <a:off x="827088" y="2643188"/>
            <a:ext cx="1616075" cy="1487487"/>
            <a:chOff x="2792" y="2456"/>
            <a:chExt cx="1153" cy="937"/>
          </a:xfrm>
        </p:grpSpPr>
        <p:sp>
          <p:nvSpPr>
            <p:cNvPr id="9239" name="Freeform 80"/>
            <p:cNvSpPr>
              <a:spLocks/>
            </p:cNvSpPr>
            <p:nvPr/>
          </p:nvSpPr>
          <p:spPr bwMode="auto">
            <a:xfrm>
              <a:off x="2849" y="2647"/>
              <a:ext cx="442" cy="746"/>
            </a:xfrm>
            <a:custGeom>
              <a:avLst/>
              <a:gdLst>
                <a:gd name="T0" fmla="*/ 37 w 442"/>
                <a:gd name="T1" fmla="*/ 0 h 746"/>
                <a:gd name="T2" fmla="*/ 139 w 442"/>
                <a:gd name="T3" fmla="*/ 0 h 746"/>
                <a:gd name="T4" fmla="*/ 192 w 442"/>
                <a:gd name="T5" fmla="*/ 121 h 746"/>
                <a:gd name="T6" fmla="*/ 356 w 442"/>
                <a:gd name="T7" fmla="*/ 143 h 746"/>
                <a:gd name="T8" fmla="*/ 352 w 442"/>
                <a:gd name="T9" fmla="*/ 199 h 746"/>
                <a:gd name="T10" fmla="*/ 160 w 442"/>
                <a:gd name="T11" fmla="*/ 199 h 746"/>
                <a:gd name="T12" fmla="*/ 164 w 442"/>
                <a:gd name="T13" fmla="*/ 290 h 746"/>
                <a:gd name="T14" fmla="*/ 392 w 442"/>
                <a:gd name="T15" fmla="*/ 320 h 746"/>
                <a:gd name="T16" fmla="*/ 372 w 442"/>
                <a:gd name="T17" fmla="*/ 693 h 746"/>
                <a:gd name="T18" fmla="*/ 441 w 442"/>
                <a:gd name="T19" fmla="*/ 706 h 746"/>
                <a:gd name="T20" fmla="*/ 441 w 442"/>
                <a:gd name="T21" fmla="*/ 745 h 746"/>
                <a:gd name="T22" fmla="*/ 298 w 442"/>
                <a:gd name="T23" fmla="*/ 745 h 746"/>
                <a:gd name="T24" fmla="*/ 298 w 442"/>
                <a:gd name="T25" fmla="*/ 411 h 746"/>
                <a:gd name="T26" fmla="*/ 25 w 442"/>
                <a:gd name="T27" fmla="*/ 411 h 746"/>
                <a:gd name="T28" fmla="*/ 0 w 442"/>
                <a:gd name="T29" fmla="*/ 69 h 746"/>
                <a:gd name="T30" fmla="*/ 37 w 442"/>
                <a:gd name="T31" fmla="*/ 0 h 746"/>
                <a:gd name="T32" fmla="*/ 37 w 442"/>
                <a:gd name="T33" fmla="*/ 0 h 74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442"/>
                <a:gd name="T52" fmla="*/ 0 h 746"/>
                <a:gd name="T53" fmla="*/ 442 w 442"/>
                <a:gd name="T54" fmla="*/ 746 h 74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442" h="746">
                  <a:moveTo>
                    <a:pt x="37" y="0"/>
                  </a:moveTo>
                  <a:lnTo>
                    <a:pt x="139" y="0"/>
                  </a:lnTo>
                  <a:lnTo>
                    <a:pt x="192" y="121"/>
                  </a:lnTo>
                  <a:lnTo>
                    <a:pt x="356" y="143"/>
                  </a:lnTo>
                  <a:lnTo>
                    <a:pt x="352" y="199"/>
                  </a:lnTo>
                  <a:lnTo>
                    <a:pt x="160" y="199"/>
                  </a:lnTo>
                  <a:lnTo>
                    <a:pt x="164" y="290"/>
                  </a:lnTo>
                  <a:lnTo>
                    <a:pt x="392" y="320"/>
                  </a:lnTo>
                  <a:lnTo>
                    <a:pt x="372" y="693"/>
                  </a:lnTo>
                  <a:lnTo>
                    <a:pt x="441" y="706"/>
                  </a:lnTo>
                  <a:lnTo>
                    <a:pt x="441" y="745"/>
                  </a:lnTo>
                  <a:lnTo>
                    <a:pt x="298" y="745"/>
                  </a:lnTo>
                  <a:lnTo>
                    <a:pt x="298" y="411"/>
                  </a:lnTo>
                  <a:lnTo>
                    <a:pt x="25" y="411"/>
                  </a:lnTo>
                  <a:lnTo>
                    <a:pt x="0" y="69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0" name="Freeform 81"/>
            <p:cNvSpPr>
              <a:spLocks/>
            </p:cNvSpPr>
            <p:nvPr/>
          </p:nvSpPr>
          <p:spPr bwMode="auto">
            <a:xfrm>
              <a:off x="3446" y="2647"/>
              <a:ext cx="438" cy="746"/>
            </a:xfrm>
            <a:custGeom>
              <a:avLst/>
              <a:gdLst>
                <a:gd name="T0" fmla="*/ 400 w 438"/>
                <a:gd name="T1" fmla="*/ 0 h 746"/>
                <a:gd name="T2" fmla="*/ 302 w 438"/>
                <a:gd name="T3" fmla="*/ 0 h 746"/>
                <a:gd name="T4" fmla="*/ 237 w 438"/>
                <a:gd name="T5" fmla="*/ 138 h 746"/>
                <a:gd name="T6" fmla="*/ 89 w 438"/>
                <a:gd name="T7" fmla="*/ 86 h 746"/>
                <a:gd name="T8" fmla="*/ 65 w 438"/>
                <a:gd name="T9" fmla="*/ 138 h 746"/>
                <a:gd name="T10" fmla="*/ 261 w 438"/>
                <a:gd name="T11" fmla="*/ 242 h 746"/>
                <a:gd name="T12" fmla="*/ 286 w 438"/>
                <a:gd name="T13" fmla="*/ 203 h 746"/>
                <a:gd name="T14" fmla="*/ 277 w 438"/>
                <a:gd name="T15" fmla="*/ 290 h 746"/>
                <a:gd name="T16" fmla="*/ 49 w 438"/>
                <a:gd name="T17" fmla="*/ 320 h 746"/>
                <a:gd name="T18" fmla="*/ 69 w 438"/>
                <a:gd name="T19" fmla="*/ 693 h 746"/>
                <a:gd name="T20" fmla="*/ 0 w 438"/>
                <a:gd name="T21" fmla="*/ 706 h 746"/>
                <a:gd name="T22" fmla="*/ 0 w 438"/>
                <a:gd name="T23" fmla="*/ 745 h 746"/>
                <a:gd name="T24" fmla="*/ 139 w 438"/>
                <a:gd name="T25" fmla="*/ 745 h 746"/>
                <a:gd name="T26" fmla="*/ 139 w 438"/>
                <a:gd name="T27" fmla="*/ 411 h 746"/>
                <a:gd name="T28" fmla="*/ 416 w 438"/>
                <a:gd name="T29" fmla="*/ 411 h 746"/>
                <a:gd name="T30" fmla="*/ 437 w 438"/>
                <a:gd name="T31" fmla="*/ 69 h 746"/>
                <a:gd name="T32" fmla="*/ 400 w 438"/>
                <a:gd name="T33" fmla="*/ 0 h 746"/>
                <a:gd name="T34" fmla="*/ 400 w 438"/>
                <a:gd name="T35" fmla="*/ 0 h 74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438"/>
                <a:gd name="T55" fmla="*/ 0 h 746"/>
                <a:gd name="T56" fmla="*/ 438 w 438"/>
                <a:gd name="T57" fmla="*/ 746 h 74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438" h="746">
                  <a:moveTo>
                    <a:pt x="400" y="0"/>
                  </a:moveTo>
                  <a:lnTo>
                    <a:pt x="302" y="0"/>
                  </a:lnTo>
                  <a:lnTo>
                    <a:pt x="237" y="138"/>
                  </a:lnTo>
                  <a:lnTo>
                    <a:pt x="89" y="86"/>
                  </a:lnTo>
                  <a:lnTo>
                    <a:pt x="65" y="138"/>
                  </a:lnTo>
                  <a:lnTo>
                    <a:pt x="261" y="242"/>
                  </a:lnTo>
                  <a:lnTo>
                    <a:pt x="286" y="203"/>
                  </a:lnTo>
                  <a:lnTo>
                    <a:pt x="277" y="290"/>
                  </a:lnTo>
                  <a:lnTo>
                    <a:pt x="49" y="320"/>
                  </a:lnTo>
                  <a:lnTo>
                    <a:pt x="69" y="693"/>
                  </a:lnTo>
                  <a:lnTo>
                    <a:pt x="0" y="706"/>
                  </a:lnTo>
                  <a:lnTo>
                    <a:pt x="0" y="745"/>
                  </a:lnTo>
                  <a:lnTo>
                    <a:pt x="139" y="745"/>
                  </a:lnTo>
                  <a:lnTo>
                    <a:pt x="139" y="411"/>
                  </a:lnTo>
                  <a:lnTo>
                    <a:pt x="416" y="411"/>
                  </a:lnTo>
                  <a:lnTo>
                    <a:pt x="437" y="69"/>
                  </a:lnTo>
                  <a:lnTo>
                    <a:pt x="40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1" name="Freeform 82"/>
            <p:cNvSpPr>
              <a:spLocks/>
            </p:cNvSpPr>
            <p:nvPr/>
          </p:nvSpPr>
          <p:spPr bwMode="auto">
            <a:xfrm>
              <a:off x="3221" y="2772"/>
              <a:ext cx="115" cy="75"/>
            </a:xfrm>
            <a:custGeom>
              <a:avLst/>
              <a:gdLst>
                <a:gd name="T0" fmla="*/ 0 w 115"/>
                <a:gd name="T1" fmla="*/ 74 h 75"/>
                <a:gd name="T2" fmla="*/ 90 w 115"/>
                <a:gd name="T3" fmla="*/ 74 h 75"/>
                <a:gd name="T4" fmla="*/ 114 w 115"/>
                <a:gd name="T5" fmla="*/ 26 h 75"/>
                <a:gd name="T6" fmla="*/ 57 w 115"/>
                <a:gd name="T7" fmla="*/ 13 h 75"/>
                <a:gd name="T8" fmla="*/ 57 w 115"/>
                <a:gd name="T9" fmla="*/ 0 h 75"/>
                <a:gd name="T10" fmla="*/ 4 w 115"/>
                <a:gd name="T11" fmla="*/ 18 h 75"/>
                <a:gd name="T12" fmla="*/ 0 w 115"/>
                <a:gd name="T13" fmla="*/ 74 h 75"/>
                <a:gd name="T14" fmla="*/ 0 w 115"/>
                <a:gd name="T15" fmla="*/ 74 h 7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15"/>
                <a:gd name="T25" fmla="*/ 0 h 75"/>
                <a:gd name="T26" fmla="*/ 115 w 115"/>
                <a:gd name="T27" fmla="*/ 75 h 7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15" h="75">
                  <a:moveTo>
                    <a:pt x="0" y="74"/>
                  </a:moveTo>
                  <a:lnTo>
                    <a:pt x="90" y="74"/>
                  </a:lnTo>
                  <a:lnTo>
                    <a:pt x="114" y="26"/>
                  </a:lnTo>
                  <a:lnTo>
                    <a:pt x="57" y="13"/>
                  </a:lnTo>
                  <a:lnTo>
                    <a:pt x="57" y="0"/>
                  </a:lnTo>
                  <a:lnTo>
                    <a:pt x="4" y="18"/>
                  </a:lnTo>
                  <a:lnTo>
                    <a:pt x="0" y="74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2" name="Freeform 83"/>
            <p:cNvSpPr>
              <a:spLocks/>
            </p:cNvSpPr>
            <p:nvPr/>
          </p:nvSpPr>
          <p:spPr bwMode="auto">
            <a:xfrm>
              <a:off x="3413" y="2668"/>
              <a:ext cx="107" cy="105"/>
            </a:xfrm>
            <a:custGeom>
              <a:avLst/>
              <a:gdLst>
                <a:gd name="T0" fmla="*/ 0 w 107"/>
                <a:gd name="T1" fmla="*/ 61 h 105"/>
                <a:gd name="T2" fmla="*/ 4 w 107"/>
                <a:gd name="T3" fmla="*/ 0 h 105"/>
                <a:gd name="T4" fmla="*/ 57 w 107"/>
                <a:gd name="T5" fmla="*/ 22 h 105"/>
                <a:gd name="T6" fmla="*/ 65 w 107"/>
                <a:gd name="T7" fmla="*/ 5 h 105"/>
                <a:gd name="T8" fmla="*/ 106 w 107"/>
                <a:gd name="T9" fmla="*/ 48 h 105"/>
                <a:gd name="T10" fmla="*/ 82 w 107"/>
                <a:gd name="T11" fmla="*/ 104 h 105"/>
                <a:gd name="T12" fmla="*/ 0 w 107"/>
                <a:gd name="T13" fmla="*/ 61 h 105"/>
                <a:gd name="T14" fmla="*/ 0 w 107"/>
                <a:gd name="T15" fmla="*/ 61 h 10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07"/>
                <a:gd name="T25" fmla="*/ 0 h 105"/>
                <a:gd name="T26" fmla="*/ 107 w 107"/>
                <a:gd name="T27" fmla="*/ 105 h 10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07" h="105">
                  <a:moveTo>
                    <a:pt x="0" y="61"/>
                  </a:moveTo>
                  <a:lnTo>
                    <a:pt x="4" y="0"/>
                  </a:lnTo>
                  <a:lnTo>
                    <a:pt x="57" y="22"/>
                  </a:lnTo>
                  <a:lnTo>
                    <a:pt x="65" y="5"/>
                  </a:lnTo>
                  <a:lnTo>
                    <a:pt x="106" y="48"/>
                  </a:lnTo>
                  <a:lnTo>
                    <a:pt x="82" y="104"/>
                  </a:lnTo>
                  <a:lnTo>
                    <a:pt x="0" y="61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3" name="Freeform 84"/>
            <p:cNvSpPr>
              <a:spLocks/>
            </p:cNvSpPr>
            <p:nvPr/>
          </p:nvSpPr>
          <p:spPr bwMode="auto">
            <a:xfrm>
              <a:off x="3107" y="2859"/>
              <a:ext cx="519" cy="534"/>
            </a:xfrm>
            <a:custGeom>
              <a:avLst/>
              <a:gdLst>
                <a:gd name="T0" fmla="*/ 0 w 519"/>
                <a:gd name="T1" fmla="*/ 0 h 534"/>
                <a:gd name="T2" fmla="*/ 518 w 519"/>
                <a:gd name="T3" fmla="*/ 0 h 534"/>
                <a:gd name="T4" fmla="*/ 518 w 519"/>
                <a:gd name="T5" fmla="*/ 48 h 534"/>
                <a:gd name="T6" fmla="*/ 281 w 519"/>
                <a:gd name="T7" fmla="*/ 48 h 534"/>
                <a:gd name="T8" fmla="*/ 281 w 519"/>
                <a:gd name="T9" fmla="*/ 533 h 534"/>
                <a:gd name="T10" fmla="*/ 241 w 519"/>
                <a:gd name="T11" fmla="*/ 533 h 534"/>
                <a:gd name="T12" fmla="*/ 241 w 519"/>
                <a:gd name="T13" fmla="*/ 48 h 534"/>
                <a:gd name="T14" fmla="*/ 0 w 519"/>
                <a:gd name="T15" fmla="*/ 48 h 534"/>
                <a:gd name="T16" fmla="*/ 0 w 519"/>
                <a:gd name="T17" fmla="*/ 0 h 534"/>
                <a:gd name="T18" fmla="*/ 0 w 519"/>
                <a:gd name="T19" fmla="*/ 0 h 53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19"/>
                <a:gd name="T31" fmla="*/ 0 h 534"/>
                <a:gd name="T32" fmla="*/ 519 w 519"/>
                <a:gd name="T33" fmla="*/ 534 h 53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19" h="534">
                  <a:moveTo>
                    <a:pt x="0" y="0"/>
                  </a:moveTo>
                  <a:lnTo>
                    <a:pt x="518" y="0"/>
                  </a:lnTo>
                  <a:lnTo>
                    <a:pt x="518" y="48"/>
                  </a:lnTo>
                  <a:lnTo>
                    <a:pt x="281" y="48"/>
                  </a:lnTo>
                  <a:lnTo>
                    <a:pt x="281" y="533"/>
                  </a:lnTo>
                  <a:lnTo>
                    <a:pt x="241" y="533"/>
                  </a:lnTo>
                  <a:lnTo>
                    <a:pt x="241" y="48"/>
                  </a:lnTo>
                  <a:lnTo>
                    <a:pt x="0" y="4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4" name="Freeform 85"/>
            <p:cNvSpPr>
              <a:spLocks/>
            </p:cNvSpPr>
            <p:nvPr/>
          </p:nvSpPr>
          <p:spPr bwMode="auto">
            <a:xfrm>
              <a:off x="2792" y="2720"/>
              <a:ext cx="340" cy="673"/>
            </a:xfrm>
            <a:custGeom>
              <a:avLst/>
              <a:gdLst>
                <a:gd name="T0" fmla="*/ 0 w 340"/>
                <a:gd name="T1" fmla="*/ 0 h 673"/>
                <a:gd name="T2" fmla="*/ 41 w 340"/>
                <a:gd name="T3" fmla="*/ 0 h 673"/>
                <a:gd name="T4" fmla="*/ 69 w 340"/>
                <a:gd name="T5" fmla="*/ 351 h 673"/>
                <a:gd name="T6" fmla="*/ 339 w 340"/>
                <a:gd name="T7" fmla="*/ 351 h 673"/>
                <a:gd name="T8" fmla="*/ 339 w 340"/>
                <a:gd name="T9" fmla="*/ 672 h 673"/>
                <a:gd name="T10" fmla="*/ 294 w 340"/>
                <a:gd name="T11" fmla="*/ 672 h 673"/>
                <a:gd name="T12" fmla="*/ 294 w 340"/>
                <a:gd name="T13" fmla="*/ 460 h 673"/>
                <a:gd name="T14" fmla="*/ 78 w 340"/>
                <a:gd name="T15" fmla="*/ 460 h 673"/>
                <a:gd name="T16" fmla="*/ 78 w 340"/>
                <a:gd name="T17" fmla="*/ 672 h 673"/>
                <a:gd name="T18" fmla="*/ 41 w 340"/>
                <a:gd name="T19" fmla="*/ 672 h 673"/>
                <a:gd name="T20" fmla="*/ 29 w 340"/>
                <a:gd name="T21" fmla="*/ 338 h 673"/>
                <a:gd name="T22" fmla="*/ 0 w 340"/>
                <a:gd name="T23" fmla="*/ 0 h 673"/>
                <a:gd name="T24" fmla="*/ 0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0" y="0"/>
                  </a:moveTo>
                  <a:lnTo>
                    <a:pt x="41" y="0"/>
                  </a:lnTo>
                  <a:lnTo>
                    <a:pt x="69" y="351"/>
                  </a:lnTo>
                  <a:lnTo>
                    <a:pt x="339" y="351"/>
                  </a:lnTo>
                  <a:lnTo>
                    <a:pt x="339" y="672"/>
                  </a:lnTo>
                  <a:lnTo>
                    <a:pt x="294" y="672"/>
                  </a:lnTo>
                  <a:lnTo>
                    <a:pt x="294" y="460"/>
                  </a:lnTo>
                  <a:lnTo>
                    <a:pt x="78" y="460"/>
                  </a:lnTo>
                  <a:lnTo>
                    <a:pt x="78" y="672"/>
                  </a:lnTo>
                  <a:lnTo>
                    <a:pt x="41" y="672"/>
                  </a:lnTo>
                  <a:lnTo>
                    <a:pt x="29" y="3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5" name="Freeform 86"/>
            <p:cNvSpPr>
              <a:spLocks/>
            </p:cNvSpPr>
            <p:nvPr/>
          </p:nvSpPr>
          <p:spPr bwMode="auto">
            <a:xfrm>
              <a:off x="2939" y="3193"/>
              <a:ext cx="132" cy="200"/>
            </a:xfrm>
            <a:custGeom>
              <a:avLst/>
              <a:gdLst>
                <a:gd name="T0" fmla="*/ 70 w 132"/>
                <a:gd name="T1" fmla="*/ 0 h 200"/>
                <a:gd name="T2" fmla="*/ 131 w 132"/>
                <a:gd name="T3" fmla="*/ 0 h 200"/>
                <a:gd name="T4" fmla="*/ 131 w 132"/>
                <a:gd name="T5" fmla="*/ 52 h 200"/>
                <a:gd name="T6" fmla="*/ 74 w 132"/>
                <a:gd name="T7" fmla="*/ 112 h 200"/>
                <a:gd name="T8" fmla="*/ 74 w 132"/>
                <a:gd name="T9" fmla="*/ 199 h 200"/>
                <a:gd name="T10" fmla="*/ 37 w 132"/>
                <a:gd name="T11" fmla="*/ 199 h 200"/>
                <a:gd name="T12" fmla="*/ 0 w 132"/>
                <a:gd name="T13" fmla="*/ 99 h 200"/>
                <a:gd name="T14" fmla="*/ 70 w 132"/>
                <a:gd name="T15" fmla="*/ 0 h 200"/>
                <a:gd name="T16" fmla="*/ 70 w 132"/>
                <a:gd name="T17" fmla="*/ 0 h 20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2"/>
                <a:gd name="T28" fmla="*/ 0 h 200"/>
                <a:gd name="T29" fmla="*/ 132 w 132"/>
                <a:gd name="T30" fmla="*/ 200 h 20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2" h="200">
                  <a:moveTo>
                    <a:pt x="70" y="0"/>
                  </a:moveTo>
                  <a:lnTo>
                    <a:pt x="131" y="0"/>
                  </a:lnTo>
                  <a:lnTo>
                    <a:pt x="131" y="52"/>
                  </a:lnTo>
                  <a:lnTo>
                    <a:pt x="74" y="112"/>
                  </a:lnTo>
                  <a:lnTo>
                    <a:pt x="74" y="199"/>
                  </a:lnTo>
                  <a:lnTo>
                    <a:pt x="37" y="199"/>
                  </a:lnTo>
                  <a:lnTo>
                    <a:pt x="0" y="99"/>
                  </a:lnTo>
                  <a:lnTo>
                    <a:pt x="70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6" name="Freeform 87"/>
            <p:cNvSpPr>
              <a:spLocks/>
            </p:cNvSpPr>
            <p:nvPr/>
          </p:nvSpPr>
          <p:spPr bwMode="auto">
            <a:xfrm>
              <a:off x="3605" y="2720"/>
              <a:ext cx="340" cy="673"/>
            </a:xfrm>
            <a:custGeom>
              <a:avLst/>
              <a:gdLst>
                <a:gd name="T0" fmla="*/ 339 w 340"/>
                <a:gd name="T1" fmla="*/ 0 h 673"/>
                <a:gd name="T2" fmla="*/ 298 w 340"/>
                <a:gd name="T3" fmla="*/ 0 h 673"/>
                <a:gd name="T4" fmla="*/ 270 w 340"/>
                <a:gd name="T5" fmla="*/ 356 h 673"/>
                <a:gd name="T6" fmla="*/ 0 w 340"/>
                <a:gd name="T7" fmla="*/ 356 h 673"/>
                <a:gd name="T8" fmla="*/ 0 w 340"/>
                <a:gd name="T9" fmla="*/ 672 h 673"/>
                <a:gd name="T10" fmla="*/ 45 w 340"/>
                <a:gd name="T11" fmla="*/ 672 h 673"/>
                <a:gd name="T12" fmla="*/ 45 w 340"/>
                <a:gd name="T13" fmla="*/ 460 h 673"/>
                <a:gd name="T14" fmla="*/ 257 w 340"/>
                <a:gd name="T15" fmla="*/ 460 h 673"/>
                <a:gd name="T16" fmla="*/ 257 w 340"/>
                <a:gd name="T17" fmla="*/ 672 h 673"/>
                <a:gd name="T18" fmla="*/ 298 w 340"/>
                <a:gd name="T19" fmla="*/ 672 h 673"/>
                <a:gd name="T20" fmla="*/ 306 w 340"/>
                <a:gd name="T21" fmla="*/ 338 h 673"/>
                <a:gd name="T22" fmla="*/ 339 w 340"/>
                <a:gd name="T23" fmla="*/ 0 h 673"/>
                <a:gd name="T24" fmla="*/ 339 w 340"/>
                <a:gd name="T25" fmla="*/ 0 h 6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0"/>
                <a:gd name="T40" fmla="*/ 0 h 673"/>
                <a:gd name="T41" fmla="*/ 340 w 340"/>
                <a:gd name="T42" fmla="*/ 673 h 6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0" h="673">
                  <a:moveTo>
                    <a:pt x="339" y="0"/>
                  </a:moveTo>
                  <a:lnTo>
                    <a:pt x="298" y="0"/>
                  </a:lnTo>
                  <a:lnTo>
                    <a:pt x="270" y="356"/>
                  </a:lnTo>
                  <a:lnTo>
                    <a:pt x="0" y="356"/>
                  </a:lnTo>
                  <a:lnTo>
                    <a:pt x="0" y="672"/>
                  </a:lnTo>
                  <a:lnTo>
                    <a:pt x="45" y="672"/>
                  </a:lnTo>
                  <a:lnTo>
                    <a:pt x="45" y="460"/>
                  </a:lnTo>
                  <a:lnTo>
                    <a:pt x="257" y="460"/>
                  </a:lnTo>
                  <a:lnTo>
                    <a:pt x="257" y="672"/>
                  </a:lnTo>
                  <a:lnTo>
                    <a:pt x="298" y="672"/>
                  </a:lnTo>
                  <a:lnTo>
                    <a:pt x="306" y="338"/>
                  </a:lnTo>
                  <a:lnTo>
                    <a:pt x="339" y="0"/>
                  </a:lnTo>
                  <a:close/>
                </a:path>
              </a:pathLst>
            </a:custGeom>
            <a:solidFill>
              <a:srgbClr val="777777"/>
            </a:solidFill>
            <a:ln w="3175" cap="flat">
              <a:noFill/>
              <a:prstDash val="solid"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7" name="Oval 88" descr="深色下对角线"/>
            <p:cNvSpPr>
              <a:spLocks noChangeArrowheads="1"/>
            </p:cNvSpPr>
            <p:nvPr/>
          </p:nvSpPr>
          <p:spPr bwMode="auto">
            <a:xfrm>
              <a:off x="2870" y="2456"/>
              <a:ext cx="151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  <p:sp>
          <p:nvSpPr>
            <p:cNvPr id="9248" name="Oval 89" descr="深色下对角线"/>
            <p:cNvSpPr>
              <a:spLocks noChangeArrowheads="1"/>
            </p:cNvSpPr>
            <p:nvPr/>
          </p:nvSpPr>
          <p:spPr bwMode="auto">
            <a:xfrm>
              <a:off x="3723" y="2456"/>
              <a:ext cx="152" cy="160"/>
            </a:xfrm>
            <a:prstGeom prst="ellipse">
              <a:avLst/>
            </a:prstGeom>
            <a:solidFill>
              <a:srgbClr val="777777"/>
            </a:solidFill>
            <a:ln w="3175">
              <a:noFill/>
              <a:round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endParaRPr lang="zh-CN" altLang="en-US"/>
            </a:p>
          </p:txBody>
        </p:sp>
      </p:grpSp>
      <p:sp>
        <p:nvSpPr>
          <p:cNvPr id="19481" name="AutoShape 25"/>
          <p:cNvSpPr>
            <a:spLocks noChangeArrowheads="1"/>
          </p:cNvSpPr>
          <p:nvPr/>
        </p:nvSpPr>
        <p:spPr bwMode="auto">
          <a:xfrm>
            <a:off x="5435600" y="1851025"/>
            <a:ext cx="2881313" cy="504825"/>
          </a:xfrm>
          <a:prstGeom prst="wedgeRoundRectCallout">
            <a:avLst>
              <a:gd name="adj1" fmla="val -50718"/>
              <a:gd name="adj2" fmla="val 62579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  <a:ea typeface="Adobe Gothic Std B" pitchFamily="34" charset="-128"/>
              </a:rPr>
              <a:t>Sir, what can I do for you?</a:t>
            </a:r>
          </a:p>
          <a:p>
            <a:pPr algn="ctr"/>
            <a:endParaRPr lang="zh-CN" altLang="en-US" sz="16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0" name="AutoShape 29"/>
          <p:cNvSpPr>
            <a:spLocks noChangeArrowheads="1"/>
          </p:cNvSpPr>
          <p:nvPr/>
        </p:nvSpPr>
        <p:spPr bwMode="auto">
          <a:xfrm>
            <a:off x="4968875" y="1419225"/>
            <a:ext cx="4175125" cy="1008063"/>
          </a:xfrm>
          <a:prstGeom prst="wedgeRoundRectCallout">
            <a:avLst>
              <a:gd name="adj1" fmla="val -46157"/>
              <a:gd name="adj2" fmla="val 6275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We have got</a:t>
            </a:r>
            <a:r>
              <a:rPr lang="en-US" altLang="zh-CN" sz="2000">
                <a:latin typeface="Tw Cen MT Condensed Extra Bold" pitchFamily="34" charset="0"/>
              </a:rPr>
              <a:t> fruit juice, cakes and refreshments </a:t>
            </a:r>
            <a:r>
              <a:rPr lang="zh-CN" altLang="en-US" sz="1600">
                <a:ea typeface="华康娃娃体W5" pitchFamily="81" charset="-122"/>
              </a:rPr>
              <a:t>（茶点）</a:t>
            </a:r>
            <a:r>
              <a:rPr lang="en-US" altLang="zh-CN" sz="2000">
                <a:latin typeface="Tw Cen MT Condensed Extra Bold" pitchFamily="34" charset="0"/>
              </a:rPr>
              <a:t>, and everything</a:t>
            </a:r>
            <a:r>
              <a:rPr lang="zh-CN" altLang="en-US" sz="1600">
                <a:latin typeface="Tw Cen MT Condensed Extra Bold" pitchFamily="34" charset="0"/>
                <a:ea typeface="华康娃娃体W5" pitchFamily="81" charset="-122"/>
              </a:rPr>
              <a:t>（应有尽有）</a:t>
            </a:r>
            <a:r>
              <a:rPr lang="en-US" altLang="zh-CN" sz="2000">
                <a:latin typeface="Tw Cen MT Condensed Extra Bold" pitchFamily="34" charset="0"/>
              </a:rPr>
              <a:t>. </a:t>
            </a:r>
          </a:p>
        </p:txBody>
      </p:sp>
      <p:sp>
        <p:nvSpPr>
          <p:cNvPr id="20491" name="AutoShape 39"/>
          <p:cNvSpPr>
            <a:spLocks noChangeArrowheads="1"/>
          </p:cNvSpPr>
          <p:nvPr/>
        </p:nvSpPr>
        <p:spPr bwMode="auto">
          <a:xfrm>
            <a:off x="4500563" y="1635125"/>
            <a:ext cx="4643437" cy="649288"/>
          </a:xfrm>
          <a:prstGeom prst="wedgeRoundRectCallout">
            <a:avLst>
              <a:gd name="adj1" fmla="val -41523"/>
              <a:gd name="adj2" fmla="val 6051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solidFill>
                  <a:srgbClr val="A50021"/>
                </a:solidFill>
              </a:rPr>
              <a:t>        </a:t>
            </a:r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  <a:ea typeface="华康娃娃体W5" pitchFamily="81" charset="-122"/>
              </a:rPr>
              <a:t>Would you like</a:t>
            </a:r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 any cereal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(</a:t>
            </a:r>
            <a:r>
              <a:rPr lang="zh-CN" altLang="en-US" sz="1600">
                <a:latin typeface="华康娃娃体W5" pitchFamily="81" charset="-122"/>
                <a:ea typeface="华康娃娃体W5" pitchFamily="81" charset="-122"/>
              </a:rPr>
              <a:t>谷类食品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)</a:t>
            </a:r>
            <a:r>
              <a:rPr lang="en-US" altLang="zh-CN">
                <a:latin typeface="Tw Cen MT Condensed Extra Bold" pitchFamily="34" charset="0"/>
                <a:ea typeface="华康娃娃体W5" pitchFamily="81" charset="-122"/>
              </a:rPr>
              <a:t>, </a:t>
            </a:r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sir?</a:t>
            </a:r>
          </a:p>
          <a:p>
            <a:endParaRPr lang="zh-CN" altLang="en-US" sz="20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2" name="AutoShape 41"/>
          <p:cNvSpPr>
            <a:spLocks noChangeArrowheads="1"/>
          </p:cNvSpPr>
          <p:nvPr/>
        </p:nvSpPr>
        <p:spPr bwMode="auto">
          <a:xfrm>
            <a:off x="5724525" y="1779588"/>
            <a:ext cx="3419475" cy="719137"/>
          </a:xfrm>
          <a:prstGeom prst="wedgeRoundRectCallout">
            <a:avLst>
              <a:gd name="adj1" fmla="val -46889"/>
              <a:gd name="adj2" fmla="val 6611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Would you like to have a dish of cream of wheat</a:t>
            </a:r>
            <a:r>
              <a:rPr lang="en-US" altLang="zh-CN" sz="1600">
                <a:latin typeface="华康娃娃体W5" pitchFamily="81" charset="-122"/>
                <a:ea typeface="华康娃娃体W5" pitchFamily="81" charset="-122"/>
              </a:rPr>
              <a:t>(</a:t>
            </a:r>
            <a:r>
              <a:rPr lang="zh-CN" altLang="en-US" sz="1600">
                <a:latin typeface="华康娃娃体W5" pitchFamily="81" charset="-122"/>
                <a:ea typeface="华康娃娃体W5" pitchFamily="81" charset="-122"/>
              </a:rPr>
              <a:t>麦片粥）</a:t>
            </a:r>
            <a:r>
              <a:rPr lang="en-US" altLang="zh-CN">
                <a:latin typeface="Tw Cen MT Condensed Extra Bold" pitchFamily="34" charset="0"/>
              </a:rPr>
              <a:t>?</a:t>
            </a:r>
            <a:r>
              <a:rPr lang="en-US" altLang="zh-CN"/>
              <a:t> </a:t>
            </a:r>
          </a:p>
          <a:p>
            <a:pPr algn="ctr"/>
            <a:endParaRPr lang="zh-CN" altLang="en-US"/>
          </a:p>
        </p:txBody>
      </p:sp>
      <p:sp>
        <p:nvSpPr>
          <p:cNvPr id="20493" name="AutoShape 43"/>
          <p:cNvSpPr>
            <a:spLocks noChangeArrowheads="1"/>
          </p:cNvSpPr>
          <p:nvPr/>
        </p:nvSpPr>
        <p:spPr bwMode="auto">
          <a:xfrm>
            <a:off x="5580063" y="1995488"/>
            <a:ext cx="2449512" cy="504825"/>
          </a:xfrm>
          <a:prstGeom prst="wedgeRoundRectCallout">
            <a:avLst>
              <a:gd name="adj1" fmla="val -47537"/>
              <a:gd name="adj2" fmla="val 68556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I </a:t>
            </a:r>
            <a:r>
              <a:rPr lang="en-US" altLang="zh-CN" sz="2000">
                <a:latin typeface="Tw Cen MT Condensed Extra Bold" pitchFamily="34" charset="0"/>
              </a:rPr>
              <a:t>beg your pardon?</a:t>
            </a:r>
            <a:endParaRPr lang="zh-CN" altLang="en-US" sz="2000">
              <a:latin typeface="Tw Cen MT Condensed Extra Bold" pitchFamily="34" charset="0"/>
            </a:endParaRPr>
          </a:p>
          <a:p>
            <a:pPr algn="ctr"/>
            <a:endParaRPr lang="zh-CN" altLang="en-US"/>
          </a:p>
        </p:txBody>
      </p:sp>
      <p:sp>
        <p:nvSpPr>
          <p:cNvPr id="20494" name="AutoShape 45"/>
          <p:cNvSpPr>
            <a:spLocks noChangeArrowheads="1"/>
          </p:cNvSpPr>
          <p:nvPr/>
        </p:nvSpPr>
        <p:spPr bwMode="auto">
          <a:xfrm>
            <a:off x="5364163" y="1852613"/>
            <a:ext cx="3779837" cy="647700"/>
          </a:xfrm>
          <a:prstGeom prst="wedgeRoundRectCallout">
            <a:avLst>
              <a:gd name="adj1" fmla="val -40213"/>
              <a:gd name="adj2" fmla="val 7009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Sir, </a:t>
            </a:r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would you like </a:t>
            </a:r>
            <a:r>
              <a:rPr lang="en-US" altLang="zh-CN" sz="2000">
                <a:latin typeface="Tw Cen MT Condensed Extra Bold" pitchFamily="34" charset="0"/>
              </a:rPr>
              <a:t>anything more?</a:t>
            </a:r>
          </a:p>
          <a:p>
            <a:pPr algn="ctr"/>
            <a:endParaRPr lang="zh-CN" altLang="en-US"/>
          </a:p>
        </p:txBody>
      </p:sp>
      <p:sp>
        <p:nvSpPr>
          <p:cNvPr id="20495" name="AutoShape 26"/>
          <p:cNvSpPr>
            <a:spLocks noChangeArrowheads="1"/>
          </p:cNvSpPr>
          <p:nvPr/>
        </p:nvSpPr>
        <p:spPr bwMode="auto">
          <a:xfrm flipH="1">
            <a:off x="0" y="2066925"/>
            <a:ext cx="3671888" cy="576263"/>
          </a:xfrm>
          <a:prstGeom prst="wedgeRoundRectCallout">
            <a:avLst>
              <a:gd name="adj1" fmla="val -41051"/>
              <a:gd name="adj2" fmla="val 6597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  <a:ea typeface="华康娃娃体W5" pitchFamily="81" charset="-122"/>
              </a:rPr>
              <a:t>What have you got this</a:t>
            </a:r>
            <a:r>
              <a:rPr lang="en-US" altLang="zh-CN" sz="2000">
                <a:latin typeface="Tw Cen MT Condensed Extra Bold" pitchFamily="34" charset="0"/>
              </a:rPr>
              <a:t> morning?</a:t>
            </a:r>
          </a:p>
          <a:p>
            <a:pPr algn="ctr"/>
            <a:endParaRPr lang="zh-CN" altLang="en-US" sz="1200">
              <a:latin typeface="Tw Cen MT Condensed Extra Bold" pitchFamily="34" charset="0"/>
              <a:ea typeface="华康娃娃体W5" pitchFamily="81" charset="-122"/>
            </a:endParaRPr>
          </a:p>
        </p:txBody>
      </p:sp>
      <p:sp>
        <p:nvSpPr>
          <p:cNvPr id="20496" name="AutoShape 36"/>
          <p:cNvSpPr>
            <a:spLocks noChangeArrowheads="1"/>
          </p:cNvSpPr>
          <p:nvPr/>
        </p:nvSpPr>
        <p:spPr bwMode="auto">
          <a:xfrm>
            <a:off x="0" y="1851025"/>
            <a:ext cx="4319588" cy="792163"/>
          </a:xfrm>
          <a:prstGeom prst="wedgeRoundRectCallout">
            <a:avLst>
              <a:gd name="adj1" fmla="val 37833"/>
              <a:gd name="adj2" fmla="val 6422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I’d like to have a glass of tomato juice, please!</a:t>
            </a:r>
          </a:p>
          <a:p>
            <a:pPr algn="ctr"/>
            <a:endParaRPr lang="zh-CN" altLang="en-US" sz="2000">
              <a:ea typeface="华康娃娃体W5" pitchFamily="81" charset="-122"/>
            </a:endParaRPr>
          </a:p>
        </p:txBody>
      </p:sp>
      <p:sp>
        <p:nvSpPr>
          <p:cNvPr id="20497" name="AutoShape 40"/>
          <p:cNvSpPr>
            <a:spLocks noChangeArrowheads="1"/>
          </p:cNvSpPr>
          <p:nvPr/>
        </p:nvSpPr>
        <p:spPr bwMode="auto">
          <a:xfrm>
            <a:off x="0" y="1708150"/>
            <a:ext cx="3959225" cy="576263"/>
          </a:xfrm>
          <a:prstGeom prst="wedgeRoundRectCallout">
            <a:avLst>
              <a:gd name="adj1" fmla="val 44426"/>
              <a:gd name="adj2" fmla="val 78375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Do you have any recommendation?</a:t>
            </a:r>
          </a:p>
        </p:txBody>
      </p:sp>
      <p:sp>
        <p:nvSpPr>
          <p:cNvPr id="20498" name="AutoShape 42"/>
          <p:cNvSpPr>
            <a:spLocks noChangeArrowheads="1"/>
          </p:cNvSpPr>
          <p:nvPr/>
        </p:nvSpPr>
        <p:spPr bwMode="auto">
          <a:xfrm>
            <a:off x="0" y="1636713"/>
            <a:ext cx="4284663" cy="1079500"/>
          </a:xfrm>
          <a:prstGeom prst="wedgeRoundRectCallout">
            <a:avLst>
              <a:gd name="adj1" fmla="val 41699"/>
              <a:gd name="adj2" fmla="val 54704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Yeah, I’d like to </a:t>
            </a:r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have a dish of cream of wheat</a:t>
            </a:r>
            <a:r>
              <a:rPr lang="en-US" altLang="zh-CN" sz="2000">
                <a:latin typeface="Tw Cen MT Condensed Extra Bold" pitchFamily="34" charset="0"/>
              </a:rPr>
              <a:t>, and I also want some bacon and eggs with buttered toast.</a:t>
            </a:r>
            <a:r>
              <a:rPr lang="en-US" altLang="zh-CN" sz="2000"/>
              <a:t> </a:t>
            </a:r>
          </a:p>
          <a:p>
            <a:endParaRPr lang="zh-CN" altLang="en-US" sz="2000"/>
          </a:p>
          <a:p>
            <a:pPr algn="ctr"/>
            <a:endParaRPr lang="zh-CN" altLang="en-US" sz="2000"/>
          </a:p>
        </p:txBody>
      </p:sp>
      <p:sp>
        <p:nvSpPr>
          <p:cNvPr id="20499" name="AutoShape 46"/>
          <p:cNvSpPr>
            <a:spLocks noChangeArrowheads="1"/>
          </p:cNvSpPr>
          <p:nvPr/>
        </p:nvSpPr>
        <p:spPr bwMode="auto">
          <a:xfrm>
            <a:off x="468313" y="2211388"/>
            <a:ext cx="3527425" cy="503237"/>
          </a:xfrm>
          <a:prstGeom prst="wedgeRoundRectCallout">
            <a:avLst>
              <a:gd name="adj1" fmla="val 41000"/>
              <a:gd name="adj2" fmla="val 66403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No, that’s enough. </a:t>
            </a:r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I</a:t>
            </a:r>
            <a:r>
              <a:rPr lang="en-US" altLang="zh-CN" sz="2000">
                <a:latin typeface="Tw Cen MT Condensed Extra Bold" pitchFamily="34" charset="0"/>
              </a:rPr>
              <a:t> thank you.</a:t>
            </a:r>
          </a:p>
          <a:p>
            <a:pPr algn="ctr"/>
            <a:endParaRPr lang="zh-CN" altLang="en-US" sz="2000"/>
          </a:p>
        </p:txBody>
      </p:sp>
      <p:sp>
        <p:nvSpPr>
          <p:cNvPr id="20500" name="AutoShape 90"/>
          <p:cNvSpPr>
            <a:spLocks noChangeArrowheads="1"/>
          </p:cNvSpPr>
          <p:nvPr/>
        </p:nvSpPr>
        <p:spPr bwMode="auto">
          <a:xfrm>
            <a:off x="0" y="1708150"/>
            <a:ext cx="4284663" cy="1008063"/>
          </a:xfrm>
          <a:prstGeom prst="wedgeRoundRectCallout">
            <a:avLst>
              <a:gd name="adj1" fmla="val 45111"/>
              <a:gd name="adj2" fmla="val 65907"/>
              <a:gd name="adj3" fmla="val 16667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zh-CN" sz="2000">
                <a:latin typeface="Tw Cen MT Condensed Extra Bold" pitchFamily="34" charset="0"/>
              </a:rPr>
              <a:t>I’d like to </a:t>
            </a:r>
            <a:r>
              <a:rPr lang="en-US" altLang="zh-CN" sz="2000">
                <a:solidFill>
                  <a:srgbClr val="A50021"/>
                </a:solidFill>
                <a:latin typeface="Tw Cen MT Condensed Extra Bold" pitchFamily="34" charset="0"/>
              </a:rPr>
              <a:t>have a dish of cream of wheat</a:t>
            </a:r>
            <a:r>
              <a:rPr lang="en-US" altLang="zh-CN" sz="2000">
                <a:latin typeface="Tw Cen MT Condensed Extra Bold" pitchFamily="34" charset="0"/>
              </a:rPr>
              <a:t> , and I also want some bacon and eggs with buttered toast.</a:t>
            </a:r>
            <a:r>
              <a:rPr lang="en-US" altLang="zh-CN" sz="2000"/>
              <a:t> </a:t>
            </a:r>
          </a:p>
          <a:p>
            <a:endParaRPr lang="zh-CN" altLang="en-US" sz="2000"/>
          </a:p>
          <a:p>
            <a:pPr algn="ctr"/>
            <a:endParaRPr lang="zh-CN" altLang="en-US" sz="2000"/>
          </a:p>
        </p:txBody>
      </p:sp>
      <p:pic>
        <p:nvPicPr>
          <p:cNvPr id="32829" name="Picture 61">
            <a:hlinkClick r:id="" action="ppaction://media"/>
          </p:cNvPr>
          <p:cNvPicPr>
            <a:picLocks noRot="1" noChangeAspect="1" noChangeArrowheads="1"/>
          </p:cNvPicPr>
          <p:nvPr>
            <a:wavAudioFile r:embed="rId1" name="take 2 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-152400" y="-304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38" name="Picture 62" descr="图片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11188" y="195263"/>
            <a:ext cx="1812925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9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4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700"/>
                                        <p:tgtEl>
                                          <p:spTgt spid="19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8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888" fill="hold"/>
                                        <p:tgtEl>
                                          <p:spTgt spid="328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4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4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0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114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800"/>
                                        <p:tgtEl>
                                          <p:spTgt spid="204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8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fill="hold"/>
                                        <p:tgtEl>
                                          <p:spTgt spid="20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14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204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nodeType="withEffect">
                                  <p:stCondLst>
                                    <p:cond delay="169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4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42" presetClass="entr" presetSubtype="0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204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0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nodeType="withEffect">
                                  <p:stCondLst>
                                    <p:cond delay="249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04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0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20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42" presetClass="entr" presetSubtype="0" fill="hold" nodeType="withEffect">
                                  <p:stCondLst>
                                    <p:cond delay="316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0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04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0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mute="1">
                <p:cTn id="1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829"/>
                </p:tgtEl>
              </p:cMediaNode>
            </p:audio>
          </p:childTnLst>
        </p:cTn>
      </p:par>
    </p:tnLst>
    <p:bldLst>
      <p:bldP spid="195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5"/>
          <p:cNvSpPr>
            <a:spLocks noChangeArrowheads="1"/>
          </p:cNvSpPr>
          <p:nvPr/>
        </p:nvSpPr>
        <p:spPr bwMode="auto">
          <a:xfrm>
            <a:off x="1763713" y="1635125"/>
            <a:ext cx="56086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800">
                <a:solidFill>
                  <a:schemeClr val="bg1"/>
                </a:solidFill>
                <a:latin typeface="Segoe Print" pitchFamily="2" charset="0"/>
              </a:rPr>
              <a:t>Which version do you prefer</a:t>
            </a:r>
            <a:r>
              <a:rPr lang="zh-CN" altLang="en-US" sz="2800">
                <a:solidFill>
                  <a:schemeClr val="bg1"/>
                </a:solidFill>
                <a:latin typeface="Segoe Print" pitchFamily="2" charset="0"/>
              </a:rPr>
              <a:t>？</a:t>
            </a:r>
          </a:p>
        </p:txBody>
      </p:sp>
      <p:sp>
        <p:nvSpPr>
          <p:cNvPr id="28674" name="Text Box 2" descr="信纸"/>
          <p:cNvSpPr txBox="1">
            <a:spLocks noChangeArrowheads="1"/>
          </p:cNvSpPr>
          <p:nvPr/>
        </p:nvSpPr>
        <p:spPr bwMode="auto">
          <a:xfrm rot="-1324023">
            <a:off x="171450" y="946150"/>
            <a:ext cx="3024188" cy="57943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3200" b="1">
                <a:latin typeface="Segoe Print" pitchFamily="2" charset="0"/>
              </a:rPr>
              <a:t>Version 1</a:t>
            </a:r>
          </a:p>
        </p:txBody>
      </p:sp>
      <p:sp>
        <p:nvSpPr>
          <p:cNvPr id="34823" name="Text Box 7" descr="羊皮纸"/>
          <p:cNvSpPr txBox="1">
            <a:spLocks noChangeArrowheads="1"/>
          </p:cNvSpPr>
          <p:nvPr/>
        </p:nvSpPr>
        <p:spPr bwMode="auto">
          <a:xfrm>
            <a:off x="1619250" y="2571750"/>
            <a:ext cx="5822950" cy="6413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zh-CN" sz="3600" b="1">
                <a:latin typeface="Segoe Print" pitchFamily="2" charset="0"/>
              </a:rPr>
              <a:t>Why version 1 is better?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48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48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674" grpId="0" animBg="1"/>
      <p:bldP spid="3482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 descr="羊皮纸"/>
          <p:cNvSpPr>
            <a:spLocks noChangeArrowheads="1"/>
          </p:cNvSpPr>
          <p:nvPr/>
        </p:nvSpPr>
        <p:spPr bwMode="auto">
          <a:xfrm>
            <a:off x="900113" y="1708150"/>
            <a:ext cx="7273925" cy="641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816725" algn="l"/>
              </a:tabLst>
            </a:pPr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2 :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Yeah,</a:t>
            </a:r>
            <a:r>
              <a:rPr lang="en-US" altLang="zh-CN"/>
              <a:t> </a:t>
            </a:r>
            <a:r>
              <a:rPr lang="en-US" altLang="zh-CN">
                <a:latin typeface="Tw Cen MT Condensed Extra Bold" pitchFamily="34" charset="0"/>
              </a:rPr>
              <a:t>I’d like to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 have a dish of cream of wheat,</a:t>
            </a:r>
            <a:r>
              <a:rPr lang="en-US" altLang="zh-CN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and I also want some bacon and eggs with buttered toast.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46" name="Rectangle 6" descr="羊皮纸"/>
          <p:cNvSpPr>
            <a:spLocks noChangeArrowheads="1"/>
          </p:cNvSpPr>
          <p:nvPr/>
        </p:nvSpPr>
        <p:spPr bwMode="auto">
          <a:xfrm>
            <a:off x="900113" y="987425"/>
            <a:ext cx="7273925" cy="641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tabLst>
                <a:tab pos="6816725" algn="l"/>
              </a:tabLst>
            </a:pPr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1 :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Yeah,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I’d like to,</a:t>
            </a:r>
            <a:r>
              <a:rPr lang="en-US" altLang="zh-CN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and I also want some bacon and eggs with buttered toast.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47" name="Rectangle 7" descr="羊皮纸"/>
          <p:cNvSpPr>
            <a:spLocks noChangeArrowheads="1"/>
          </p:cNvSpPr>
          <p:nvPr/>
        </p:nvSpPr>
        <p:spPr bwMode="auto">
          <a:xfrm>
            <a:off x="900113" y="3068638"/>
            <a:ext cx="6761162" cy="36671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2 :</a:t>
            </a:r>
            <a:r>
              <a:rPr lang="en-US" altLang="zh-CN">
                <a:latin typeface="Tw Cen MT Condensed Extra Bold" pitchFamily="34" charset="0"/>
              </a:rPr>
              <a:t> 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We have got</a:t>
            </a:r>
            <a:r>
              <a:rPr lang="en-US" altLang="zh-CN">
                <a:latin typeface="Tw Cen MT Condensed Extra Bold" pitchFamily="34" charset="0"/>
              </a:rPr>
              <a:t> fruit juice, cakes and refreshments, and everything.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48" name="Rectangle 8" descr="羊皮纸"/>
          <p:cNvSpPr>
            <a:spLocks noChangeArrowheads="1"/>
          </p:cNvSpPr>
          <p:nvPr/>
        </p:nvSpPr>
        <p:spPr bwMode="auto">
          <a:xfrm>
            <a:off x="900113" y="2565400"/>
            <a:ext cx="5667375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1 :</a:t>
            </a:r>
            <a:r>
              <a:rPr lang="en-US" altLang="zh-CN">
                <a:latin typeface="Tw Cen MT Condensed Extra Bold" pitchFamily="34" charset="0"/>
              </a:rPr>
              <a:t> Fruit juice, cakes and refreshments, and everything.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49" name="Rectangle 9" descr="羊皮纸"/>
          <p:cNvSpPr>
            <a:spLocks noChangeArrowheads="1"/>
          </p:cNvSpPr>
          <p:nvPr/>
        </p:nvSpPr>
        <p:spPr bwMode="auto">
          <a:xfrm>
            <a:off x="900113" y="4149725"/>
            <a:ext cx="2844800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2 :</a:t>
            </a:r>
            <a:r>
              <a:rPr lang="en-US" altLang="zh-CN">
                <a:latin typeface="Tw Cen MT Condensed Extra Bold" pitchFamily="34" charset="0"/>
              </a:rPr>
              <a:t> 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I </a:t>
            </a:r>
            <a:r>
              <a:rPr lang="en-US" altLang="zh-CN">
                <a:latin typeface="Tw Cen MT Condensed Extra Bold" pitchFamily="34" charset="0"/>
              </a:rPr>
              <a:t>beg your pardon?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50" name="Rectangle 10" descr="羊皮纸"/>
          <p:cNvSpPr>
            <a:spLocks noChangeArrowheads="1"/>
          </p:cNvSpPr>
          <p:nvPr/>
        </p:nvSpPr>
        <p:spPr bwMode="auto">
          <a:xfrm>
            <a:off x="900113" y="3573463"/>
            <a:ext cx="2728912" cy="36671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0033CC"/>
                </a:solidFill>
                <a:latin typeface="Tw Cen MT Condensed Extra Bold" pitchFamily="34" charset="0"/>
              </a:rPr>
              <a:t>Version 1 :</a:t>
            </a:r>
            <a:r>
              <a:rPr lang="en-US" altLang="zh-CN">
                <a:latin typeface="Tw Cen MT Condensed Extra Bold" pitchFamily="34" charset="0"/>
              </a:rPr>
              <a:t> Beg your pardon?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35852" name="AutoShape 12"/>
          <p:cNvSpPr>
            <a:spLocks/>
          </p:cNvSpPr>
          <p:nvPr/>
        </p:nvSpPr>
        <p:spPr bwMode="auto">
          <a:xfrm>
            <a:off x="827088" y="1203325"/>
            <a:ext cx="71437" cy="720725"/>
          </a:xfrm>
          <a:prstGeom prst="leftBrace">
            <a:avLst>
              <a:gd name="adj1" fmla="val 84075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853" name="AutoShape 13"/>
          <p:cNvSpPr>
            <a:spLocks/>
          </p:cNvSpPr>
          <p:nvPr/>
        </p:nvSpPr>
        <p:spPr bwMode="auto">
          <a:xfrm>
            <a:off x="827088" y="2636838"/>
            <a:ext cx="71437" cy="720725"/>
          </a:xfrm>
          <a:prstGeom prst="leftBrace">
            <a:avLst>
              <a:gd name="adj1" fmla="val 84075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854" name="AutoShape 14"/>
          <p:cNvSpPr>
            <a:spLocks/>
          </p:cNvSpPr>
          <p:nvPr/>
        </p:nvSpPr>
        <p:spPr bwMode="auto">
          <a:xfrm>
            <a:off x="827088" y="3651250"/>
            <a:ext cx="71437" cy="720725"/>
          </a:xfrm>
          <a:prstGeom prst="leftBrace">
            <a:avLst>
              <a:gd name="adj1" fmla="val 84075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35855" name="Text Box 15"/>
          <p:cNvSpPr txBox="1">
            <a:spLocks noChangeArrowheads="1"/>
          </p:cNvSpPr>
          <p:nvPr/>
        </p:nvSpPr>
        <p:spPr bwMode="auto">
          <a:xfrm>
            <a:off x="468313" y="3578225"/>
            <a:ext cx="7991475" cy="1225550"/>
          </a:xfrm>
          <a:prstGeom prst="rect">
            <a:avLst/>
          </a:prstGeom>
          <a:solidFill>
            <a:schemeClr val="bg1"/>
          </a:solidFill>
          <a:ln w="38100">
            <a:solidFill>
              <a:srgbClr val="FFCC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zh-CN" sz="2400">
                <a:solidFill>
                  <a:srgbClr val="990000"/>
                </a:solidFill>
                <a:latin typeface="Times New Roman" pitchFamily="18" charset="0"/>
              </a:rPr>
              <a:t> </a:t>
            </a:r>
            <a:r>
              <a:rPr lang="en-US" altLang="zh-CN" sz="2400">
                <a:latin typeface="Times New Roman" pitchFamily="18" charset="0"/>
              </a:rPr>
              <a:t>Some unnecessary words are missing, but the meaning can be still understood in the context</a:t>
            </a:r>
            <a:r>
              <a:rPr lang="en-US" altLang="zh-CN" sz="2400" b="1">
                <a:latin typeface="楷体" pitchFamily="49" charset="-122"/>
                <a:ea typeface="楷体" pitchFamily="49" charset="-122"/>
              </a:rPr>
              <a:t>.(</a:t>
            </a:r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上下文</a:t>
            </a:r>
            <a:r>
              <a:rPr lang="en-US" altLang="zh-CN" sz="2400" b="1">
                <a:latin typeface="楷体" pitchFamily="49" charset="-122"/>
                <a:ea typeface="楷体" pitchFamily="49" charset="-122"/>
              </a:rPr>
              <a:t>/</a:t>
            </a:r>
            <a:r>
              <a:rPr lang="zh-CN" altLang="en-US" sz="2400" b="1">
                <a:latin typeface="楷体" pitchFamily="49" charset="-122"/>
                <a:ea typeface="楷体" pitchFamily="49" charset="-122"/>
              </a:rPr>
              <a:t>语景）</a:t>
            </a:r>
            <a:r>
              <a:rPr lang="en-US" altLang="zh-CN" sz="2400">
                <a:latin typeface="Times New Roman" pitchFamily="18" charset="0"/>
              </a:rPr>
              <a:t>The dialogue is more </a:t>
            </a:r>
            <a:r>
              <a:rPr lang="en-US" altLang="zh-CN" sz="2400" b="1">
                <a:latin typeface="Times New Roman" pitchFamily="18" charset="0"/>
              </a:rPr>
              <a:t>brief</a:t>
            </a:r>
            <a:r>
              <a:rPr lang="en-US" altLang="zh-CN" sz="2400">
                <a:latin typeface="Times New Roman" pitchFamily="18" charset="0"/>
              </a:rPr>
              <a:t> and </a:t>
            </a:r>
            <a:r>
              <a:rPr lang="en-US" altLang="zh-CN" sz="2400" b="1">
                <a:latin typeface="Times New Roman" pitchFamily="18" charset="0"/>
              </a:rPr>
              <a:t>clear</a:t>
            </a:r>
            <a:r>
              <a:rPr lang="en-US" altLang="zh-CN" sz="2400">
                <a:latin typeface="Times New Roman" pitchFamily="18" charset="0"/>
              </a:rPr>
              <a:t>!!!</a:t>
            </a:r>
            <a:endParaRPr lang="zh-CN" altLang="en-US" sz="2400">
              <a:latin typeface="Times New Roman" pitchFamily="18" charset="0"/>
            </a:endParaRPr>
          </a:p>
        </p:txBody>
      </p:sp>
      <p:pic>
        <p:nvPicPr>
          <p:cNvPr id="11275" name="Picture 16" descr="图片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188" y="268288"/>
            <a:ext cx="2554287" cy="46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5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58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5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5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8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8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 animBg="1"/>
      <p:bldP spid="35846" grpId="0" animBg="1"/>
      <p:bldP spid="35847" grpId="0" animBg="1"/>
      <p:bldP spid="35848" grpId="0" animBg="1"/>
      <p:bldP spid="35849" grpId="0" animBg="1"/>
      <p:bldP spid="35850" grpId="0" animBg="1"/>
      <p:bldP spid="35852" grpId="0" animBg="1"/>
      <p:bldP spid="35853" grpId="0" animBg="1"/>
      <p:bldP spid="35854" grpId="0" animBg="1"/>
      <p:bldP spid="3585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2"/>
          <p:cNvSpPr txBox="1">
            <a:spLocks noChangeArrowheads="1"/>
          </p:cNvSpPr>
          <p:nvPr/>
        </p:nvSpPr>
        <p:spPr bwMode="auto">
          <a:xfrm>
            <a:off x="3492500" y="987425"/>
            <a:ext cx="24177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Segoe Print" pitchFamily="2" charset="0"/>
              </a:rPr>
              <a:t>Ellipsis</a:t>
            </a:r>
            <a:r>
              <a:rPr lang="zh-CN" altLang="en-US" sz="2400">
                <a:solidFill>
                  <a:schemeClr val="bg1"/>
                </a:solidFill>
                <a:latin typeface="Segoe Print" pitchFamily="2" charset="0"/>
                <a:ea typeface="楷体" pitchFamily="49" charset="-122"/>
              </a:rPr>
              <a:t>（省略）</a:t>
            </a:r>
          </a:p>
        </p:txBody>
      </p:sp>
      <p:sp>
        <p:nvSpPr>
          <p:cNvPr id="12290" name="Rectangle 4"/>
          <p:cNvSpPr>
            <a:spLocks noChangeArrowheads="1"/>
          </p:cNvSpPr>
          <p:nvPr/>
        </p:nvSpPr>
        <p:spPr bwMode="auto">
          <a:xfrm>
            <a:off x="827088" y="1481138"/>
            <a:ext cx="7524750" cy="253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en-US" altLang="zh-CN" sz="2000">
                <a:solidFill>
                  <a:schemeClr val="bg1"/>
                </a:solidFill>
                <a:latin typeface="Segoe Print" pitchFamily="2" charset="0"/>
              </a:rPr>
              <a:t>(Grammar) The act of leaving out a word or words from a sentence deliberately, when the meaning can be understood without them.</a:t>
            </a:r>
            <a:br>
              <a:rPr lang="en-US" altLang="zh-CN" sz="2000">
                <a:solidFill>
                  <a:schemeClr val="bg1"/>
                </a:solidFill>
                <a:latin typeface="Segoe Print" pitchFamily="2" charset="0"/>
              </a:rPr>
            </a:br>
            <a:endParaRPr lang="en-US" altLang="zh-CN" sz="2000">
              <a:solidFill>
                <a:schemeClr val="bg1"/>
              </a:solidFill>
              <a:latin typeface="Segoe Print" pitchFamily="2" charset="0"/>
            </a:endParaRPr>
          </a:p>
          <a:p>
            <a:r>
              <a:rPr lang="zh-CN" altLang="en-US" sz="2000" b="1">
                <a:solidFill>
                  <a:schemeClr val="bg1"/>
                </a:solidFill>
                <a:ea typeface="楷体" pitchFamily="49" charset="-122"/>
              </a:rPr>
              <a:t>为了使</a:t>
            </a:r>
            <a:r>
              <a:rPr lang="zh-CN" altLang="en-US" sz="2000" b="1">
                <a:solidFill>
                  <a:srgbClr val="FF0000"/>
                </a:solidFill>
                <a:ea typeface="楷体" pitchFamily="49" charset="-122"/>
              </a:rPr>
              <a:t>语言简洁</a:t>
            </a:r>
            <a:r>
              <a:rPr lang="zh-CN" altLang="en-US" sz="2000" b="1">
                <a:solidFill>
                  <a:schemeClr val="bg1"/>
                </a:solidFill>
                <a:ea typeface="楷体" pitchFamily="49" charset="-122"/>
              </a:rPr>
              <a:t>或</a:t>
            </a:r>
            <a:r>
              <a:rPr lang="zh-CN" altLang="en-US" sz="2000" b="1">
                <a:solidFill>
                  <a:srgbClr val="FF0000"/>
                </a:solidFill>
                <a:ea typeface="楷体" pitchFamily="49" charset="-122"/>
              </a:rPr>
              <a:t>避免重复</a:t>
            </a:r>
            <a:r>
              <a:rPr lang="zh-CN" altLang="en-US" sz="2000" b="1">
                <a:solidFill>
                  <a:schemeClr val="bg1"/>
                </a:solidFill>
                <a:ea typeface="楷体" pitchFamily="49" charset="-122"/>
              </a:rPr>
              <a:t>，</a:t>
            </a:r>
            <a:r>
              <a:rPr lang="zh-CN" altLang="en-US" sz="2000" b="1">
                <a:solidFill>
                  <a:srgbClr val="FF0000"/>
                </a:solidFill>
                <a:ea typeface="楷体" pitchFamily="49" charset="-122"/>
              </a:rPr>
              <a:t>省略</a:t>
            </a:r>
            <a:r>
              <a:rPr lang="zh-CN" altLang="en-US" sz="2000" b="1">
                <a:solidFill>
                  <a:schemeClr val="bg1"/>
                </a:solidFill>
                <a:ea typeface="楷体" pitchFamily="49" charset="-122"/>
              </a:rPr>
              <a:t>句中的</a:t>
            </a:r>
            <a:r>
              <a:rPr lang="zh-CN" altLang="en-US" sz="2000" b="1">
                <a:solidFill>
                  <a:srgbClr val="FF0000"/>
                </a:solidFill>
                <a:ea typeface="楷体" pitchFamily="49" charset="-122"/>
              </a:rPr>
              <a:t>一个或几个句子成分</a:t>
            </a:r>
            <a:r>
              <a:rPr lang="zh-CN" altLang="en-US" sz="2000" b="1">
                <a:solidFill>
                  <a:schemeClr val="bg1"/>
                </a:solidFill>
                <a:ea typeface="楷体" pitchFamily="49" charset="-122"/>
              </a:rPr>
              <a:t>，这种语法现象称为省略。</a:t>
            </a:r>
          </a:p>
          <a:p>
            <a:endParaRPr lang="en-US" altLang="zh-CN" sz="2000">
              <a:solidFill>
                <a:schemeClr val="bg1"/>
              </a:solidFill>
              <a:latin typeface="Segoe Print" pitchFamily="2" charset="0"/>
            </a:endParaRPr>
          </a:p>
          <a:p>
            <a:endParaRPr lang="en-US" altLang="zh-CN" sz="2000">
              <a:solidFill>
                <a:schemeClr val="bg1"/>
              </a:solidFill>
              <a:latin typeface="Segoe Print" pitchFamily="2" charset="0"/>
            </a:endParaRPr>
          </a:p>
        </p:txBody>
      </p:sp>
      <p:pic>
        <p:nvPicPr>
          <p:cNvPr id="12291" name="Picture 5" descr="res_n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2084388" y="2297113"/>
            <a:ext cx="142875" cy="85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2" name="Rectangle 5"/>
          <p:cNvSpPr>
            <a:spLocks noChangeArrowheads="1"/>
          </p:cNvSpPr>
          <p:nvPr/>
        </p:nvSpPr>
        <p:spPr bwMode="auto">
          <a:xfrm>
            <a:off x="827088" y="3687763"/>
            <a:ext cx="5856287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 sz="2000" b="1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这些句子就叫做省略句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（</a:t>
            </a:r>
            <a:r>
              <a:rPr lang="en-US" altLang="zh-CN" sz="2000">
                <a:solidFill>
                  <a:schemeClr val="bg1"/>
                </a:solidFill>
                <a:latin typeface="Segoe Print" pitchFamily="2" charset="0"/>
                <a:ea typeface="楷体" pitchFamily="49" charset="-122"/>
              </a:rPr>
              <a:t>elliptical sentences</a:t>
            </a:r>
            <a:r>
              <a:rPr lang="zh-CN" altLang="en-US" sz="200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）。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3"/>
          <p:cNvSpPr>
            <a:spLocks noChangeArrowheads="1"/>
          </p:cNvSpPr>
          <p:nvPr/>
        </p:nvSpPr>
        <p:spPr bwMode="auto">
          <a:xfrm>
            <a:off x="2268538" y="1058863"/>
            <a:ext cx="455453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400">
                <a:solidFill>
                  <a:schemeClr val="bg1"/>
                </a:solidFill>
                <a:latin typeface="Segoe Print" pitchFamily="2" charset="0"/>
              </a:rPr>
              <a:t>Elliptical</a:t>
            </a:r>
            <a:r>
              <a:rPr lang="en-US" altLang="zh-CN">
                <a:solidFill>
                  <a:schemeClr val="bg1"/>
                </a:solidFill>
                <a:latin typeface="Segoe Print" pitchFamily="2" charset="0"/>
              </a:rPr>
              <a:t> </a:t>
            </a:r>
            <a:r>
              <a:rPr lang="en-US" altLang="zh-CN" sz="2400">
                <a:solidFill>
                  <a:schemeClr val="bg1"/>
                </a:solidFill>
                <a:latin typeface="Segoe Print" pitchFamily="2" charset="0"/>
              </a:rPr>
              <a:t>sentences</a:t>
            </a:r>
            <a:r>
              <a:rPr lang="zh-CN" altLang="en-US" sz="2400">
                <a:solidFill>
                  <a:schemeClr val="bg1"/>
                </a:solidFill>
                <a:latin typeface="Segoe Print" pitchFamily="2" charset="0"/>
                <a:ea typeface="楷体" pitchFamily="49" charset="-122"/>
              </a:rPr>
              <a:t>（省略句）</a:t>
            </a:r>
          </a:p>
        </p:txBody>
      </p:sp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916238" y="1779588"/>
            <a:ext cx="411956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zh-CN" altLang="en-US">
                <a:solidFill>
                  <a:schemeClr val="bg2"/>
                </a:solidFill>
                <a:latin typeface="Segoe Print" pitchFamily="2" charset="0"/>
              </a:rPr>
              <a:t>★</a:t>
            </a:r>
            <a:r>
              <a:rPr lang="en-US" altLang="zh-CN">
                <a:solidFill>
                  <a:schemeClr val="bg2"/>
                </a:solidFill>
                <a:latin typeface="Segoe Print" pitchFamily="2" charset="0"/>
              </a:rPr>
              <a:t>omitting the subject</a:t>
            </a:r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（省略主语）</a:t>
            </a:r>
          </a:p>
        </p:txBody>
      </p:sp>
      <p:sp>
        <p:nvSpPr>
          <p:cNvPr id="18440" name="Text Box 11"/>
          <p:cNvSpPr txBox="1">
            <a:spLocks noChangeArrowheads="1"/>
          </p:cNvSpPr>
          <p:nvPr/>
        </p:nvSpPr>
        <p:spPr bwMode="auto">
          <a:xfrm>
            <a:off x="4427538" y="2643188"/>
            <a:ext cx="395922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★</a:t>
            </a:r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omitting the subject &amp; the predicate</a:t>
            </a:r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（省略主谓）</a:t>
            </a:r>
            <a:endParaRPr lang="zh-CN" altLang="en-US">
              <a:latin typeface="Segoe Print" pitchFamily="2" charset="0"/>
              <a:ea typeface="楷体" pitchFamily="49" charset="-122"/>
            </a:endParaRPr>
          </a:p>
        </p:txBody>
      </p:sp>
      <p:sp>
        <p:nvSpPr>
          <p:cNvPr id="18437" name="Text Box 8"/>
          <p:cNvSpPr txBox="1">
            <a:spLocks noChangeArrowheads="1"/>
          </p:cNvSpPr>
          <p:nvPr/>
        </p:nvSpPr>
        <p:spPr bwMode="auto">
          <a:xfrm>
            <a:off x="4427538" y="3724275"/>
            <a:ext cx="3887787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★</a:t>
            </a:r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Kozuka Gothic Pr6N H" pitchFamily="34" charset="-128"/>
              </a:rPr>
              <a:t>omitting the verb after “to” in an infinitive </a:t>
            </a:r>
          </a:p>
          <a:p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（不定式</a:t>
            </a:r>
            <a:r>
              <a:rPr lang="en-US" altLang="zh-CN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to</a:t>
            </a:r>
            <a:r>
              <a:rPr lang="zh-CN" altLang="en-US">
                <a:solidFill>
                  <a:schemeClr val="bg2"/>
                </a:solidFill>
                <a:latin typeface="Segoe Print" pitchFamily="2" charset="0"/>
                <a:ea typeface="楷体" pitchFamily="49" charset="-122"/>
              </a:rPr>
              <a:t>后省略动词）</a:t>
            </a:r>
          </a:p>
        </p:txBody>
      </p:sp>
      <p:sp>
        <p:nvSpPr>
          <p:cNvPr id="23559" name="Rectangle 7" descr="羊皮纸"/>
          <p:cNvSpPr>
            <a:spLocks noChangeArrowheads="1"/>
          </p:cNvSpPr>
          <p:nvPr/>
        </p:nvSpPr>
        <p:spPr bwMode="auto">
          <a:xfrm>
            <a:off x="755650" y="1924050"/>
            <a:ext cx="1373188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(I)</a:t>
            </a:r>
            <a:r>
              <a:rPr lang="en-US" altLang="zh-CN">
                <a:solidFill>
                  <a:schemeClr val="bg1"/>
                </a:solidFill>
                <a:latin typeface="Tw Cen MT Condensed Extra Bold" pitchFamily="34" charset="0"/>
              </a:rPr>
              <a:t> </a:t>
            </a:r>
            <a:r>
              <a:rPr lang="en-US" altLang="zh-CN">
                <a:latin typeface="Tw Cen MT Condensed Extra Bold" pitchFamily="34" charset="0"/>
              </a:rPr>
              <a:t>Thank you.</a:t>
            </a:r>
          </a:p>
        </p:txBody>
      </p:sp>
      <p:sp>
        <p:nvSpPr>
          <p:cNvPr id="23560" name="Rectangle 8" descr="羊皮纸"/>
          <p:cNvSpPr>
            <a:spLocks noChangeArrowheads="1"/>
          </p:cNvSpPr>
          <p:nvPr/>
        </p:nvSpPr>
        <p:spPr bwMode="auto">
          <a:xfrm>
            <a:off x="755650" y="1492250"/>
            <a:ext cx="1966913" cy="366713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(I )</a:t>
            </a:r>
            <a:r>
              <a:rPr lang="en-US" altLang="zh-CN">
                <a:latin typeface="Tw Cen MT Condensed Extra Bold" pitchFamily="34" charset="0"/>
              </a:rPr>
              <a:t>Beg your pardon?</a:t>
            </a:r>
          </a:p>
        </p:txBody>
      </p:sp>
      <p:sp>
        <p:nvSpPr>
          <p:cNvPr id="23561" name="Rectangle 9" descr="羊皮纸"/>
          <p:cNvSpPr>
            <a:spLocks noChangeArrowheads="1"/>
          </p:cNvSpPr>
          <p:nvPr/>
        </p:nvSpPr>
        <p:spPr bwMode="auto">
          <a:xfrm>
            <a:off x="755650" y="2427288"/>
            <a:ext cx="3384550" cy="641350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(We </a:t>
            </a:r>
            <a:r>
              <a:rPr lang="en-US" altLang="zh-CN">
                <a:solidFill>
                  <a:srgbClr val="990000"/>
                </a:solidFill>
                <a:latin typeface="Tw Cen MT Condensed Extra Bold" pitchFamily="34" charset="0"/>
              </a:rPr>
              <a:t>have got)</a:t>
            </a:r>
            <a:r>
              <a:rPr lang="en-US" altLang="zh-CN">
                <a:latin typeface="Tw Cen MT Condensed Extra Bold" pitchFamily="34" charset="0"/>
              </a:rPr>
              <a:t> Fruit juice, cakes and refreshments, and everything.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23562" name="Rectangle 10" descr="羊皮纸"/>
          <p:cNvSpPr>
            <a:spLocks noChangeArrowheads="1"/>
          </p:cNvSpPr>
          <p:nvPr/>
        </p:nvSpPr>
        <p:spPr bwMode="auto">
          <a:xfrm>
            <a:off x="755650" y="3148013"/>
            <a:ext cx="3014663" cy="366712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(Would you like) </a:t>
            </a:r>
            <a:r>
              <a:rPr lang="en-US" altLang="zh-CN">
                <a:latin typeface="Tw Cen MT Condensed Extra Bold" pitchFamily="34" charset="0"/>
              </a:rPr>
              <a:t>anything more?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23563" name="Rectangle 11" descr="羊皮纸"/>
          <p:cNvSpPr>
            <a:spLocks noChangeArrowheads="1"/>
          </p:cNvSpPr>
          <p:nvPr/>
        </p:nvSpPr>
        <p:spPr bwMode="auto">
          <a:xfrm>
            <a:off x="755650" y="3724275"/>
            <a:ext cx="3671888" cy="915988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>
                <a:latin typeface="Tw Cen MT Condensed Extra Bold" pitchFamily="34" charset="0"/>
              </a:rPr>
              <a:t>Yeah, I’d like to </a:t>
            </a:r>
            <a:r>
              <a:rPr lang="en-US" altLang="zh-CN">
                <a:solidFill>
                  <a:srgbClr val="990000"/>
                </a:solidFill>
                <a:latin typeface="Tw Cen MT Condensed Extra Bold" pitchFamily="34" charset="0"/>
              </a:rPr>
              <a:t>(</a:t>
            </a:r>
            <a:r>
              <a:rPr lang="en-US" altLang="zh-CN">
                <a:solidFill>
                  <a:srgbClr val="A50021"/>
                </a:solidFill>
                <a:latin typeface="Tw Cen MT Condensed Extra Bold" pitchFamily="34" charset="0"/>
              </a:rPr>
              <a:t>have a dish of cream of wheat)</a:t>
            </a:r>
            <a:r>
              <a:rPr lang="en-US" altLang="zh-CN">
                <a:latin typeface="Tw Cen MT Condensed Extra Bold" pitchFamily="34" charset="0"/>
              </a:rPr>
              <a:t> , and I also want some bacon and eggs with buttered toast.</a:t>
            </a:r>
            <a:endParaRPr lang="zh-CN" altLang="en-US">
              <a:latin typeface="Tw Cen MT Condensed Extra Bold" pitchFamily="34" charset="0"/>
            </a:endParaRPr>
          </a:p>
        </p:txBody>
      </p:sp>
      <p:sp>
        <p:nvSpPr>
          <p:cNvPr id="23565" name="AutoShape 13"/>
          <p:cNvSpPr>
            <a:spLocks/>
          </p:cNvSpPr>
          <p:nvPr/>
        </p:nvSpPr>
        <p:spPr bwMode="auto">
          <a:xfrm flipH="1">
            <a:off x="2771775" y="1563688"/>
            <a:ext cx="71438" cy="720725"/>
          </a:xfrm>
          <a:prstGeom prst="leftBrace">
            <a:avLst>
              <a:gd name="adj1" fmla="val 84073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23566" name="AutoShape 14"/>
          <p:cNvSpPr>
            <a:spLocks/>
          </p:cNvSpPr>
          <p:nvPr/>
        </p:nvSpPr>
        <p:spPr bwMode="auto">
          <a:xfrm flipH="1">
            <a:off x="4211638" y="2716213"/>
            <a:ext cx="71437" cy="720725"/>
          </a:xfrm>
          <a:prstGeom prst="leftBrace">
            <a:avLst>
              <a:gd name="adj1" fmla="val 84075"/>
              <a:gd name="adj2" fmla="val 50000"/>
            </a:avLst>
          </a:prstGeom>
          <a:noFill/>
          <a:ln w="25400">
            <a:solidFill>
              <a:schemeClr val="bg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3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3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3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3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6" grpId="0"/>
      <p:bldP spid="18440" grpId="0"/>
      <p:bldP spid="18437" grpId="0"/>
      <p:bldP spid="23559" grpId="0" animBg="1"/>
      <p:bldP spid="23560" grpId="0" animBg="1"/>
      <p:bldP spid="23561" grpId="0" animBg="1"/>
      <p:bldP spid="23562" grpId="0" animBg="1"/>
      <p:bldP spid="23563" grpId="0" animBg="1"/>
      <p:bldP spid="23565" grpId="0" animBg="1"/>
      <p:bldP spid="2356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1055</TotalTime>
  <Words>801</Words>
  <Application>Microsoft Office PowerPoint</Application>
  <PresentationFormat>On-screen Show (16:9)</PresentationFormat>
  <Paragraphs>110</Paragraphs>
  <Slides>13</Slides>
  <Notes>0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演示文稿设计模板</vt:lpstr>
      </vt:variant>
      <vt:variant>
        <vt:i4>4</vt:i4>
      </vt:variant>
      <vt:variant>
        <vt:lpstr>幻灯片标题</vt:lpstr>
      </vt:variant>
      <vt:variant>
        <vt:i4>13</vt:i4>
      </vt:variant>
    </vt:vector>
  </HeadingPairs>
  <TitlesOfParts>
    <vt:vector size="30" baseType="lpstr">
      <vt:lpstr>Arial</vt:lpstr>
      <vt:lpstr>宋体</vt:lpstr>
      <vt:lpstr>Calibri</vt:lpstr>
      <vt:lpstr>Segoe Script</vt:lpstr>
      <vt:lpstr>微软雅黑</vt:lpstr>
      <vt:lpstr>华文行楷</vt:lpstr>
      <vt:lpstr>Segoe Print</vt:lpstr>
      <vt:lpstr>Tw Cen MT Condensed Extra Bold</vt:lpstr>
      <vt:lpstr>Adobe Gothic Std B</vt:lpstr>
      <vt:lpstr>华康娃娃体W5</vt:lpstr>
      <vt:lpstr>Times New Roman</vt:lpstr>
      <vt:lpstr>楷体</vt:lpstr>
      <vt:lpstr>Kozuka Gothic Pr6N H</vt:lpstr>
      <vt:lpstr>Office 主题</vt:lpstr>
      <vt:lpstr>Office 主题</vt:lpstr>
      <vt:lpstr>Office 主题</vt:lpstr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幻灯片 11</vt:lpstr>
      <vt:lpstr>幻灯片 12</vt:lpstr>
      <vt:lpstr>幻灯片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lenovo</dc:creator>
  <cp:lastModifiedBy>hailian</cp:lastModifiedBy>
  <cp:revision>22</cp:revision>
  <dcterms:created xsi:type="dcterms:W3CDTF">2014-04-24T10:36:34Z</dcterms:created>
  <dcterms:modified xsi:type="dcterms:W3CDTF">2014-06-24T12:09:41Z</dcterms:modified>
</cp:coreProperties>
</file>