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3" r:id="rId2"/>
    <p:sldId id="261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3" r:id="rId11"/>
    <p:sldId id="270" r:id="rId12"/>
    <p:sldId id="271" r:id="rId13"/>
    <p:sldId id="272" r:id="rId14"/>
    <p:sldId id="274" r:id="rId15"/>
    <p:sldId id="275" r:id="rId16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2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26E191-1215-452D-AD9D-6A6940E50377}" type="datetimeFigureOut">
              <a:rPr lang="zh-CN" altLang="en-US"/>
              <a:pPr/>
              <a:t>2014/6/14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DE8F1C-C936-47F2-89D6-4BBD63BDE4B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908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881794-17AC-482F-A9E3-7101B9FC5083}" type="datetimeFigureOut">
              <a:rPr lang="zh-CN" altLang="en-US"/>
              <a:pPr/>
              <a:t>2014/6/14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B7D8D-E31A-4F0F-8111-55CEBC5A0FD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19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7626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2C8102-660B-4D31-BA65-4D126136CA18}" type="datetimeFigureOut">
              <a:rPr lang="zh-CN" altLang="en-US"/>
              <a:pPr/>
              <a:t>2014/6/14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EC8B5C-37D9-4137-9EE3-8653758B438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385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3CFE08-13F8-427A-B871-E2C9D3A102D3}" type="datetimeFigureOut">
              <a:rPr lang="zh-CN" altLang="en-US"/>
              <a:pPr/>
              <a:t>2014/6/14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2F6B8-32AE-44E6-AE38-6C588A5F685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6790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7E82F8-D2EC-4818-9234-C87671E5B3AA}" type="datetimeFigureOut">
              <a:rPr lang="zh-CN" altLang="en-US"/>
              <a:pPr/>
              <a:t>2014/6/14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0E214-1BE8-44A0-9791-D36E690EB38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7304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3C3FFF-EF78-4440-B881-9F9AA7CCCB53}" type="datetimeFigureOut">
              <a:rPr lang="zh-CN" altLang="en-US"/>
              <a:pPr/>
              <a:t>2014/6/14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378E10-002A-4BAA-AFD5-F19F402F06A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1763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5070CF-C314-4234-9A55-538EEEABC0BB}" type="datetimeFigureOut">
              <a:rPr lang="zh-CN" altLang="en-US"/>
              <a:pPr/>
              <a:t>2014/6/14</a:t>
            </a:fld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0946E-7E23-4F77-BE86-8C97142BD01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737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AAE5B5-17A6-481D-8D94-726B35CD22AF}" type="datetimeFigureOut">
              <a:rPr lang="zh-CN" altLang="en-US"/>
              <a:pPr/>
              <a:t>2014/6/14</a:t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7A208-22A2-459C-B752-083D0093DF8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2139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3BEBF2-D4E9-4DC5-91AE-4BB93B30E2F3}" type="datetimeFigureOut">
              <a:rPr lang="zh-CN" altLang="en-US"/>
              <a:pPr/>
              <a:t>2014/6/14</a:t>
            </a:fld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EFE4C-391A-45C8-9493-6B489250B20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06229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82BDB0-1163-44A2-AD6C-90AA5000981D}" type="datetimeFigureOut">
              <a:rPr lang="zh-CN" altLang="en-US"/>
              <a:pPr/>
              <a:t>2014/6/14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8306E-8A80-48ED-AF22-AD7B2257106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923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045C01-8F43-42C9-B39C-FB69CCE1C121}" type="datetimeFigureOut">
              <a:rPr lang="zh-CN" altLang="en-US"/>
              <a:pPr/>
              <a:t>2014/6/14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B22DD-0783-48D6-A059-CA6D47179CE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4920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Click to edit Master text styles</a:t>
            </a:r>
          </a:p>
          <a:p>
            <a:pPr lvl="1"/>
            <a:r>
              <a:rPr lang="zh-CN" altLang="zh-CN" smtClean="0"/>
              <a:t>Second level</a:t>
            </a:r>
          </a:p>
          <a:p>
            <a:pPr lvl="2"/>
            <a:r>
              <a:rPr lang="zh-CN" altLang="zh-CN" smtClean="0"/>
              <a:t>Third level</a:t>
            </a:r>
          </a:p>
          <a:p>
            <a:pPr lvl="3"/>
            <a:r>
              <a:rPr lang="zh-CN" altLang="zh-CN" smtClean="0"/>
              <a:t>Fourth level</a:t>
            </a:r>
          </a:p>
          <a:p>
            <a:pPr lvl="4"/>
            <a:r>
              <a:rPr lang="zh-CN" altLang="zh-CN" smtClean="0"/>
              <a:t>Fifth level</a:t>
            </a:r>
          </a:p>
        </p:txBody>
      </p:sp>
      <p:sp>
        <p:nvSpPr>
          <p:cNvPr id="5124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45745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DFD76C-A7F0-4041-A13C-29CE847963CB}" type="datetimeFigureOut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2014/6/14</a:t>
            </a:fld>
            <a:endParaRPr lang="en-US" altLang="zh-CN"/>
          </a:p>
        </p:txBody>
      </p:sp>
      <p:sp>
        <p:nvSpPr>
          <p:cNvPr id="5125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86150" y="4767263"/>
            <a:ext cx="21717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sp>
        <p:nvSpPr>
          <p:cNvPr id="5126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57900" y="4767263"/>
            <a:ext cx="245745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E4107C-1862-4A6C-9531-E8BEC20C079C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991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A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79391" y="141686"/>
            <a:ext cx="8785225" cy="480655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00000">
            <a:off x="967541" y="619933"/>
            <a:ext cx="7170817" cy="533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377159" y="1415654"/>
            <a:ext cx="638968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Book 5 Unit 5 First Aid</a:t>
            </a:r>
          </a:p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Workbook Speaking Task</a:t>
            </a:r>
          </a:p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习题</a:t>
            </a:r>
            <a:r>
              <a:rPr lang="zh-CN" altLang="en-US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讲解</a:t>
            </a:r>
            <a:r>
              <a:rPr lang="en-US" altLang="zh-CN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First Aid Quiz</a:t>
            </a:r>
            <a:r>
              <a:rPr lang="zh-CN" altLang="en-US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300192" y="3704998"/>
            <a:ext cx="252028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授课者：</a:t>
            </a:r>
            <a:endParaRPr lang="en-US" altLang="zh-CN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华南师范大学</a:t>
            </a:r>
            <a:endParaRPr lang="en-US" altLang="zh-CN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陈丹琳 </a:t>
            </a:r>
            <a:r>
              <a:rPr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Catherine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6296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569 0.000000 L -0.334792 -0.399074 " pathEditMode="relative" rAng="0" ptsTypes="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4800" y="-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utoUpdateAnimBg="0"/>
      <p:bldP spid="7" grpId="1" bldLvl="0" autoUpdateAnimBg="0"/>
      <p:bldP spid="7" grpId="2" bldLvl="0" autoUpdateAnimBg="0"/>
      <p:bldP spid="7" grpId="3" bldLvl="0" autoUpdateAnimBg="0"/>
      <p:bldP spid="7" grpId="4" bldLvl="0" autoUpdateAnimBg="0"/>
      <p:bldP spid="7" grpId="5" bldLvl="0" autoUpdateAnimBg="0"/>
      <p:bldP spid="7" grpId="6" bldLvl="0" autoUpdateAnimBg="0"/>
      <p:bldP spid="7" grpId="7" bldLvl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ockin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5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A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79391" y="141686"/>
            <a:ext cx="8785225" cy="480655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539753" y="89297"/>
            <a:ext cx="1008063" cy="971550"/>
          </a:xfrm>
          <a:prstGeom prst="rect">
            <a:avLst/>
          </a:prstGeom>
          <a:solidFill>
            <a:srgbClr val="FA06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791768" y="221129"/>
            <a:ext cx="5040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061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rgbClr val="FFFFFF"/>
                </a:solidFill>
              </a:rPr>
              <a:t>9</a:t>
            </a:r>
            <a:endParaRPr lang="zh-CN" altLang="en-US" sz="4000" b="1" dirty="0">
              <a:solidFill>
                <a:srgbClr val="FFFFFF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619250" y="221129"/>
            <a:ext cx="712921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000000"/>
                </a:solidFill>
                <a:latin typeface="Calibri"/>
              </a:rPr>
              <a:t>If a friend has a nosebleed, what should she do?</a:t>
            </a:r>
            <a:endParaRPr lang="en-US" altLang="zh-CN" sz="32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040" y="1635646"/>
            <a:ext cx="8460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A. </a:t>
            </a:r>
            <a:r>
              <a:rPr lang="en-US" altLang="zh-CN" sz="2800" dirty="0" smtClean="0">
                <a:solidFill>
                  <a:srgbClr val="000000"/>
                </a:solidFill>
              </a:rPr>
              <a:t>pinch her nose and jump up and down</a:t>
            </a:r>
            <a:endParaRPr lang="en-US" altLang="zh-CN" sz="28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0000"/>
                </a:solidFill>
              </a:rPr>
              <a:t>B. lie down and pinch her nose</a:t>
            </a:r>
            <a:endParaRPr lang="en-US" altLang="zh-CN" sz="28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C. </a:t>
            </a:r>
            <a:r>
              <a:rPr lang="en-US" altLang="zh-CN" sz="2800" dirty="0" smtClean="0">
                <a:solidFill>
                  <a:srgbClr val="000000"/>
                </a:solidFill>
              </a:rPr>
              <a:t>sit down, bend her head forward and pinch her nose</a:t>
            </a:r>
            <a:endParaRPr lang="en-US" altLang="zh-CN" sz="28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D. </a:t>
            </a:r>
            <a:r>
              <a:rPr lang="en-US" altLang="zh-CN" sz="2800" dirty="0" smtClean="0">
                <a:solidFill>
                  <a:srgbClr val="000000"/>
                </a:solidFill>
              </a:rPr>
              <a:t>sit </a:t>
            </a:r>
            <a:r>
              <a:rPr lang="en-US" altLang="zh-CN" sz="2800" dirty="0">
                <a:solidFill>
                  <a:srgbClr val="000000"/>
                </a:solidFill>
              </a:rPr>
              <a:t>down, bend her head </a:t>
            </a:r>
            <a:r>
              <a:rPr lang="en-US" altLang="zh-CN" sz="2800" dirty="0" smtClean="0">
                <a:solidFill>
                  <a:srgbClr val="000000"/>
                </a:solidFill>
              </a:rPr>
              <a:t>backward </a:t>
            </a:r>
            <a:r>
              <a:rPr lang="en-US" altLang="zh-CN" sz="2800" dirty="0">
                <a:solidFill>
                  <a:srgbClr val="000000"/>
                </a:solidFill>
              </a:rPr>
              <a:t>and pinch her nose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642938"/>
            <a:ext cx="51435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16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A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79391" y="141686"/>
            <a:ext cx="8785225" cy="480655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539753" y="89297"/>
            <a:ext cx="1008063" cy="971550"/>
          </a:xfrm>
          <a:prstGeom prst="rect">
            <a:avLst/>
          </a:prstGeom>
          <a:solidFill>
            <a:srgbClr val="FA06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648174" y="221129"/>
            <a:ext cx="82748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061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rgbClr val="FFFFFF"/>
                </a:solidFill>
              </a:rPr>
              <a:t>10</a:t>
            </a:r>
            <a:endParaRPr lang="zh-CN" altLang="en-US" sz="4000" b="1" dirty="0">
              <a:solidFill>
                <a:srgbClr val="FFFFFF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619250" y="221129"/>
            <a:ext cx="712921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000000"/>
                </a:solidFill>
                <a:latin typeface="Calibri"/>
              </a:rPr>
              <a:t>If your friend sprained his ankle, what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</a:rPr>
              <a:t>should </a:t>
            </a:r>
            <a:r>
              <a:rPr lang="en-US" altLang="zh-CN" sz="3200" b="1" dirty="0" smtClean="0">
                <a:solidFill>
                  <a:srgbClr val="000000"/>
                </a:solidFill>
                <a:latin typeface="Calibri"/>
              </a:rPr>
              <a:t>he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</a:rPr>
              <a:t>do?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2554" y="1491630"/>
            <a:ext cx="8460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0000"/>
                </a:solidFill>
              </a:rPr>
              <a:t>A. </a:t>
            </a:r>
            <a:r>
              <a:rPr lang="en-US" altLang="zh-CN" sz="3200" dirty="0" smtClean="0">
                <a:solidFill>
                  <a:srgbClr val="000000"/>
                </a:solidFill>
              </a:rPr>
              <a:t>take off his shoe</a:t>
            </a:r>
            <a:endParaRPr lang="en-US" altLang="zh-CN" sz="3200" dirty="0">
              <a:solidFill>
                <a:srgbClr val="000000"/>
              </a:solidFill>
            </a:endParaRPr>
          </a:p>
          <a:p>
            <a:r>
              <a:rPr lang="en-US" altLang="zh-CN" sz="3200" dirty="0">
                <a:solidFill>
                  <a:srgbClr val="000000"/>
                </a:solidFill>
              </a:rPr>
              <a:t>B. </a:t>
            </a:r>
            <a:r>
              <a:rPr lang="en-US" altLang="zh-CN" sz="3200" dirty="0" smtClean="0">
                <a:solidFill>
                  <a:srgbClr val="000000"/>
                </a:solidFill>
              </a:rPr>
              <a:t>keep walking around</a:t>
            </a:r>
            <a:endParaRPr lang="en-US" altLang="zh-CN" sz="3200" dirty="0">
              <a:solidFill>
                <a:srgbClr val="000000"/>
              </a:solidFill>
            </a:endParaRPr>
          </a:p>
          <a:p>
            <a:r>
              <a:rPr lang="en-US" altLang="zh-CN" sz="3200" dirty="0">
                <a:solidFill>
                  <a:srgbClr val="000000"/>
                </a:solidFill>
              </a:rPr>
              <a:t>C. </a:t>
            </a:r>
            <a:r>
              <a:rPr lang="en-US" altLang="zh-CN" sz="3200" dirty="0" smtClean="0">
                <a:solidFill>
                  <a:srgbClr val="000000"/>
                </a:solidFill>
              </a:rPr>
              <a:t>put his foot up on a chair and then put warm  clothes on his ankle</a:t>
            </a:r>
            <a:endParaRPr lang="en-US" altLang="zh-CN" sz="3200" dirty="0">
              <a:solidFill>
                <a:srgbClr val="000000"/>
              </a:solidFill>
            </a:endParaRPr>
          </a:p>
          <a:p>
            <a:r>
              <a:rPr lang="en-US" altLang="zh-CN" sz="3200" dirty="0">
                <a:solidFill>
                  <a:srgbClr val="000000"/>
                </a:solidFill>
              </a:rPr>
              <a:t>D. </a:t>
            </a:r>
            <a:r>
              <a:rPr lang="en-US" altLang="zh-CN" sz="3200" dirty="0" smtClean="0">
                <a:solidFill>
                  <a:srgbClr val="000000"/>
                </a:solidFill>
              </a:rPr>
              <a:t>put </a:t>
            </a:r>
            <a:r>
              <a:rPr lang="en-US" altLang="zh-CN" sz="3200" dirty="0">
                <a:solidFill>
                  <a:srgbClr val="000000"/>
                </a:solidFill>
              </a:rPr>
              <a:t>his foot up on a chair and then put </a:t>
            </a:r>
            <a:r>
              <a:rPr lang="en-US" altLang="zh-CN" sz="3200" dirty="0" smtClean="0">
                <a:solidFill>
                  <a:srgbClr val="000000"/>
                </a:solidFill>
              </a:rPr>
              <a:t>an ice pack </a:t>
            </a:r>
            <a:r>
              <a:rPr lang="en-US" altLang="zh-CN" sz="3200" dirty="0">
                <a:solidFill>
                  <a:srgbClr val="000000"/>
                </a:solidFill>
              </a:rPr>
              <a:t>on his ankle</a:t>
            </a:r>
          </a:p>
        </p:txBody>
      </p:sp>
      <p:pic>
        <p:nvPicPr>
          <p:cNvPr id="7" name="Picture 5" descr="t68678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636464"/>
            <a:ext cx="2544663" cy="190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0" t="14502" r="22711" b="15701"/>
          <a:stretch/>
        </p:blipFill>
        <p:spPr bwMode="auto">
          <a:xfrm>
            <a:off x="1169938" y="132971"/>
            <a:ext cx="6804130" cy="486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66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A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79391" y="141686"/>
            <a:ext cx="8785225" cy="480655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539753" y="89297"/>
            <a:ext cx="1008063" cy="971550"/>
          </a:xfrm>
          <a:prstGeom prst="rect">
            <a:avLst/>
          </a:prstGeom>
          <a:solidFill>
            <a:srgbClr val="FA06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720182" y="207680"/>
            <a:ext cx="82748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061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rgbClr val="FFFFFF"/>
                </a:solidFill>
              </a:rPr>
              <a:t>11</a:t>
            </a:r>
            <a:endParaRPr lang="zh-CN" altLang="en-US" sz="4000" b="1" dirty="0">
              <a:solidFill>
                <a:srgbClr val="FFFFFF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619250" y="221129"/>
            <a:ext cx="712921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000000"/>
                </a:solidFill>
                <a:latin typeface="Calibri"/>
              </a:rPr>
              <a:t>In a medical emergency in China what telephone number should you call?</a:t>
            </a:r>
            <a:endParaRPr lang="en-US" altLang="zh-CN" sz="32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5696" y="1635646"/>
            <a:ext cx="49685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A. </a:t>
            </a:r>
            <a:r>
              <a:rPr lang="en-US" altLang="zh-CN" sz="2800" dirty="0" smtClean="0">
                <a:solidFill>
                  <a:srgbClr val="000000"/>
                </a:solidFill>
              </a:rPr>
              <a:t>110</a:t>
            </a:r>
            <a:endParaRPr lang="en-US" altLang="zh-CN" sz="28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B. </a:t>
            </a:r>
            <a:r>
              <a:rPr lang="en-US" altLang="zh-CN" sz="2800" dirty="0" smtClean="0">
                <a:solidFill>
                  <a:srgbClr val="000000"/>
                </a:solidFill>
              </a:rPr>
              <a:t>114</a:t>
            </a:r>
            <a:endParaRPr lang="en-US" altLang="zh-CN" sz="28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C. </a:t>
            </a:r>
            <a:r>
              <a:rPr lang="en-US" altLang="zh-CN" sz="2800" dirty="0" smtClean="0">
                <a:solidFill>
                  <a:srgbClr val="000000"/>
                </a:solidFill>
              </a:rPr>
              <a:t>120</a:t>
            </a:r>
            <a:endParaRPr lang="en-US" altLang="zh-CN" sz="28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D. </a:t>
            </a:r>
            <a:r>
              <a:rPr lang="en-US" altLang="zh-CN" sz="2800" dirty="0" smtClean="0">
                <a:solidFill>
                  <a:srgbClr val="000000"/>
                </a:solidFill>
              </a:rPr>
              <a:t>119</a:t>
            </a:r>
            <a:endParaRPr lang="en-US" altLang="zh-CN" sz="2800" dirty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83" y="357085"/>
            <a:ext cx="2234274" cy="19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t="4297" r="4342" b="2926"/>
          <a:stretch/>
        </p:blipFill>
        <p:spPr bwMode="auto">
          <a:xfrm>
            <a:off x="6769260" y="363187"/>
            <a:ext cx="2002463" cy="271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758" y="2707317"/>
            <a:ext cx="3631502" cy="189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72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A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79391" y="141686"/>
            <a:ext cx="8785225" cy="480655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39753" y="89297"/>
            <a:ext cx="4032250" cy="971550"/>
          </a:xfrm>
          <a:prstGeom prst="rect">
            <a:avLst/>
          </a:prstGeom>
          <a:solidFill>
            <a:srgbClr val="FA06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48174" y="221129"/>
            <a:ext cx="43558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061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rgbClr val="FFFFFF"/>
                </a:solidFill>
              </a:rPr>
              <a:t>Form </a:t>
            </a:r>
            <a:r>
              <a:rPr lang="en-US" altLang="zh-CN" sz="4000" b="1" smtClean="0">
                <a:solidFill>
                  <a:srgbClr val="FFFFFF"/>
                </a:solidFill>
              </a:rPr>
              <a:t>of a </a:t>
            </a:r>
            <a:r>
              <a:rPr lang="en-US" altLang="zh-CN" sz="4000" b="1" dirty="0" smtClean="0">
                <a:solidFill>
                  <a:srgbClr val="FFFFFF"/>
                </a:solidFill>
              </a:rPr>
              <a:t>quiz</a:t>
            </a:r>
            <a:endParaRPr lang="zh-CN" altLang="en-US" sz="4000" b="1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9" t="17977" r="3934" b="52301"/>
          <a:stretch/>
        </p:blipFill>
        <p:spPr bwMode="auto">
          <a:xfrm>
            <a:off x="1187624" y="1060845"/>
            <a:ext cx="7203467" cy="380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789357" y="230535"/>
            <a:ext cx="2747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/>
              <a:t>1.no </a:t>
            </a:r>
            <a:r>
              <a:rPr lang="en-US" altLang="zh-CN" sz="2800" b="1" dirty="0"/>
              <a:t>punctuation</a:t>
            </a:r>
            <a:endParaRPr lang="zh-CN" altLang="en-US" sz="2800" b="1" dirty="0"/>
          </a:p>
        </p:txBody>
      </p:sp>
      <p:sp>
        <p:nvSpPr>
          <p:cNvPr id="7" name="矩形 6"/>
          <p:cNvSpPr/>
          <p:nvPr/>
        </p:nvSpPr>
        <p:spPr>
          <a:xfrm>
            <a:off x="4790101" y="559683"/>
            <a:ext cx="1473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/>
              <a:t>2.ellipsis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7188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A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79391" y="141686"/>
            <a:ext cx="8785225" cy="480655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339752" y="2059187"/>
            <a:ext cx="4608512" cy="971550"/>
          </a:xfrm>
          <a:prstGeom prst="rect">
            <a:avLst/>
          </a:prstGeom>
          <a:solidFill>
            <a:srgbClr val="FA06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987824" y="2191019"/>
            <a:ext cx="36364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061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rgbClr val="FFFFFF"/>
                </a:solidFill>
              </a:rPr>
              <a:t>Thank you</a:t>
            </a:r>
            <a:r>
              <a:rPr lang="zh-CN" altLang="en-US" sz="4000" b="1" dirty="0" smtClean="0">
                <a:solidFill>
                  <a:srgbClr val="FFFFFF"/>
                </a:solidFill>
              </a:rPr>
              <a:t>！</a:t>
            </a:r>
            <a:endParaRPr lang="zh-CN" altLang="en-US" sz="4000" b="1" dirty="0">
              <a:solidFill>
                <a:srgbClr val="FFFFFF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300192" y="3704998"/>
            <a:ext cx="252028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授课者：</a:t>
            </a:r>
            <a:endParaRPr lang="en-US" altLang="zh-CN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华南师范大学</a:t>
            </a:r>
            <a:endParaRPr lang="en-US" altLang="zh-CN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陈丹琳 </a:t>
            </a:r>
            <a:r>
              <a:rPr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Catherine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20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833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A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79391" y="141686"/>
            <a:ext cx="8785225" cy="480655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539753" y="89297"/>
            <a:ext cx="1008063" cy="971550"/>
          </a:xfrm>
          <a:prstGeom prst="rect">
            <a:avLst/>
          </a:prstGeom>
          <a:solidFill>
            <a:srgbClr val="FA06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791768" y="221129"/>
            <a:ext cx="5040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061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rgbClr val="FFFFFF"/>
                </a:solidFill>
              </a:rPr>
              <a:t>1</a:t>
            </a:r>
            <a:endParaRPr lang="zh-CN" altLang="en-US" sz="4000" b="1" dirty="0">
              <a:solidFill>
                <a:srgbClr val="FFFFFF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619250" y="411958"/>
            <a:ext cx="71292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00"/>
                </a:solidFill>
                <a:latin typeface="+mn-lt"/>
              </a:rPr>
              <a:t>Which person would you help first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498" y="1419622"/>
            <a:ext cx="8460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/>
              <a:t>A. Li Yan who has cut her foot on glass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/>
              <a:t>B. </a:t>
            </a:r>
            <a:r>
              <a:rPr lang="en-US" altLang="zh-CN" sz="3200" dirty="0" err="1" smtClean="0"/>
              <a:t>Xue</a:t>
            </a:r>
            <a:r>
              <a:rPr lang="en-US" altLang="zh-CN" sz="3200" dirty="0" smtClean="0"/>
              <a:t> Jin whose nose is bleeding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/>
              <a:t>C. Gao Yuan who is on the ground not breathing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/>
              <a:t>D. Wang Feng who has broken her arm</a:t>
            </a:r>
            <a:endParaRPr lang="en-US" altLang="zh-CN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222" y="1060847"/>
            <a:ext cx="5245562" cy="348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1" y="1331533"/>
            <a:ext cx="2622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r</a:t>
            </a:r>
            <a:r>
              <a:rPr lang="en-US" altLang="zh-CN" sz="2400" b="1" dirty="0" smtClean="0"/>
              <a:t>escue breathing</a:t>
            </a:r>
          </a:p>
          <a:p>
            <a:r>
              <a:rPr lang="zh-CN" altLang="en-US" sz="2400" b="1" dirty="0"/>
              <a:t>心肺复苏</a:t>
            </a:r>
            <a:endParaRPr lang="en-US" altLang="zh-CN" sz="2400" b="1" dirty="0" smtClean="0"/>
          </a:p>
          <a:p>
            <a:r>
              <a:rPr lang="zh-CN" altLang="en-US" sz="2400" b="1" dirty="0" smtClean="0"/>
              <a:t>人工呼吸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4381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  <p:bldP spid="3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A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79391" y="141686"/>
            <a:ext cx="8785225" cy="480655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539753" y="89297"/>
            <a:ext cx="1008063" cy="971550"/>
          </a:xfrm>
          <a:prstGeom prst="rect">
            <a:avLst/>
          </a:prstGeom>
          <a:solidFill>
            <a:srgbClr val="FA06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791768" y="221129"/>
            <a:ext cx="5040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061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rgbClr val="FFFFFF"/>
                </a:solidFill>
              </a:rPr>
              <a:t>2</a:t>
            </a:r>
            <a:endParaRPr lang="zh-CN" altLang="en-US" sz="4000" b="1" dirty="0">
              <a:solidFill>
                <a:srgbClr val="FFFFFF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619250" y="221129"/>
            <a:ext cx="712921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000000"/>
                </a:solidFill>
                <a:latin typeface="Calibri"/>
              </a:rPr>
              <a:t>When you are carrying out rescue breathing. Where do you check for a pulse?</a:t>
            </a:r>
            <a:endParaRPr lang="en-US" altLang="zh-CN" sz="32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3641" y="1774549"/>
            <a:ext cx="42302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/>
              <a:t>A. the neck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/>
              <a:t>B. the wrist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/>
              <a:t>C. the foot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/>
              <a:t>D. the chest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"/>
          <a:stretch/>
        </p:blipFill>
        <p:spPr bwMode="auto">
          <a:xfrm>
            <a:off x="3203848" y="1275606"/>
            <a:ext cx="3384376" cy="34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69631" y="3527877"/>
            <a:ext cx="2225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carotid arteries</a:t>
            </a:r>
            <a:endParaRPr lang="en-US" altLang="zh-CN" sz="2400" b="1" dirty="0" smtClean="0">
              <a:solidFill>
                <a:srgbClr val="000000"/>
              </a:solidFill>
            </a:endParaRPr>
          </a:p>
          <a:p>
            <a:r>
              <a:rPr lang="zh-CN" altLang="en-US" sz="2400" b="1" dirty="0" smtClean="0">
                <a:solidFill>
                  <a:srgbClr val="000000"/>
                </a:solidFill>
              </a:rPr>
              <a:t>颈动脉</a:t>
            </a:r>
            <a:endParaRPr lang="zh-CN" alt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5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A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79391" y="141686"/>
            <a:ext cx="8785225" cy="480655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539753" y="89297"/>
            <a:ext cx="1008063" cy="971550"/>
          </a:xfrm>
          <a:prstGeom prst="rect">
            <a:avLst/>
          </a:prstGeom>
          <a:solidFill>
            <a:srgbClr val="FA06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791768" y="221129"/>
            <a:ext cx="5040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061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rgbClr val="FFFFFF"/>
                </a:solidFill>
              </a:rPr>
              <a:t>3</a:t>
            </a:r>
            <a:endParaRPr lang="zh-CN" altLang="en-US" sz="4000" b="1" dirty="0">
              <a:solidFill>
                <a:srgbClr val="FFFFFF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619250" y="221129"/>
            <a:ext cx="712921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latin typeface="Calibri"/>
              </a:rPr>
              <a:t>When </a:t>
            </a:r>
            <a:r>
              <a:rPr lang="en-US" altLang="zh-CN" sz="3200" b="1" dirty="0" smtClean="0">
                <a:solidFill>
                  <a:srgbClr val="000000"/>
                </a:solidFill>
                <a:latin typeface="Calibri"/>
              </a:rPr>
              <a:t>carrying 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</a:rPr>
              <a:t>out rescue breathing. </a:t>
            </a:r>
            <a:r>
              <a:rPr lang="en-US" altLang="zh-CN" sz="3200" b="1" dirty="0" smtClean="0">
                <a:solidFill>
                  <a:srgbClr val="000000"/>
                </a:solidFill>
                <a:latin typeface="Calibri"/>
              </a:rPr>
              <a:t>How many times a minute should you blow air into the victim’s mouth?</a:t>
            </a:r>
            <a:endParaRPr lang="en-US" altLang="zh-CN" sz="32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1635646"/>
            <a:ext cx="47163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</a:rPr>
              <a:t>A. </a:t>
            </a:r>
            <a:r>
              <a:rPr lang="en-US" altLang="zh-CN" sz="3200" dirty="0" smtClean="0">
                <a:solidFill>
                  <a:srgbClr val="000000"/>
                </a:solidFill>
              </a:rPr>
              <a:t> 4</a:t>
            </a:r>
            <a:endParaRPr lang="en-US" altLang="zh-CN" sz="32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</a:rPr>
              <a:t>B</a:t>
            </a:r>
            <a:r>
              <a:rPr lang="en-US" altLang="zh-CN" sz="3200" dirty="0" smtClean="0">
                <a:solidFill>
                  <a:srgbClr val="000000"/>
                </a:solidFill>
              </a:rPr>
              <a:t>.  8</a:t>
            </a:r>
            <a:endParaRPr lang="en-US" altLang="zh-CN" sz="32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</a:rPr>
              <a:t>C. </a:t>
            </a:r>
            <a:r>
              <a:rPr lang="en-US" altLang="zh-CN" sz="3200" dirty="0" smtClean="0">
                <a:solidFill>
                  <a:srgbClr val="000000"/>
                </a:solidFill>
              </a:rPr>
              <a:t>15</a:t>
            </a:r>
            <a:endParaRPr lang="en-US" altLang="zh-CN" sz="32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</a:rPr>
              <a:t>D. </a:t>
            </a:r>
            <a:r>
              <a:rPr lang="en-US" altLang="zh-CN" sz="3200" dirty="0" smtClean="0">
                <a:solidFill>
                  <a:srgbClr val="000000"/>
                </a:solidFill>
              </a:rPr>
              <a:t>20</a:t>
            </a:r>
            <a:endParaRPr lang="en-US" altLang="zh-CN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0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A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79391" y="141686"/>
            <a:ext cx="8785225" cy="480655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539753" y="89297"/>
            <a:ext cx="1008063" cy="971550"/>
          </a:xfrm>
          <a:prstGeom prst="rect">
            <a:avLst/>
          </a:prstGeom>
          <a:solidFill>
            <a:srgbClr val="FA06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791768" y="221129"/>
            <a:ext cx="5040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061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rgbClr val="FFFFFF"/>
                </a:solidFill>
              </a:rPr>
              <a:t>4</a:t>
            </a:r>
            <a:endParaRPr lang="zh-CN" altLang="en-US" sz="4000" b="1" dirty="0">
              <a:solidFill>
                <a:srgbClr val="FFFFFF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619250" y="221129"/>
            <a:ext cx="712921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000000"/>
                </a:solidFill>
                <a:latin typeface="Calibri"/>
              </a:rPr>
              <a:t>What should the first step be when you carry out rescue breathing?</a:t>
            </a:r>
            <a:endParaRPr lang="en-US" altLang="zh-CN" sz="32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3856" y="1491630"/>
            <a:ext cx="7164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</a:rPr>
              <a:t>A. </a:t>
            </a:r>
            <a:r>
              <a:rPr lang="en-US" altLang="zh-CN" sz="3200" dirty="0" smtClean="0">
                <a:solidFill>
                  <a:srgbClr val="000000"/>
                </a:solidFill>
              </a:rPr>
              <a:t>clear the airway</a:t>
            </a:r>
            <a:endParaRPr lang="en-US" altLang="zh-CN" sz="32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</a:rPr>
              <a:t>B. </a:t>
            </a:r>
            <a:r>
              <a:rPr lang="en-US" altLang="zh-CN" sz="3200" dirty="0" smtClean="0">
                <a:solidFill>
                  <a:srgbClr val="000000"/>
                </a:solidFill>
              </a:rPr>
              <a:t>blow into the victim’s mouth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000000"/>
                </a:solidFill>
              </a:rPr>
              <a:t>C</a:t>
            </a:r>
            <a:r>
              <a:rPr lang="en-US" altLang="zh-CN" sz="3200" dirty="0">
                <a:solidFill>
                  <a:srgbClr val="000000"/>
                </a:solidFill>
              </a:rPr>
              <a:t>. c</a:t>
            </a:r>
            <a:r>
              <a:rPr lang="en-US" altLang="zh-CN" sz="3200" dirty="0" smtClean="0">
                <a:solidFill>
                  <a:srgbClr val="000000"/>
                </a:solidFill>
              </a:rPr>
              <a:t>heck the pulse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000000"/>
                </a:solidFill>
              </a:rPr>
              <a:t>D</a:t>
            </a:r>
            <a:r>
              <a:rPr lang="en-US" altLang="zh-CN" sz="3200" dirty="0">
                <a:solidFill>
                  <a:srgbClr val="000000"/>
                </a:solidFill>
              </a:rPr>
              <a:t>. </a:t>
            </a:r>
            <a:r>
              <a:rPr lang="en-US" altLang="zh-CN" sz="3200" dirty="0" smtClean="0">
                <a:solidFill>
                  <a:srgbClr val="000000"/>
                </a:solidFill>
              </a:rPr>
              <a:t>check for breathing</a:t>
            </a:r>
            <a:endParaRPr lang="en-US" altLang="zh-CN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4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A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79391" y="141686"/>
            <a:ext cx="8785225" cy="480655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539753" y="89297"/>
            <a:ext cx="1008063" cy="971550"/>
          </a:xfrm>
          <a:prstGeom prst="rect">
            <a:avLst/>
          </a:prstGeom>
          <a:solidFill>
            <a:srgbClr val="FA06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791768" y="221129"/>
            <a:ext cx="5040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061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rgbClr val="FFFFFF"/>
                </a:solidFill>
              </a:rPr>
              <a:t>5</a:t>
            </a:r>
            <a:endParaRPr lang="zh-CN" altLang="en-US" sz="4000" b="1" dirty="0">
              <a:solidFill>
                <a:srgbClr val="FFFFFF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619250" y="330791"/>
            <a:ext cx="71292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000000"/>
                </a:solidFill>
                <a:latin typeface="Calibri"/>
              </a:rPr>
              <a:t>What is the most serious type of burn?</a:t>
            </a:r>
            <a:endParaRPr lang="en-US" altLang="zh-CN" sz="32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1419622"/>
            <a:ext cx="63725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</a:rPr>
              <a:t>A. </a:t>
            </a:r>
            <a:r>
              <a:rPr lang="en-US" altLang="zh-CN" sz="3200" dirty="0" smtClean="0">
                <a:solidFill>
                  <a:srgbClr val="000000"/>
                </a:solidFill>
              </a:rPr>
              <a:t>first degree</a:t>
            </a:r>
            <a:endParaRPr lang="en-US" altLang="zh-CN" sz="32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</a:rPr>
              <a:t>B. </a:t>
            </a:r>
            <a:r>
              <a:rPr lang="en-US" altLang="zh-CN" sz="3200" dirty="0" smtClean="0">
                <a:solidFill>
                  <a:srgbClr val="000000"/>
                </a:solidFill>
              </a:rPr>
              <a:t>second degree</a:t>
            </a:r>
            <a:endParaRPr lang="en-US" altLang="zh-CN" sz="32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</a:rPr>
              <a:t>C. </a:t>
            </a:r>
            <a:r>
              <a:rPr lang="en-US" altLang="zh-CN" sz="3200" dirty="0" smtClean="0">
                <a:solidFill>
                  <a:srgbClr val="000000"/>
                </a:solidFill>
              </a:rPr>
              <a:t>third degree</a:t>
            </a:r>
            <a:endParaRPr lang="en-US" altLang="zh-CN" sz="32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</a:rPr>
              <a:t>D. </a:t>
            </a:r>
            <a:r>
              <a:rPr lang="en-US" altLang="zh-CN" sz="3200" dirty="0" smtClean="0">
                <a:solidFill>
                  <a:srgbClr val="000000"/>
                </a:solidFill>
              </a:rPr>
              <a:t>all burns are serious</a:t>
            </a:r>
            <a:endParaRPr lang="en-US" altLang="zh-CN" sz="3200" dirty="0">
              <a:solidFill>
                <a:srgbClr val="000000"/>
              </a:solidFill>
            </a:endParaRPr>
          </a:p>
        </p:txBody>
      </p:sp>
      <p:pic>
        <p:nvPicPr>
          <p:cNvPr id="25" name="Picture 5" descr="burn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1" t="33380" r="32129" b="29489"/>
          <a:stretch>
            <a:fillRect/>
          </a:stretch>
        </p:blipFill>
        <p:spPr bwMode="auto">
          <a:xfrm>
            <a:off x="4512915" y="699543"/>
            <a:ext cx="2116212" cy="173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6" descr="burn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1" t="35803" r="33104" b="33630"/>
          <a:stretch>
            <a:fillRect/>
          </a:stretch>
        </p:blipFill>
        <p:spPr bwMode="auto">
          <a:xfrm>
            <a:off x="6508441" y="1995686"/>
            <a:ext cx="2127769" cy="147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7" descr="burn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3" t="31302" r="34584" b="31537"/>
          <a:stretch>
            <a:fillRect/>
          </a:stretch>
        </p:blipFill>
        <p:spPr bwMode="auto">
          <a:xfrm>
            <a:off x="4512915" y="2629392"/>
            <a:ext cx="2028187" cy="178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16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A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79391" y="141686"/>
            <a:ext cx="8785225" cy="480655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539753" y="89297"/>
            <a:ext cx="1008063" cy="971550"/>
          </a:xfrm>
          <a:prstGeom prst="rect">
            <a:avLst/>
          </a:prstGeom>
          <a:solidFill>
            <a:srgbClr val="FA06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791768" y="221129"/>
            <a:ext cx="5040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061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rgbClr val="FFFFFF"/>
                </a:solidFill>
              </a:rPr>
              <a:t>6</a:t>
            </a:r>
            <a:endParaRPr lang="zh-CN" altLang="en-US" sz="4000" b="1" dirty="0">
              <a:solidFill>
                <a:srgbClr val="FFFFFF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619250" y="221129"/>
            <a:ext cx="712921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rgbClr val="000000"/>
                </a:solidFill>
                <a:latin typeface="Calibri"/>
              </a:rPr>
              <a:t>A friend took a hot pan off the fire with her bare hands. Her fingers are red and blistered and extremely painful. What should you for her?</a:t>
            </a:r>
            <a:endParaRPr lang="en-US" altLang="zh-CN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184" y="2037011"/>
            <a:ext cx="8460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A. </a:t>
            </a:r>
            <a:r>
              <a:rPr lang="en-US" altLang="zh-CN" sz="2800" dirty="0" smtClean="0">
                <a:solidFill>
                  <a:srgbClr val="000000"/>
                </a:solidFill>
              </a:rPr>
              <a:t>tell her to put her fingers in her mouth</a:t>
            </a:r>
            <a:endParaRPr lang="en-US" altLang="zh-CN" sz="28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B. </a:t>
            </a:r>
            <a:r>
              <a:rPr lang="en-US" altLang="zh-CN" sz="2800" dirty="0" smtClean="0">
                <a:solidFill>
                  <a:srgbClr val="000000"/>
                </a:solidFill>
              </a:rPr>
              <a:t>take her to the doctor</a:t>
            </a:r>
            <a:endParaRPr lang="en-US" altLang="zh-CN" sz="28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C. </a:t>
            </a:r>
            <a:r>
              <a:rPr lang="en-US" altLang="zh-CN" sz="2800" dirty="0" smtClean="0">
                <a:solidFill>
                  <a:srgbClr val="000000"/>
                </a:solidFill>
              </a:rPr>
              <a:t>put butter on her fingers and wrap them in bandages</a:t>
            </a:r>
            <a:endParaRPr lang="en-US" altLang="zh-CN" sz="28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D. </a:t>
            </a:r>
            <a:r>
              <a:rPr lang="en-US" altLang="zh-CN" sz="2800" dirty="0" smtClean="0">
                <a:solidFill>
                  <a:srgbClr val="000000"/>
                </a:solidFill>
              </a:rPr>
              <a:t>put her burned fingers under cool running water</a:t>
            </a:r>
            <a:endParaRPr lang="en-US" altLang="zh-CN" sz="28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3"/>
          <a:stretch/>
        </p:blipFill>
        <p:spPr bwMode="auto">
          <a:xfrm>
            <a:off x="2350868" y="447767"/>
            <a:ext cx="4785320" cy="353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16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A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79391" y="141686"/>
            <a:ext cx="8785225" cy="480655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539753" y="89297"/>
            <a:ext cx="1008063" cy="971550"/>
          </a:xfrm>
          <a:prstGeom prst="rect">
            <a:avLst/>
          </a:prstGeom>
          <a:solidFill>
            <a:srgbClr val="FA06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791768" y="221129"/>
            <a:ext cx="5040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061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rgbClr val="FFFFFF"/>
                </a:solidFill>
              </a:rPr>
              <a:t>7</a:t>
            </a:r>
            <a:endParaRPr lang="zh-CN" altLang="en-US" sz="4000" b="1" dirty="0">
              <a:solidFill>
                <a:srgbClr val="FFFFFF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619250" y="282684"/>
            <a:ext cx="71292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000000"/>
                </a:solidFill>
                <a:latin typeface="Calibri"/>
              </a:rPr>
              <a:t>How would you stop severe bleeding?</a:t>
            </a:r>
            <a:endParaRPr lang="en-US" altLang="zh-CN" sz="32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9" y="1162587"/>
            <a:ext cx="83529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</a:rPr>
              <a:t>A. </a:t>
            </a:r>
            <a:r>
              <a:rPr lang="en-US" altLang="zh-CN" sz="3200" dirty="0" smtClean="0">
                <a:solidFill>
                  <a:srgbClr val="000000"/>
                </a:solidFill>
              </a:rPr>
              <a:t>cover the wound with plastic</a:t>
            </a:r>
            <a:endParaRPr lang="en-US" altLang="zh-CN" sz="32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</a:rPr>
              <a:t>B. </a:t>
            </a:r>
            <a:r>
              <a:rPr lang="en-US" altLang="zh-CN" sz="3200" dirty="0" smtClean="0">
                <a:solidFill>
                  <a:srgbClr val="000000"/>
                </a:solidFill>
              </a:rPr>
              <a:t>wash the wound</a:t>
            </a:r>
            <a:endParaRPr lang="en-US" altLang="zh-CN" sz="32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</a:rPr>
              <a:t>C. </a:t>
            </a:r>
            <a:r>
              <a:rPr lang="en-US" altLang="zh-CN" sz="3200" dirty="0" smtClean="0">
                <a:solidFill>
                  <a:srgbClr val="000000"/>
                </a:solidFill>
              </a:rPr>
              <a:t>do nothing, as the bleeding will stop by itself</a:t>
            </a:r>
            <a:endParaRPr lang="en-US" altLang="zh-CN" sz="32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</a:rPr>
              <a:t>D. </a:t>
            </a:r>
            <a:r>
              <a:rPr lang="en-US" altLang="zh-CN" sz="3200" dirty="0" smtClean="0">
                <a:solidFill>
                  <a:srgbClr val="000000"/>
                </a:solidFill>
              </a:rPr>
              <a:t>put a bandage over the wound and then press on it</a:t>
            </a:r>
            <a:endParaRPr lang="en-US" altLang="zh-CN" sz="3200" dirty="0">
              <a:solidFill>
                <a:srgbClr val="000000"/>
              </a:solidFill>
            </a:endParaRPr>
          </a:p>
        </p:txBody>
      </p:sp>
      <p:pic>
        <p:nvPicPr>
          <p:cNvPr id="7" name="Picture 4" descr="t543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279" y="929015"/>
            <a:ext cx="3240360" cy="18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16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A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79391" y="141686"/>
            <a:ext cx="8785225" cy="480655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539753" y="89297"/>
            <a:ext cx="1008063" cy="971550"/>
          </a:xfrm>
          <a:prstGeom prst="rect">
            <a:avLst/>
          </a:prstGeom>
          <a:solidFill>
            <a:srgbClr val="FA06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791768" y="221129"/>
            <a:ext cx="5040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A061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rgbClr val="FFFFFF"/>
                </a:solidFill>
              </a:rPr>
              <a:t>8</a:t>
            </a:r>
            <a:endParaRPr lang="zh-CN" altLang="en-US" sz="4000" b="1" dirty="0">
              <a:solidFill>
                <a:srgbClr val="FFFFFF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619250" y="221129"/>
            <a:ext cx="712921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000000"/>
                </a:solidFill>
                <a:latin typeface="Calibri"/>
              </a:rPr>
              <a:t>A friend is chocking on a piece of food and is coughing badly. What should you do?</a:t>
            </a:r>
            <a:endParaRPr lang="en-US" altLang="zh-CN" sz="32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768" y="1635646"/>
            <a:ext cx="8460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</a:rPr>
              <a:t>A. </a:t>
            </a:r>
            <a:r>
              <a:rPr lang="en-US" altLang="zh-CN" sz="3200" dirty="0" smtClean="0">
                <a:solidFill>
                  <a:srgbClr val="000000"/>
                </a:solidFill>
              </a:rPr>
              <a:t>nothing</a:t>
            </a:r>
            <a:endParaRPr lang="en-US" altLang="zh-CN" sz="32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</a:rPr>
              <a:t>B. </a:t>
            </a:r>
            <a:r>
              <a:rPr lang="en-US" altLang="zh-CN" sz="3200" dirty="0" smtClean="0">
                <a:solidFill>
                  <a:srgbClr val="000000"/>
                </a:solidFill>
              </a:rPr>
              <a:t>have her lie down and rest</a:t>
            </a:r>
            <a:endParaRPr lang="en-US" altLang="zh-CN" sz="32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</a:rPr>
              <a:t>C. </a:t>
            </a:r>
            <a:r>
              <a:rPr lang="en-US" altLang="zh-CN" sz="3200" dirty="0" smtClean="0">
                <a:solidFill>
                  <a:srgbClr val="000000"/>
                </a:solidFill>
              </a:rPr>
              <a:t>carry out rescue breathing</a:t>
            </a:r>
            <a:endParaRPr lang="en-US" altLang="zh-CN" sz="32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00"/>
                </a:solidFill>
              </a:rPr>
              <a:t>D. </a:t>
            </a:r>
            <a:r>
              <a:rPr lang="en-US" altLang="zh-CN" sz="3200" dirty="0" smtClean="0">
                <a:solidFill>
                  <a:srgbClr val="000000"/>
                </a:solidFill>
              </a:rPr>
              <a:t>slap her four or five times on her back</a:t>
            </a:r>
            <a:endParaRPr lang="en-US" altLang="zh-CN" sz="3200" dirty="0">
              <a:solidFill>
                <a:srgbClr val="000000"/>
              </a:solidFill>
            </a:endParaRPr>
          </a:p>
        </p:txBody>
      </p:sp>
      <p:pic>
        <p:nvPicPr>
          <p:cNvPr id="7" name="Picture 4" descr="cho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64" y="1727758"/>
            <a:ext cx="3095636" cy="185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16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</p:bldLst>
  </p:timing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FFFFFF"/>
      </a:accent3>
      <a:accent4>
        <a:srgbClr val="000000"/>
      </a:accent4>
      <a:accent5>
        <a:srgbClr val="B2B8E0"/>
      </a:accent5>
      <a:accent6>
        <a:srgbClr val="54B9DC"/>
      </a:accent6>
      <a:hlink>
        <a:srgbClr val="56C7AA"/>
      </a:hlink>
      <a:folHlink>
        <a:srgbClr val="59A8D1"/>
      </a:folHlink>
    </a:clrScheme>
    <a:fontScheme name="Office Theme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corchflash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corchflash" charset="0"/>
            <a:ea typeface="宋体" pitchFamily="2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528</Words>
  <Application>Microsoft Office PowerPoint</Application>
  <PresentationFormat>全屏显示(16:9)</PresentationFormat>
  <Paragraphs>85</Paragraphs>
  <Slides>15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6" baseType="lpstr"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陈丹琳</dc:creator>
  <cp:lastModifiedBy>陈丹琳</cp:lastModifiedBy>
  <cp:revision>26</cp:revision>
  <dcterms:created xsi:type="dcterms:W3CDTF">2014-06-09T03:54:16Z</dcterms:created>
  <dcterms:modified xsi:type="dcterms:W3CDTF">2014-06-14T06:18:06Z</dcterms:modified>
</cp:coreProperties>
</file>