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65" r:id="rId5"/>
    <p:sldId id="266" r:id="rId6"/>
    <p:sldId id="264" r:id="rId7"/>
    <p:sldId id="263" r:id="rId8"/>
    <p:sldId id="268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85" r:id="rId17"/>
    <p:sldId id="277" r:id="rId18"/>
    <p:sldId id="283" r:id="rId19"/>
    <p:sldId id="276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2E88696-8CCA-446E-AC6F-3407D9327A95}">
          <p14:sldIdLst>
            <p14:sldId id="256"/>
            <p14:sldId id="265"/>
            <p14:sldId id="266"/>
            <p14:sldId id="264"/>
            <p14:sldId id="263"/>
            <p14:sldId id="268"/>
            <p14:sldId id="261"/>
            <p14:sldId id="270"/>
            <p14:sldId id="271"/>
            <p14:sldId id="272"/>
            <p14:sldId id="273"/>
            <p14:sldId id="274"/>
            <p14:sldId id="275"/>
            <p14:sldId id="285"/>
            <p14:sldId id="277"/>
            <p14:sldId id="283"/>
            <p14:sldId id="276"/>
            <p14:sldId id="278"/>
            <p14:sldId id="279"/>
            <p14:sldId id="280"/>
            <p14:sldId id="281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FA77-2112-4F46-9E67-D81E8C27736B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9ED79-274F-47A5-988F-DCFC8345B5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29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9ED79-274F-47A5-988F-DCFC8345B5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9ED79-274F-47A5-988F-DCFC8345B5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9ED79-274F-47A5-988F-DCFC8345B50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9ED79-274F-47A5-988F-DCFC8345B50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新建文件夹 (9)\1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280920" cy="819522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5157192"/>
            <a:ext cx="8285676" cy="43204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5BC78A-5E1E-4BDE-9DC6-11902151CDB0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1B48-9332-4F3D-984B-8A50579C4805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dirty="0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6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F032-9923-4849-804C-F039108D0731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9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B2FF-0328-4CB6-ABFD-558AD7C6E5FC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5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DEB4-F515-4BCE-B434-9D37E128789E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9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278-5EFD-41B0-8AC2-FFA213425495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9530-75FA-4127-BCF6-1A82EEF276EA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3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F8-05B3-469B-B40F-1E3003AE3BA0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FFB5-5AA1-4FFC-A04C-B3669796D168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88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F07-F3E8-4A20-BDDC-9D8BF78658FB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47A4-65C4-486D-8065-E719A520A877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8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A94C-0596-4819-8685-09CCE74100E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5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367A-5FEC-4596-B58E-377302D922E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1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D906-F170-40DF-96E7-4E2E18B0F3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2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30A3-169F-4056-A46E-54D34E7C0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49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8120-5D93-4C4E-B599-F504593001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5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59A0-8C62-42F7-A402-A2E4C02DB8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D4A2-CCDD-49E1-87D3-211CFF97AA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1004-DA6C-49DB-B0FA-365158D8ED4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76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524A-BF32-41B9-958E-BCEDC1C700E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18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362C-B885-4A75-AC9E-2CDE8F5586C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3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80A1-70A4-452C-B5BD-9466B2C27AF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3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9)\19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E2F4BC4-1F7C-4A48-9EC8-3B02522FFFDC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7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BA15C-616D-4027-8B6C-57245C3A96E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.baidu.com/i?ct=503316480&amp;z=0&amp;tn=baiduimagedetail&amp;word=%B5%CD%CC%BC%C9%FA%BB%EE%CD%BC%C6%AC&amp;in=10515&amp;cl=2&amp;cm=1&amp;sc=0&amp;lm=-1&amp;pn=1&amp;rn=1&amp;di=10628201552&amp;ln=2000&amp;fr=&amp;ic=0&amp;s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hyperlink" Target="http://image.baidu.com/i?ct=503316480&amp;z=0&amp;tn=baiduimagedetail&amp;word=%CA%C0%BD%E7%C6%F8%BA%F2%B4%F3%BB%E1%CD%BC%B1%EA&amp;in=25293&amp;cl=2&amp;cm=1&amp;sc=0&amp;lm=-1&amp;pn=102&amp;rn=1&amp;di=1559367266&amp;ln=2000&amp;fr=&amp;ic=0&amp;s=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19.xml"/><Relationship Id="rId7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jpeg"/><Relationship Id="rId5" Type="http://schemas.openxmlformats.org/officeDocument/2006/relationships/hyperlink" Target="&#21704;&#21033;&#183;&#27874;&#29305;&#19982;&#39764;&#27861;&#30707;%20&#21095;&#22330;&#29256;&#39044;&#21578;&#29255;%201080p.flv" TargetMode="Externa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1907" y="0"/>
            <a:ext cx="1080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90323" y="3751667"/>
            <a:ext cx="3781805" cy="112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Unit 1 Art</a:t>
            </a:r>
            <a:endParaRPr lang="en-US" altLang="zh-CN" sz="66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07904" y="5157192"/>
            <a:ext cx="52972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850009" y="5322503"/>
            <a:ext cx="3262432" cy="4827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人教版高中英语选修六</a:t>
            </a:r>
            <a:endParaRPr lang="en-US" altLang="zh-CN" sz="2400" kern="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4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48097" y="541932"/>
            <a:ext cx="8904287" cy="64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1" tIns="44755" rIns="89511" bIns="447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476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43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7907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4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05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6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19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en-US" altLang="zh-CN" sz="36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  <a:latin typeface="Arial Black" pitchFamily="34" charset="0"/>
              </a:rPr>
              <a:t>appeal  v.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en-US" altLang="zh-CN" sz="3200" b="1" dirty="0">
                <a:solidFill>
                  <a:schemeClr val="accent2"/>
                </a:solidFill>
                <a:latin typeface="Arial Black" pitchFamily="34" charset="0"/>
              </a:rPr>
              <a:t>1) attract  2) ask for aid</a:t>
            </a:r>
            <a:r>
              <a:rPr lang="en-US" altLang="zh-CN" sz="3600" b="1" dirty="0">
                <a:solidFill>
                  <a:schemeClr val="accent2"/>
                </a:solidFill>
                <a:latin typeface="Arial Black" pitchFamily="34" charset="0"/>
              </a:rPr>
              <a:t> 3)call on</a:t>
            </a:r>
            <a:endParaRPr lang="zh-CN" altLang="en-US" sz="3600" b="1" dirty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en-US" altLang="zh-CN" sz="3200" b="1" dirty="0">
                <a:latin typeface="Times New Roman" pitchFamily="18" charset="0"/>
              </a:rPr>
              <a:t>This film doesn’t appeal to me.</a:t>
            </a:r>
          </a:p>
          <a:p>
            <a:pPr eaLnBrk="1" hangingPunct="1"/>
            <a:r>
              <a:rPr lang="en-US" altLang="zh-CN" sz="3200" b="1" dirty="0">
                <a:latin typeface="Times New Roman" pitchFamily="18" charset="0"/>
              </a:rPr>
              <a:t>Our school is appealing to everyone to </a:t>
            </a:r>
          </a:p>
          <a:p>
            <a:pPr eaLnBrk="1" hangingPunct="1"/>
            <a:r>
              <a:rPr lang="en-US" altLang="zh-CN" sz="3200" b="1" dirty="0" smtClean="0">
                <a:latin typeface="Times New Roman" pitchFamily="18" charset="0"/>
              </a:rPr>
              <a:t>donate </a:t>
            </a:r>
            <a:r>
              <a:rPr lang="en-US" altLang="zh-CN" sz="3200" b="1" dirty="0">
                <a:latin typeface="Times New Roman" pitchFamily="18" charset="0"/>
              </a:rPr>
              <a:t>money to Sichuan.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endParaRPr lang="en-US" altLang="zh-CN" sz="3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zh-CN" altLang="en-US" sz="3200" b="1" dirty="0" smtClean="0">
                <a:latin typeface="Times New Roman" pitchFamily="18" charset="0"/>
              </a:rPr>
              <a:t>对</a:t>
            </a:r>
            <a:r>
              <a:rPr lang="zh-CN" altLang="en-US" sz="3200" b="1" dirty="0">
                <a:latin typeface="Times New Roman" pitchFamily="18" charset="0"/>
              </a:rPr>
              <a:t>某人有吸引力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zh-CN" altLang="en-US" sz="3200" b="1" dirty="0">
                <a:latin typeface="Times New Roman" pitchFamily="18" charset="0"/>
              </a:rPr>
              <a:t>呼吁某人去做某事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lang="en-US" altLang="zh-CN" sz="3200" b="1" dirty="0">
                <a:solidFill>
                  <a:schemeClr val="accent2"/>
                </a:solidFill>
                <a:latin typeface="Arial Black" pitchFamily="34" charset="0"/>
              </a:rPr>
              <a:t>n.</a:t>
            </a: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zh-CN" altLang="en-US" sz="3200" b="1" dirty="0">
                <a:latin typeface="Times New Roman" pitchFamily="18" charset="0"/>
              </a:rPr>
              <a:t>为某事发出呼吁</a:t>
            </a:r>
          </a:p>
          <a:p>
            <a:pPr eaLnBrk="1" hangingPunct="1">
              <a:lnSpc>
                <a:spcPct val="135000"/>
              </a:lnSpc>
              <a:spcAft>
                <a:spcPct val="10000"/>
              </a:spcAft>
            </a:pPr>
            <a:r>
              <a:rPr lang="en-US" altLang="zh-CN" sz="3600" b="1" dirty="0">
                <a:latin typeface="Times New Roman" pitchFamily="18" charset="0"/>
              </a:rPr>
              <a:t>           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517404" y="5445224"/>
            <a:ext cx="4799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511" tIns="44755" rIns="89511" bIns="44755">
            <a:spAutoFit/>
          </a:bodyPr>
          <a:lstStyle/>
          <a:p>
            <a:r>
              <a:rPr lang="zh-CN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zh-CN" sz="3200" b="1" dirty="0">
                <a:solidFill>
                  <a:srgbClr val="CC00FF"/>
                </a:solidFill>
              </a:rPr>
              <a:t>make an appeal for </a:t>
            </a:r>
            <a:r>
              <a:rPr lang="en-US" altLang="zh-CN" sz="3200" b="1" dirty="0" err="1">
                <a:solidFill>
                  <a:srgbClr val="CC00FF"/>
                </a:solidFill>
              </a:rPr>
              <a:t>sth</a:t>
            </a:r>
            <a:r>
              <a:rPr lang="en-US" altLang="zh-CN" sz="3200" b="1" dirty="0">
                <a:solidFill>
                  <a:srgbClr val="CC00FF"/>
                </a:solidFill>
              </a:rPr>
              <a:t>.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530153" y="4797152"/>
            <a:ext cx="579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1" tIns="44755" rIns="89511" bIns="44755">
            <a:spAutoFit/>
          </a:bodyPr>
          <a:lstStyle/>
          <a:p>
            <a:r>
              <a:rPr lang="zh-CN" altLang="en-US" sz="3600" b="1" dirty="0">
                <a:solidFill>
                  <a:srgbClr val="008000"/>
                </a:solidFill>
              </a:rPr>
              <a:t> </a:t>
            </a:r>
            <a:r>
              <a:rPr kumimoji="1" lang="en-US" altLang="zh-CN" sz="3200" b="1" dirty="0">
                <a:solidFill>
                  <a:srgbClr val="008000"/>
                </a:solidFill>
              </a:rPr>
              <a:t>appeal to sb. to do </a:t>
            </a:r>
            <a:r>
              <a:rPr kumimoji="1" lang="en-US" altLang="zh-CN" sz="3200" b="1" dirty="0" err="1">
                <a:solidFill>
                  <a:srgbClr val="008000"/>
                </a:solidFill>
              </a:rPr>
              <a:t>sth</a:t>
            </a:r>
            <a:r>
              <a:rPr kumimoji="1" lang="en-US" altLang="zh-CN" sz="3200" b="1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603600" y="4220889"/>
            <a:ext cx="2768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511" tIns="44755" rIns="89511" bIns="4475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</a:rPr>
              <a:t> appeal to sb.</a:t>
            </a:r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2772097" y="973980"/>
            <a:ext cx="1439863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4237632" y="620662"/>
            <a:ext cx="3249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tx2"/>
                </a:solidFill>
                <a:latin typeface="Arial Black" pitchFamily="34" charset="0"/>
              </a:rPr>
              <a:t>a.</a:t>
            </a:r>
            <a:r>
              <a:rPr lang="en-US" altLang="zh-CN" sz="32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altLang="zh-CN" sz="3600" dirty="0">
                <a:solidFill>
                  <a:schemeClr val="tx2"/>
                </a:solidFill>
                <a:latin typeface="Arial Black" pitchFamily="34" charset="0"/>
              </a:rPr>
              <a:t>appealing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687740" y="2060848"/>
            <a:ext cx="602356" cy="57943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5076304" y="3137595"/>
            <a:ext cx="431800" cy="57943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0315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  <p:bldP spid="132101" grpId="0"/>
      <p:bldP spid="132105" grpId="0" animBg="1"/>
      <p:bldP spid="132106" grpId="0"/>
      <p:bldP spid="132107" grpId="0" animBg="1"/>
      <p:bldP spid="132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u=2118016095,2739527355&amp;fm=0&amp;gp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2951163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5" name="Picture 7" descr="u=1212009800,2209822744&amp;fm=4&amp;gp=1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01" y="2564904"/>
            <a:ext cx="35290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676400" y="5661248"/>
            <a:ext cx="572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lead a low-carbon life</a:t>
            </a:r>
            <a:endParaRPr lang="zh-CN" altLang="en-US" sz="36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143000" y="228600"/>
            <a:ext cx="2463800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Black" pitchFamily="34" charset="0"/>
              </a:rPr>
              <a:t>Have a try</a:t>
            </a:r>
          </a:p>
        </p:txBody>
      </p:sp>
    </p:spTree>
    <p:extLst>
      <p:ext uri="{BB962C8B-B14F-4D97-AF65-F5344CB8AC3E}">
        <p14:creationId xmlns:p14="http://schemas.microsoft.com/office/powerpoint/2010/main" val="42191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 descr="20100318104837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1785"/>
            <a:ext cx="441960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07504" y="4138042"/>
            <a:ext cx="8915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They </a:t>
            </a:r>
            <a:r>
              <a:rPr lang="en-US" altLang="zh-CN" sz="2800" b="1" dirty="0">
                <a:solidFill>
                  <a:srgbClr val="9900CC"/>
                </a:solidFill>
              </a:rPr>
              <a:t>attempted to</a:t>
            </a:r>
            <a:r>
              <a:rPr lang="en-US" altLang="zh-CN" sz="2800" b="1" dirty="0"/>
              <a:t> attend the Olympic Games.  </a:t>
            </a:r>
          </a:p>
          <a:p>
            <a:r>
              <a:rPr lang="en-US" altLang="zh-CN" sz="2800" b="1" dirty="0"/>
              <a:t>They </a:t>
            </a:r>
            <a:r>
              <a:rPr lang="en-US" altLang="zh-CN" sz="2800" b="1" dirty="0">
                <a:solidFill>
                  <a:srgbClr val="008000"/>
                </a:solidFill>
              </a:rPr>
              <a:t>made an attempt at </a:t>
            </a:r>
            <a:r>
              <a:rPr lang="en-US" altLang="zh-CN" sz="2800" b="1" dirty="0"/>
              <a:t>passing the exam, but it was so difficult that they passed it </a:t>
            </a:r>
          </a:p>
          <a:p>
            <a:r>
              <a:rPr lang="en-US" altLang="zh-CN" sz="2800" b="1" dirty="0">
                <a:solidFill>
                  <a:srgbClr val="FF6699"/>
                </a:solidFill>
              </a:rPr>
              <a:t>at the fifth attempt</a:t>
            </a:r>
            <a:r>
              <a:rPr lang="en-US" altLang="zh-CN" sz="2800" b="1" dirty="0"/>
              <a:t>.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</a:t>
            </a:r>
          </a:p>
          <a:p>
            <a:r>
              <a:rPr lang="en-US" altLang="zh-CN" sz="2800" b="1" dirty="0"/>
              <a:t>  </a:t>
            </a:r>
          </a:p>
        </p:txBody>
      </p:sp>
      <p:pic>
        <p:nvPicPr>
          <p:cNvPr id="51214" name="Picture 14" descr="xin_1230805071528250789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9723"/>
            <a:ext cx="42672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52400" y="106363"/>
            <a:ext cx="4591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/>
              <a:t>make an effort; try</a:t>
            </a:r>
            <a:endParaRPr lang="zh-CN" altLang="en-US" sz="3200" b="1" dirty="0"/>
          </a:p>
          <a:p>
            <a:endParaRPr lang="zh-CN" altLang="en-US" sz="3200" b="1" dirty="0"/>
          </a:p>
        </p:txBody>
      </p:sp>
      <p:sp>
        <p:nvSpPr>
          <p:cNvPr id="5121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6056" y="73025"/>
            <a:ext cx="2667000" cy="707886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0000FF"/>
                </a:solidFill>
                <a:latin typeface="Arial Black" pitchFamily="34" charset="0"/>
              </a:rPr>
              <a:t> attempt</a:t>
            </a:r>
            <a:endParaRPr kumimoji="1" lang="zh-CN" altLang="en-US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869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uiExpand="1" build="allAtOnce"/>
      <p:bldP spid="512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660648" y="1916832"/>
            <a:ext cx="8159824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Arial Black" pitchFamily="34" charset="0"/>
              </a:rPr>
              <a:t>attempt   n</a:t>
            </a:r>
            <a:r>
              <a:rPr lang="zh-CN" altLang="en-US" sz="3600" b="1" dirty="0">
                <a:solidFill>
                  <a:schemeClr val="accent2"/>
                </a:solidFill>
                <a:latin typeface="Arial Black" pitchFamily="34" charset="0"/>
              </a:rPr>
              <a:t>．</a:t>
            </a:r>
            <a:r>
              <a:rPr lang="en-US" altLang="zh-CN" sz="3600" b="1" dirty="0"/>
              <a:t> </a:t>
            </a:r>
            <a:r>
              <a:rPr lang="zh-CN" altLang="en-US" sz="3600" b="1" dirty="0" smtClean="0"/>
              <a:t>　</a:t>
            </a:r>
          </a:p>
          <a:p>
            <a:pPr lvl="1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33CC"/>
                </a:solidFill>
              </a:rPr>
              <a:t>make an attempt at doing</a:t>
            </a:r>
          </a:p>
          <a:p>
            <a:pPr lvl="1">
              <a:lnSpc>
                <a:spcPct val="120000"/>
              </a:lnSpc>
            </a:pPr>
            <a:endParaRPr lang="en-US" altLang="zh-CN" sz="3600" b="1" dirty="0" smtClean="0">
              <a:solidFill>
                <a:srgbClr val="FF33CC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8000"/>
                </a:solidFill>
              </a:rPr>
              <a:t>at </a:t>
            </a:r>
            <a:r>
              <a:rPr lang="en-US" altLang="zh-CN" sz="3600" b="1" dirty="0">
                <a:solidFill>
                  <a:srgbClr val="008000"/>
                </a:solidFill>
              </a:rPr>
              <a:t>one’s first attempt	</a:t>
            </a:r>
            <a:endParaRPr lang="zh-CN" altLang="en-US" sz="3600" b="1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/>
              <a:t>                    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endParaRPr lang="en-US" altLang="zh-CN" sz="3600" b="1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A50021"/>
                </a:solidFill>
              </a:rPr>
              <a:t>attempt to do</a:t>
            </a:r>
            <a:endParaRPr lang="zh-CN" altLang="en-US" sz="3600" b="1" dirty="0">
              <a:solidFill>
                <a:srgbClr val="A50021"/>
              </a:solidFill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508104" y="3313008"/>
            <a:ext cx="2592287" cy="6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511" tIns="44755" rIns="89511" bIns="44755">
            <a:spAutoFit/>
          </a:bodyPr>
          <a:lstStyle/>
          <a:p>
            <a:r>
              <a:rPr lang="zh-CN" altLang="en-US" sz="3600" b="1" dirty="0" smtClean="0"/>
              <a:t>尝试做</a:t>
            </a:r>
            <a:r>
              <a:rPr lang="zh-CN" altLang="en-US" sz="3600" b="1" dirty="0"/>
              <a:t>某事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5089690" y="4437112"/>
            <a:ext cx="3848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511" tIns="44755" rIns="89511" bIns="4475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/>
              <a:t>某人的第一次尝试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148137" y="5289550"/>
            <a:ext cx="2478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600" b="1" dirty="0"/>
              <a:t>试图做某事</a:t>
            </a:r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 flipV="1">
            <a:off x="4320858" y="2346325"/>
            <a:ext cx="839404" cy="1587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181600" y="2025650"/>
            <a:ext cx="3367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accent1"/>
                </a:solidFill>
                <a:latin typeface="Arial Black" pitchFamily="34" charset="0"/>
              </a:rPr>
              <a:t>a.</a:t>
            </a:r>
            <a:r>
              <a:rPr lang="en-US" altLang="zh-CN" sz="320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altLang="zh-CN" sz="3600">
                <a:solidFill>
                  <a:schemeClr val="accent1"/>
                </a:solidFill>
                <a:latin typeface="Arial Black" pitchFamily="34" charset="0"/>
              </a:rPr>
              <a:t>attempted</a:t>
            </a:r>
          </a:p>
        </p:txBody>
      </p:sp>
    </p:spTree>
    <p:extLst>
      <p:ext uri="{BB962C8B-B14F-4D97-AF65-F5344CB8AC3E}">
        <p14:creationId xmlns:p14="http://schemas.microsoft.com/office/powerpoint/2010/main" val="2527370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/>
      <p:bldP spid="144391" grpId="0"/>
      <p:bldP spid="144393" grpId="0" animBg="1"/>
      <p:bldP spid="144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410" y="356462"/>
            <a:ext cx="684076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Art is influenced by the </a:t>
            </a: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customs and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faith </a:t>
            </a:r>
            <a:r>
              <a:rPr lang="en-US" altLang="zh-CN" sz="36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a people. </a:t>
            </a:r>
            <a:endParaRPr lang="zh-CN" altLang="en-US" sz="36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1581371" cy="262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988840"/>
            <a:ext cx="651621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n. </a:t>
            </a:r>
            <a:r>
              <a:rPr lang="zh-CN" altLang="en-US" sz="2400" dirty="0"/>
              <a:t>信用，信任； 宗教信仰； 忠诚； </a:t>
            </a:r>
            <a:r>
              <a:rPr lang="zh-CN" altLang="en-US" sz="2400" dirty="0" smtClean="0"/>
              <a:t>宗教</a:t>
            </a:r>
            <a:endParaRPr lang="en-US" altLang="zh-CN" sz="2400" dirty="0" smtClean="0"/>
          </a:p>
          <a:p>
            <a:r>
              <a:rPr lang="en-US" altLang="zh-CN" sz="2400" dirty="0" smtClean="0"/>
              <a:t>e.g</a:t>
            </a:r>
            <a:r>
              <a:rPr lang="en-US" altLang="zh-CN" sz="2400" dirty="0"/>
              <a:t>. I have great faith in </a:t>
            </a:r>
            <a:r>
              <a:rPr lang="en-US" altLang="zh-CN" sz="2400" dirty="0" smtClean="0"/>
              <a:t>you.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break faith with: </a:t>
            </a:r>
            <a:r>
              <a:rPr lang="zh-CN" altLang="en-US" sz="2400" dirty="0" smtClean="0"/>
              <a:t>背信弃义</a:t>
            </a:r>
            <a:endParaRPr lang="en-US" altLang="zh-CN" sz="2400" dirty="0" smtClean="0"/>
          </a:p>
          <a:p>
            <a:r>
              <a:rPr lang="en-US" altLang="zh-CN" sz="2400" dirty="0"/>
              <a:t>i</a:t>
            </a:r>
            <a:r>
              <a:rPr lang="en-US" altLang="zh-CN" sz="2400" dirty="0" smtClean="0"/>
              <a:t>n good faith: </a:t>
            </a:r>
            <a:r>
              <a:rPr lang="zh-CN" altLang="en-US" sz="2400" dirty="0" smtClean="0"/>
              <a:t>真心实意</a:t>
            </a:r>
            <a:endParaRPr lang="en-US" altLang="zh-CN" sz="2400" dirty="0" smtClean="0"/>
          </a:p>
          <a:p>
            <a:r>
              <a:rPr lang="en-US" altLang="zh-CN" sz="2400" dirty="0" smtClean="0"/>
              <a:t>have faith in: </a:t>
            </a:r>
            <a:r>
              <a:rPr lang="zh-CN" altLang="en-US" sz="2400" dirty="0" smtClean="0"/>
              <a:t>对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有信心；信任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9" y="1791642"/>
            <a:ext cx="4149331" cy="2751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229200"/>
            <a:ext cx="67687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 boy has faith in his dad.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45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zh-CN" altLang="en-US" smtClean="0"/>
          </a:p>
        </p:txBody>
      </p:sp>
      <p:pic>
        <p:nvPicPr>
          <p:cNvPr id="111623" name="Picture 7" descr="1443124_16462209329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5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3406775" cy="1590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Exercise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11627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409825" y="50292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1</a:t>
            </a:r>
          </a:p>
        </p:txBody>
      </p:sp>
      <p:sp>
        <p:nvSpPr>
          <p:cNvPr id="11162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48025" y="5257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3</a:t>
            </a:r>
          </a:p>
        </p:txBody>
      </p:sp>
      <p:sp>
        <p:nvSpPr>
          <p:cNvPr id="111629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391025" y="5562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4</a:t>
            </a:r>
          </a:p>
        </p:txBody>
      </p:sp>
      <p:sp>
        <p:nvSpPr>
          <p:cNvPr id="111630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334000" y="5135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5</a:t>
            </a:r>
          </a:p>
        </p:txBody>
      </p:sp>
      <p:sp>
        <p:nvSpPr>
          <p:cNvPr id="111631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7400" y="5715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6</a:t>
            </a:r>
          </a:p>
        </p:txBody>
      </p:sp>
      <p:sp>
        <p:nvSpPr>
          <p:cNvPr id="111632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49831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7</a:t>
            </a:r>
          </a:p>
        </p:txBody>
      </p:sp>
      <p:pic>
        <p:nvPicPr>
          <p:cNvPr id="111635" name="Picture 19" descr="xsgs33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5657850"/>
            <a:ext cx="709612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6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555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7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19400" y="54102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2</a:t>
            </a:r>
          </a:p>
        </p:txBody>
      </p:sp>
      <p:pic>
        <p:nvPicPr>
          <p:cNvPr id="11163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73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9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781800" y="5181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761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2276475" y="714375"/>
            <a:ext cx="1436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hibition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2286000" y="1219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peal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2286000" y="1736725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ssess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286000" y="2230438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gure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2286000" y="2743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m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2279650" y="3200400"/>
            <a:ext cx="996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pical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286000" y="3657600"/>
            <a:ext cx="10810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adow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286000" y="4164013"/>
            <a:ext cx="1116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ecific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2286000" y="46482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opt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286000" y="5105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</a:rPr>
              <a:t>edict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457200" y="8382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457200" y="828675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ap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457200" y="1295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441325" y="1295400"/>
            <a:ext cx="6254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po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457200" y="1752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57200" y="17526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sp</a:t>
            </a:r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457200" y="2286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457200" y="22098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ty</a:t>
            </a:r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457200" y="26670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ai</a:t>
            </a:r>
          </a:p>
        </p:txBody>
      </p:sp>
      <p:sp>
        <p:nvSpPr>
          <p:cNvPr id="103463" name="Rectangle 39"/>
          <p:cNvSpPr>
            <a:spLocks noChangeArrowheads="1"/>
          </p:cNvSpPr>
          <p:nvPr/>
        </p:nvSpPr>
        <p:spPr bwMode="auto">
          <a:xfrm>
            <a:off x="457200" y="3200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457200" y="31242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pr</a:t>
            </a:r>
          </a:p>
        </p:txBody>
      </p:sp>
      <p:sp>
        <p:nvSpPr>
          <p:cNvPr id="103466" name="Rectangle 42"/>
          <p:cNvSpPr>
            <a:spLocks noChangeArrowheads="1"/>
          </p:cNvSpPr>
          <p:nvPr/>
        </p:nvSpPr>
        <p:spPr bwMode="auto">
          <a:xfrm>
            <a:off x="457200" y="3657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auto">
          <a:xfrm>
            <a:off x="457200" y="35814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ad</a:t>
            </a:r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457200" y="4191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457200" y="40386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sh</a:t>
            </a:r>
          </a:p>
        </p:txBody>
      </p:sp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7200" y="46482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457200" y="4495800"/>
            <a:ext cx="609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fi</a:t>
            </a:r>
          </a:p>
        </p:txBody>
      </p:sp>
      <p:sp>
        <p:nvSpPr>
          <p:cNvPr id="103472" name="Rectangle 48"/>
          <p:cNvSpPr>
            <a:spLocks noChangeArrowheads="1"/>
          </p:cNvSpPr>
          <p:nvPr/>
        </p:nvSpPr>
        <p:spPr bwMode="auto">
          <a:xfrm>
            <a:off x="457200" y="5105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457200" y="5019675"/>
            <a:ext cx="600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Arial Black" pitchFamily="34" charset="0"/>
                <a:ea typeface="黑体" pitchFamily="49" charset="-122"/>
              </a:rPr>
              <a:t>ex</a:t>
            </a: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4343400" y="533400"/>
            <a:ext cx="441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3529" name="AutoShape 105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0" name="AutoShape 106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1" name="AutoShape 107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2" name="AutoShape 108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3" name="AutoShape 109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4" name="AutoShape 110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5" name="AutoShape 111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6" name="AutoShape 112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37" name="AutoShape 113" descr="M}HBR_R{SNU1M_0F%G99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561" name="Picture 137" descr="L@(K(Y~7ECL0XIFVGYHH6%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2" name="Picture 138" descr="3OX7_O{{(RU_8T$C~79{$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648200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3" name="Picture 139" descr="$3461T~ISI`2(YWBH}QK$K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4" name="Picture 140" descr="}LLVKO[Q)WJJ(E4HUQE{Q%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5" name="Picture 141" descr="{XSBPM8UF]46U)1AA{3ML%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57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6" name="Picture 142" descr="2011171528558759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495800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7" name="Picture 143" descr="{{YQYAP~}`OG4C8L$DH5}Y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572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8" name="Picture 144" descr="[~33MG{)LAZ902TTF@[W(9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648200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69" name="Picture 145" descr="]IHYP]W[OXJRGK`89ACF`Q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800600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70" name="Picture 146" descr="~896HZI`~]3PDZE%1WVPOM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800600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4477E-6 L 0.12552 -0.6209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31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4616E-6 L 0.125 0.05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069 L 0.12586 0.0548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3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7909E-6 L 0.125 -0.3448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56059E-6 L 0.125 4.56059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3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 L 0.125 0.1436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0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L 0.125 -0.0562 " pathEditMode="relative" ptsTypes="AA">
                                      <p:cBhvr>
                                        <p:cTn id="69" dur="5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04 L 0.125 0.35453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0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125 0.1547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03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79 L 0.125 0.28793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4" grpId="0" animBg="1"/>
      <p:bldP spid="103456" grpId="0" animBg="1"/>
      <p:bldP spid="103458" grpId="0" animBg="1"/>
      <p:bldP spid="103460" grpId="0" animBg="1"/>
      <p:bldP spid="103462" grpId="0" animBg="1"/>
      <p:bldP spid="103464" grpId="0" animBg="1"/>
      <p:bldP spid="103467" grpId="0" animBg="1"/>
      <p:bldP spid="103469" grpId="0" animBg="1"/>
      <p:bldP spid="103471" grpId="0" animBg="1"/>
      <p:bldP spid="1034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1192733746367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9669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ab43638132cd9496be3e1e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s_869125_0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33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228600" y="3429000"/>
            <a:ext cx="868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</a:pPr>
            <a:r>
              <a:rPr lang="en-US" altLang="zh-CN" sz="3200" b="1" dirty="0"/>
              <a:t> </a:t>
            </a:r>
            <a:r>
              <a:rPr lang="en-US" altLang="zh-CN" sz="2800" b="1" dirty="0"/>
              <a:t>The famous film </a:t>
            </a:r>
            <a:r>
              <a:rPr lang="en-US" altLang="zh-CN" sz="2800" b="1" i="1" dirty="0"/>
              <a:t>Harry Potter</a:t>
            </a:r>
            <a:r>
              <a:rPr lang="en-US" altLang="zh-CN" sz="2800" b="1" dirty="0"/>
              <a:t> was _______ from J.K. Rowling’s books, in which a young couple ________ an orphan who __________ _____________magic. Harry didn’t _____ to his new life, so he 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</a:pPr>
            <a:r>
              <a:rPr lang="en-US" altLang="zh-CN" sz="2800" b="1" dirty="0"/>
              <a:t>   _______to escape.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83568" y="3861048"/>
            <a:ext cx="18229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adapted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285756" y="4293096"/>
            <a:ext cx="1829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adopted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公式" r:id="rId7" imgW="114120" imgH="215640" progId="Equation.3">
                  <p:embed/>
                </p:oleObj>
              </mc:Choice>
              <mc:Fallback>
                <p:oleObj name="公式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11560" y="5661248"/>
            <a:ext cx="1332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adapt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52246" name="AutoShape 22"/>
          <p:cNvSpPr>
            <a:spLocks/>
          </p:cNvSpPr>
          <p:nvPr/>
        </p:nvSpPr>
        <p:spPr bwMode="auto">
          <a:xfrm>
            <a:off x="4882728" y="6237312"/>
            <a:ext cx="1579984" cy="517525"/>
          </a:xfrm>
          <a:prstGeom prst="borderCallout2">
            <a:avLst>
              <a:gd name="adj1" fmla="val 22088"/>
              <a:gd name="adj2" fmla="val -6250"/>
              <a:gd name="adj3" fmla="val 22088"/>
              <a:gd name="adj4" fmla="val -28778"/>
              <a:gd name="adj5" fmla="val -136809"/>
              <a:gd name="adj6" fmla="val -74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much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2248" name="AutoShape 24"/>
          <p:cNvSpPr>
            <a:spLocks/>
          </p:cNvSpPr>
          <p:nvPr/>
        </p:nvSpPr>
        <p:spPr bwMode="auto">
          <a:xfrm>
            <a:off x="7714829" y="3302124"/>
            <a:ext cx="1200571" cy="558924"/>
          </a:xfrm>
          <a:prstGeom prst="borderCallout2">
            <a:avLst>
              <a:gd name="adj1" fmla="val 121639"/>
              <a:gd name="adj2" fmla="val 70435"/>
              <a:gd name="adj3" fmla="val 322558"/>
              <a:gd name="adj4" fmla="val 58112"/>
              <a:gd name="adj5" fmla="val 335374"/>
              <a:gd name="adj6" fmla="val -15225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have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3295302" y="4749700"/>
            <a:ext cx="2265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possessed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899592" y="5301208"/>
            <a:ext cx="2696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</a:rPr>
              <a:t>a great deal of</a:t>
            </a:r>
            <a:endParaRPr lang="zh-CN" altLang="en-US" sz="2400" b="1" dirty="0">
              <a:solidFill>
                <a:srgbClr val="FF3300"/>
              </a:solidFill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561319" y="6165304"/>
            <a:ext cx="199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b="1" dirty="0">
                <a:solidFill>
                  <a:srgbClr val="FF3300"/>
                </a:solidFill>
              </a:rPr>
              <a:t>attempt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704965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  <p:bldP spid="52242" grpId="0"/>
      <p:bldP spid="52244" grpId="0"/>
      <p:bldP spid="52250" grpId="0"/>
      <p:bldP spid="52251" grpId="0"/>
      <p:bldP spid="52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407368" y="1788443"/>
            <a:ext cx="572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He </a:t>
            </a:r>
            <a:r>
              <a:rPr lang="en-US" altLang="zh-CN" sz="3200" b="1" u="sng" dirty="0">
                <a:solidFill>
                  <a:srgbClr val="FF3300"/>
                </a:solidFill>
              </a:rPr>
              <a:t>aim</a:t>
            </a:r>
            <a:r>
              <a:rPr lang="en-US" altLang="zh-CN" sz="3200" b="1" dirty="0">
                <a:solidFill>
                  <a:srgbClr val="FF3300"/>
                </a:solidFill>
              </a:rPr>
              <a:t> </a:t>
            </a:r>
            <a:r>
              <a:rPr lang="en-US" altLang="zh-CN" sz="3200" b="1" dirty="0"/>
              <a:t>the gun </a:t>
            </a:r>
            <a:r>
              <a:rPr lang="en-US" altLang="zh-CN" sz="3200" b="1" u="sng" dirty="0"/>
              <a:t>___</a:t>
            </a:r>
            <a:r>
              <a:rPr lang="en-US" altLang="zh-CN" sz="3200" b="1" dirty="0"/>
              <a:t> the door.</a:t>
            </a:r>
            <a:endParaRPr lang="zh-CN" altLang="en-US" sz="3200" b="1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238378" y="1769443"/>
            <a:ext cx="91779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at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407368" y="2642518"/>
            <a:ext cx="63329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/>
              <a:t>I passed my driving test _</a:t>
            </a:r>
            <a:r>
              <a:rPr lang="en-US" altLang="zh-CN" sz="3200" b="1" u="sng" dirty="0"/>
              <a:t>__</a:t>
            </a:r>
            <a:r>
              <a:rPr lang="en-US" altLang="zh-CN" sz="3200" b="1" u="sng" dirty="0">
                <a:solidFill>
                  <a:srgbClr val="FF3300"/>
                </a:solidFill>
              </a:rPr>
              <a:t> the first attempt</a:t>
            </a:r>
            <a:r>
              <a:rPr lang="en-US" altLang="zh-CN" sz="3200" b="1" dirty="0"/>
              <a:t>.</a:t>
            </a:r>
            <a:endParaRPr lang="zh-CN" altLang="en-US" sz="3200" b="1" dirty="0"/>
          </a:p>
          <a:p>
            <a:endParaRPr lang="en-US" altLang="zh-CN" sz="3200" b="1" dirty="0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547664" y="3137629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at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1331168" y="3815680"/>
            <a:ext cx="6553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/>
              <a:t>The ball was _</a:t>
            </a:r>
            <a:r>
              <a:rPr lang="en-US" altLang="zh-CN" sz="3200" b="1" u="sng" dirty="0"/>
              <a:t>__</a:t>
            </a:r>
            <a:r>
              <a:rPr lang="en-US" altLang="zh-CN" sz="3200" b="1" dirty="0">
                <a:solidFill>
                  <a:srgbClr val="FF3300"/>
                </a:solidFill>
              </a:rPr>
              <a:t> </a:t>
            </a:r>
            <a:r>
              <a:rPr lang="en-US" altLang="zh-CN" sz="3200" b="1" u="sng" dirty="0">
                <a:solidFill>
                  <a:srgbClr val="FF3300"/>
                </a:solidFill>
              </a:rPr>
              <a:t>the possession of</a:t>
            </a:r>
            <a:r>
              <a:rPr lang="en-US" altLang="zh-CN" sz="3200" b="1" dirty="0">
                <a:solidFill>
                  <a:srgbClr val="FF3300"/>
                </a:solidFill>
              </a:rPr>
              <a:t> </a:t>
            </a:r>
            <a:r>
              <a:rPr lang="en-US" altLang="zh-CN" sz="3200" b="1" dirty="0"/>
              <a:t>Kobe.</a:t>
            </a:r>
            <a:endParaRPr lang="zh-CN" altLang="en-US" sz="3200" b="1" dirty="0"/>
          </a:p>
          <a:p>
            <a:endParaRPr lang="en-US" altLang="zh-CN" sz="3200" b="1" dirty="0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486299" y="3803708"/>
            <a:ext cx="86186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1331168" y="488248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/>
              <a:t>They needed to </a:t>
            </a:r>
            <a:r>
              <a:rPr lang="en-US" altLang="zh-CN" sz="3200" b="1" u="sng" dirty="0">
                <a:solidFill>
                  <a:srgbClr val="FF3300"/>
                </a:solidFill>
              </a:rPr>
              <a:t>appeal</a:t>
            </a:r>
            <a:r>
              <a:rPr lang="en-US" altLang="zh-CN" sz="3200" b="1" dirty="0"/>
              <a:t> ___ his sense of humor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1547664" y="5369843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to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252053" y="381791"/>
            <a:ext cx="5445224" cy="630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500" b="1" dirty="0">
                <a:solidFill>
                  <a:srgbClr val="FF3300"/>
                </a:solidFill>
              </a:rPr>
              <a:t>Completion</a:t>
            </a:r>
            <a:r>
              <a:rPr lang="en-US" altLang="zh-CN" dirty="0"/>
              <a:t> </a:t>
            </a:r>
            <a:r>
              <a:rPr lang="en-US" altLang="zh-CN" sz="3500" b="1" dirty="0">
                <a:solidFill>
                  <a:srgbClr val="FF3300"/>
                </a:solidFill>
              </a:rPr>
              <a:t>(</a:t>
            </a:r>
            <a:r>
              <a:rPr lang="zh-CN" altLang="en-US" sz="3500" b="1" dirty="0">
                <a:solidFill>
                  <a:srgbClr val="FF3300"/>
                </a:solidFill>
              </a:rPr>
              <a:t>介词填空</a:t>
            </a:r>
            <a:r>
              <a:rPr lang="en-US" altLang="zh-CN" sz="3500" b="1" dirty="0" smtClean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06517" name="Picture 21" descr="u=2849531886,2344330810&amp;fm=15&amp;gp=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0850"/>
            <a:ext cx="1141413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410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6" grpId="0"/>
      <p:bldP spid="106508" grpId="0"/>
      <p:bldP spid="106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6011" y="1499173"/>
            <a:ext cx="7981950" cy="11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en-US" altLang="zh-CN" sz="3500" b="1" dirty="0" smtClean="0">
                <a:latin typeface="Times New Roman" pitchFamily="18" charset="0"/>
              </a:rPr>
              <a:t>He </a:t>
            </a:r>
            <a:r>
              <a:rPr lang="en-US" altLang="zh-CN" sz="3500" b="1" dirty="0">
                <a:latin typeface="Times New Roman" pitchFamily="18" charset="0"/>
              </a:rPr>
              <a:t>managed to escape from the prison, but he couldn’t find anybody to help him.</a:t>
            </a: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1328737" y="2093471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05200" y="25908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attempted</a:t>
            </a:r>
          </a:p>
        </p:txBody>
      </p:sp>
      <p:pic>
        <p:nvPicPr>
          <p:cNvPr id="113674" name="Picture 10" descr="u=4087556470,2794765006&amp;fm=15&amp;gp=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61206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</a:rPr>
              <a:t>Error correction(</a:t>
            </a:r>
            <a:r>
              <a:rPr lang="zh-CN" altLang="en-US" sz="2800" b="1" dirty="0">
                <a:solidFill>
                  <a:srgbClr val="FF3300"/>
                </a:solidFill>
                <a:latin typeface="Times New Roman" pitchFamily="18" charset="0"/>
              </a:rPr>
              <a:t>改错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FF3300"/>
                </a:solidFill>
                <a:latin typeface="Times New Roman" pitchFamily="18" charset="0"/>
              </a:rPr>
              <a:t>句中只有一处错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717032"/>
            <a:ext cx="795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</a:rPr>
              <a:t>He studied hard, aimed at passing the exam.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779912" y="4293096"/>
            <a:ext cx="85077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88779" y="4437112"/>
            <a:ext cx="1789262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zh-CN" sz="3600" b="1" dirty="0" err="1" smtClean="0">
                <a:solidFill>
                  <a:srgbClr val="0000FF"/>
                </a:solidFill>
              </a:rPr>
              <a:t>aming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262548" y="4797152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Meaning?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684076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People began to concentrate less on religious themes and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adopt</a:t>
            </a:r>
            <a:r>
              <a:rPr lang="en-US" altLang="zh-CN" sz="28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 more humanistic attitude to life.</a:t>
            </a:r>
            <a:endParaRPr lang="zh-CN" altLang="en-US" sz="28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9509" y="2143744"/>
            <a:ext cx="3340403" cy="1501280"/>
            <a:chOff x="1475656" y="2300129"/>
            <a:chExt cx="3778343" cy="22577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31" y="2300129"/>
              <a:ext cx="1539368" cy="22577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300129"/>
              <a:ext cx="1810003" cy="22577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467544" y="4460919"/>
            <a:ext cx="777686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adopt  </a:t>
            </a:r>
            <a:r>
              <a:rPr lang="en-US" altLang="zh-CN" sz="2400" dirty="0" err="1"/>
              <a:t>vt.</a:t>
            </a:r>
            <a:r>
              <a:rPr lang="en-US" altLang="zh-CN" sz="2400" dirty="0"/>
              <a:t> 1) take into one's family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2</a:t>
            </a:r>
            <a:r>
              <a:rPr lang="en-US" altLang="zh-CN" sz="2400" dirty="0"/>
              <a:t>) choose and follow 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>
                <a:solidFill>
                  <a:srgbClr val="FF0000"/>
                </a:solidFill>
              </a:rPr>
              <a:t>adapt 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2400" dirty="0" err="1">
                <a:solidFill>
                  <a:srgbClr val="FF0000"/>
                </a:solidFill>
              </a:rPr>
              <a:t>.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zh-CN" altLang="en-US" sz="2400" dirty="0">
                <a:solidFill>
                  <a:srgbClr val="FF0000"/>
                </a:solidFill>
              </a:rPr>
              <a:t>改编，使适应</a:t>
            </a:r>
          </a:p>
          <a:p>
            <a:endParaRPr lang="en-US" altLang="zh-CN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80" y="1844824"/>
            <a:ext cx="3171056" cy="20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8313" y="273050"/>
            <a:ext cx="8343900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</a:rPr>
              <a:t>&lt;</a:t>
            </a:r>
            <a:r>
              <a:rPr lang="zh-CN" altLang="en-US" sz="4000" b="1" dirty="0">
                <a:solidFill>
                  <a:srgbClr val="FF3300"/>
                </a:solidFill>
              </a:rPr>
              <a:t>高考链接</a:t>
            </a:r>
            <a:r>
              <a:rPr lang="en-US" altLang="zh-CN" sz="4000" b="1" dirty="0" smtClean="0">
                <a:solidFill>
                  <a:srgbClr val="FF3300"/>
                </a:solidFill>
              </a:rPr>
              <a:t>&gt;</a:t>
            </a:r>
            <a:endParaRPr lang="en-US" altLang="zh-CN" sz="4000" b="1" dirty="0">
              <a:solidFill>
                <a:srgbClr val="FF3300"/>
              </a:solidFill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38833" y="1916832"/>
            <a:ext cx="8459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>
            <a:spAutoFit/>
          </a:bodyPr>
          <a:lstStyle/>
          <a:p>
            <a:pPr marL="342900" indent="-342900"/>
            <a:r>
              <a:rPr lang="en-US" altLang="zh-CN" sz="3600" b="1" dirty="0">
                <a:latin typeface="Times New Roman" pitchFamily="18" charset="0"/>
              </a:rPr>
              <a:t>---How did you like Nick’s performance last night?</a:t>
            </a:r>
          </a:p>
          <a:p>
            <a:pPr marL="342900" indent="-342900"/>
            <a:r>
              <a:rPr lang="en-US" altLang="zh-CN" sz="3600" b="1" dirty="0">
                <a:latin typeface="Times New Roman" pitchFamily="18" charset="0"/>
              </a:rPr>
              <a:t>---To be honest, his singing didn’t ____ to me much.				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2010 </a:t>
            </a:r>
            <a:r>
              <a:rPr lang="zh-CN" altLang="en-US" sz="3600" b="1" dirty="0"/>
              <a:t>北京）</a:t>
            </a:r>
            <a:endParaRPr lang="zh-CN" alt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altLang="zh-CN" sz="3600" b="1" dirty="0">
                <a:latin typeface="Times New Roman" pitchFamily="18" charset="0"/>
              </a:rPr>
              <a:t>appeal</a:t>
            </a:r>
            <a:r>
              <a:rPr lang="zh-CN" altLang="en-US" sz="3600" b="1" dirty="0">
                <a:latin typeface="Times New Roman" pitchFamily="18" charset="0"/>
              </a:rPr>
              <a:t>　</a:t>
            </a:r>
            <a:r>
              <a:rPr lang="en-US" altLang="zh-CN" sz="3600" b="1" dirty="0">
                <a:latin typeface="Times New Roman" pitchFamily="18" charset="0"/>
              </a:rPr>
              <a:t>B. belong   C. refer</a:t>
            </a:r>
            <a:r>
              <a:rPr lang="zh-CN" altLang="en-US" sz="3600" b="1" dirty="0">
                <a:latin typeface="Times New Roman" pitchFamily="18" charset="0"/>
              </a:rPr>
              <a:t>　</a:t>
            </a:r>
            <a:r>
              <a:rPr lang="en-US" altLang="zh-CN" sz="3600" b="1" dirty="0">
                <a:latin typeface="Times New Roman" pitchFamily="18" charset="0"/>
              </a:rPr>
              <a:t>D. occur</a:t>
            </a:r>
          </a:p>
        </p:txBody>
      </p:sp>
      <p:pic>
        <p:nvPicPr>
          <p:cNvPr id="115723" name="Picture 11" descr="image03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519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 descr="u=997067371,2111257496&amp;fm=0&amp;gp=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197475"/>
            <a:ext cx="1660525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66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585986" y="314324"/>
            <a:ext cx="8567737" cy="478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altLang="zh-CN" sz="3600" b="1" dirty="0" smtClean="0"/>
              <a:t>______ </a:t>
            </a:r>
            <a:r>
              <a:rPr lang="en-US" altLang="zh-CN" sz="3600" b="1" dirty="0"/>
              <a:t>soldiers were sent to the area where the earthquake had happened.</a:t>
            </a:r>
          </a:p>
          <a:p>
            <a:pPr marL="342900" indent="-342900">
              <a:lnSpc>
                <a:spcPct val="110000"/>
              </a:lnSpc>
              <a:buFontTx/>
              <a:buAutoNum type="alphaUcPeriod"/>
            </a:pPr>
            <a:r>
              <a:rPr lang="en-US" altLang="zh-CN" sz="3600" b="1" dirty="0"/>
              <a:t> A great deal of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/>
              <a:t>B. A large number of 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/>
              <a:t>C. A great amount of</a:t>
            </a:r>
            <a:r>
              <a:rPr lang="zh-CN" altLang="en-US" sz="3600" b="1" dirty="0"/>
              <a:t>　     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/>
              <a:t>D. A plenty of  </a:t>
            </a:r>
          </a:p>
          <a:p>
            <a:pPr marL="342900" indent="-342900"/>
            <a:endParaRPr lang="zh-CN" altLang="en-US" sz="2800" dirty="0"/>
          </a:p>
        </p:txBody>
      </p:sp>
      <p:pic>
        <p:nvPicPr>
          <p:cNvPr id="116746" name="Picture 10" descr="image03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u=3228404313,3796618054&amp;fm=51&amp;gp=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6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95536" y="1916832"/>
            <a:ext cx="8459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>
            <a:spAutoFit/>
          </a:bodyPr>
          <a:lstStyle/>
          <a:p>
            <a:pPr marL="342900" indent="-342900"/>
            <a:r>
              <a:rPr lang="en-US" altLang="zh-CN" sz="3600" b="1">
                <a:latin typeface="Times New Roman" pitchFamily="18" charset="0"/>
              </a:rPr>
              <a:t>Jack is late again. It is____ of him to keep others waiting .</a:t>
            </a:r>
          </a:p>
          <a:p>
            <a:pPr marL="342900" indent="-342900"/>
            <a:r>
              <a:rPr lang="en-US" altLang="zh-CN" sz="3600" b="1"/>
              <a:t>                                          </a:t>
            </a:r>
            <a:r>
              <a:rPr lang="zh-CN" altLang="en-US" sz="3600" b="1"/>
              <a:t>（</a:t>
            </a:r>
            <a:r>
              <a:rPr lang="en-US" altLang="zh-CN" sz="3600" b="1"/>
              <a:t>2008 </a:t>
            </a:r>
            <a:r>
              <a:rPr lang="zh-CN" altLang="en-US" sz="3600" b="1"/>
              <a:t>江西）</a:t>
            </a:r>
            <a:endParaRPr lang="zh-CN" altLang="en-US" sz="3600" b="1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altLang="zh-CN" sz="3600" b="1">
                <a:latin typeface="Times New Roman" pitchFamily="18" charset="0"/>
              </a:rPr>
              <a:t>normal</a:t>
            </a:r>
            <a:r>
              <a:rPr lang="zh-CN" altLang="en-US" sz="3600" b="1">
                <a:latin typeface="Times New Roman" pitchFamily="18" charset="0"/>
              </a:rPr>
              <a:t>　	</a:t>
            </a:r>
            <a:r>
              <a:rPr lang="en-US" altLang="zh-CN" sz="3600" b="1">
                <a:latin typeface="Times New Roman" pitchFamily="18" charset="0"/>
              </a:rPr>
              <a:t>B. ordinary </a:t>
            </a:r>
          </a:p>
          <a:p>
            <a:pPr marL="342900" indent="-342900"/>
            <a:r>
              <a:rPr lang="en-US" altLang="zh-CN" sz="3600" b="1">
                <a:latin typeface="Times New Roman" pitchFamily="18" charset="0"/>
              </a:rPr>
              <a:t> C. common	D. typical</a:t>
            </a:r>
          </a:p>
        </p:txBody>
      </p:sp>
      <p:pic>
        <p:nvPicPr>
          <p:cNvPr id="117771" name="Picture 11" descr="image03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3" y="413139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2" name="Picture 12" descr="00105CBEEDD53B3D194CEA6B97703E9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3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219200" y="4038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Comic Sans MS" pitchFamily="66" charset="0"/>
              </a:rPr>
              <a:t>       </a:t>
            </a:r>
            <a:endParaRPr lang="zh-CN" altLang="en-US" sz="4000"/>
          </a:p>
          <a:p>
            <a:pPr>
              <a:spcBef>
                <a:spcPct val="50000"/>
              </a:spcBef>
            </a:pPr>
            <a:r>
              <a:rPr lang="zh-CN" altLang="en-US" sz="4000" b="1"/>
              <a:t>      </a:t>
            </a:r>
            <a:endParaRPr lang="en-US" altLang="zh-CN" sz="4000" b="1"/>
          </a:p>
          <a:p>
            <a:pPr>
              <a:spcBef>
                <a:spcPct val="50000"/>
              </a:spcBef>
            </a:pPr>
            <a:r>
              <a:rPr lang="en-US" altLang="zh-CN" sz="4000" b="1"/>
              <a:t>	</a:t>
            </a:r>
            <a:r>
              <a:rPr lang="zh-CN" altLang="en-US" sz="4000" b="1"/>
              <a:t>	</a:t>
            </a:r>
            <a:endParaRPr lang="en-US" altLang="zh-CN" sz="4000" b="1"/>
          </a:p>
          <a:p>
            <a:pPr>
              <a:spcBef>
                <a:spcPct val="50000"/>
              </a:spcBef>
            </a:pPr>
            <a:endParaRPr lang="en-US" altLang="zh-CN" sz="4000" b="1"/>
          </a:p>
          <a:p>
            <a:pPr>
              <a:spcBef>
                <a:spcPct val="50000"/>
              </a:spcBef>
            </a:pPr>
            <a:r>
              <a:rPr lang="en-US" altLang="zh-CN" sz="4000" b="1"/>
              <a:t>	</a:t>
            </a:r>
          </a:p>
          <a:p>
            <a:pPr>
              <a:spcBef>
                <a:spcPct val="50000"/>
              </a:spcBef>
            </a:pPr>
            <a:r>
              <a:rPr lang="en-US" altLang="zh-CN" sz="4000" b="1"/>
              <a:t>	</a:t>
            </a:r>
          </a:p>
        </p:txBody>
      </p:sp>
      <p:pic>
        <p:nvPicPr>
          <p:cNvPr id="119813" name="Picture 5" descr="MC90044179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555750" y="1477963"/>
            <a:ext cx="1111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aim</a:t>
            </a:r>
            <a:endParaRPr lang="zh-CN" altLang="en-US" sz="3200" b="1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41338" y="3352800"/>
            <a:ext cx="1287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adopt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7032625" y="3306763"/>
            <a:ext cx="1806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possess</a:t>
            </a:r>
            <a:endParaRPr lang="zh-CN" altLang="en-US" sz="3200" b="1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685800" y="54403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a great deal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5943600" y="5440363"/>
            <a:ext cx="1468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appeal</a:t>
            </a:r>
            <a:endParaRPr lang="zh-CN" altLang="en-US" sz="3200" b="1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3608388" y="6096000"/>
            <a:ext cx="1649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attempt</a:t>
            </a:r>
            <a:endParaRPr lang="zh-CN" altLang="en-US" sz="3200" b="1"/>
          </a:p>
        </p:txBody>
      </p:sp>
      <p:sp>
        <p:nvSpPr>
          <p:cNvPr id="119826" name="WordArt 18"/>
          <p:cNvSpPr>
            <a:spLocks noChangeArrowheads="1" noChangeShapeType="1" noTextEdit="1"/>
          </p:cNvSpPr>
          <p:nvPr/>
        </p:nvSpPr>
        <p:spPr bwMode="auto">
          <a:xfrm>
            <a:off x="3200400" y="2895600"/>
            <a:ext cx="2514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summary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499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684076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People began to concentrate less on religious themes and </a:t>
            </a:r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adopt</a:t>
            </a:r>
            <a:r>
              <a:rPr lang="en-US" altLang="zh-CN" sz="2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 more humanistic attitude to life.</a:t>
            </a:r>
            <a:endParaRPr lang="zh-CN" altLang="en-US" sz="28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Picture 10" descr="00470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848"/>
            <a:ext cx="3436938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3995936" y="2546901"/>
            <a:ext cx="468962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/>
              <a:t>Peter </a:t>
            </a:r>
            <a:r>
              <a:rPr lang="en-US" altLang="zh-CN" sz="2800" dirty="0" smtClean="0"/>
              <a:t>adopted </a:t>
            </a:r>
            <a:r>
              <a:rPr lang="en-US" altLang="zh-CN" sz="2800" dirty="0"/>
              <a:t>Angelina’s advice to adopt </a:t>
            </a:r>
            <a:r>
              <a:rPr lang="en-US" altLang="zh-CN" sz="2800" dirty="0" smtClean="0"/>
              <a:t>babies.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29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56463"/>
            <a:ext cx="633670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middle ages, the main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painters was to represent religious themes. 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7123586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aim</a:t>
            </a:r>
            <a:r>
              <a:rPr lang="en-US" altLang="zh-CN" sz="2000" dirty="0">
                <a:latin typeface="+mn-ea"/>
              </a:rPr>
              <a:t> n</a:t>
            </a:r>
            <a:r>
              <a:rPr lang="zh-CN" altLang="en-US" sz="2000" dirty="0" smtClean="0">
                <a:latin typeface="+mn-ea"/>
              </a:rPr>
              <a:t>．瞄准</a:t>
            </a:r>
            <a:r>
              <a:rPr lang="zh-CN" altLang="en-US" sz="2000" dirty="0">
                <a:latin typeface="+mn-ea"/>
              </a:rPr>
              <a:t>；目标，目的　</a:t>
            </a:r>
            <a:r>
              <a:rPr lang="en-US" altLang="zh-CN" sz="2000" dirty="0">
                <a:latin typeface="+mn-ea"/>
              </a:rPr>
              <a:t>v</a:t>
            </a:r>
            <a:r>
              <a:rPr lang="zh-CN" altLang="en-US" sz="2000" dirty="0">
                <a:latin typeface="+mn-ea"/>
              </a:rPr>
              <a:t>．　瞄准，对准，</a:t>
            </a:r>
            <a:r>
              <a:rPr lang="zh-CN" altLang="en-US" sz="2000" dirty="0" smtClean="0">
                <a:latin typeface="+mn-ea"/>
              </a:rPr>
              <a:t>旨在</a:t>
            </a:r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(1)without </a:t>
            </a:r>
            <a:r>
              <a:rPr lang="en-US" altLang="zh-CN" sz="2000" dirty="0" smtClean="0">
                <a:latin typeface="+mn-ea"/>
              </a:rPr>
              <a:t>aim </a:t>
            </a:r>
            <a:r>
              <a:rPr lang="zh-CN" altLang="en-US" sz="2000" dirty="0" smtClean="0">
                <a:latin typeface="+mn-ea"/>
              </a:rPr>
              <a:t>漫</a:t>
            </a:r>
            <a:r>
              <a:rPr lang="zh-CN" altLang="en-US" sz="2000" dirty="0">
                <a:latin typeface="+mn-ea"/>
              </a:rPr>
              <a:t>无目的地</a:t>
            </a:r>
          </a:p>
          <a:p>
            <a:r>
              <a:rPr lang="en-US" altLang="zh-CN" sz="2000" dirty="0">
                <a:latin typeface="+mn-ea"/>
              </a:rPr>
              <a:t>with the aim </a:t>
            </a:r>
            <a:r>
              <a:rPr lang="en-US" altLang="zh-CN" sz="2000" dirty="0" smtClean="0">
                <a:latin typeface="+mn-ea"/>
              </a:rPr>
              <a:t>of </a:t>
            </a:r>
            <a:r>
              <a:rPr lang="zh-CN" altLang="en-US" sz="2000" dirty="0" smtClean="0">
                <a:latin typeface="+mn-ea"/>
              </a:rPr>
              <a:t>意</a:t>
            </a:r>
            <a:r>
              <a:rPr lang="zh-CN" altLang="en-US" sz="2000" dirty="0">
                <a:latin typeface="+mn-ea"/>
              </a:rPr>
              <a:t>在</a:t>
            </a:r>
            <a:r>
              <a:rPr lang="en-US" altLang="zh-CN" sz="2000" dirty="0">
                <a:latin typeface="+mn-ea"/>
              </a:rPr>
              <a:t>……</a:t>
            </a:r>
          </a:p>
          <a:p>
            <a:r>
              <a:rPr lang="en-US" altLang="zh-CN" sz="2000" dirty="0">
                <a:latin typeface="+mn-ea"/>
              </a:rPr>
              <a:t>achieve one’s </a:t>
            </a:r>
            <a:r>
              <a:rPr lang="en-US" altLang="zh-CN" sz="2000" dirty="0" smtClean="0">
                <a:latin typeface="+mn-ea"/>
              </a:rPr>
              <a:t>aim </a:t>
            </a:r>
            <a:r>
              <a:rPr lang="zh-CN" altLang="en-US" sz="2000" dirty="0" smtClean="0">
                <a:latin typeface="+mn-ea"/>
              </a:rPr>
              <a:t>达到</a:t>
            </a:r>
            <a:r>
              <a:rPr lang="zh-CN" altLang="en-US" sz="2000" dirty="0">
                <a:latin typeface="+mn-ea"/>
              </a:rPr>
              <a:t>目的</a:t>
            </a:r>
          </a:p>
          <a:p>
            <a:r>
              <a:rPr lang="en-US" altLang="zh-CN" sz="2000" dirty="0">
                <a:latin typeface="+mn-ea"/>
              </a:rPr>
              <a:t>take aim </a:t>
            </a:r>
            <a:r>
              <a:rPr lang="en-US" altLang="zh-CN" sz="2000" dirty="0" smtClean="0">
                <a:latin typeface="+mn-ea"/>
              </a:rPr>
              <a:t>at </a:t>
            </a:r>
            <a:r>
              <a:rPr lang="zh-CN" altLang="en-US" sz="2000" dirty="0" smtClean="0">
                <a:latin typeface="+mn-ea"/>
              </a:rPr>
              <a:t>向</a:t>
            </a:r>
            <a:r>
              <a:rPr lang="en-US" altLang="zh-CN" sz="2000" dirty="0">
                <a:latin typeface="+mn-ea"/>
              </a:rPr>
              <a:t>……</a:t>
            </a:r>
            <a:r>
              <a:rPr lang="zh-CN" altLang="en-US" sz="2000" dirty="0" smtClean="0">
                <a:latin typeface="+mn-ea"/>
              </a:rPr>
              <a:t>瞄准</a:t>
            </a:r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(2)aim at/for </a:t>
            </a:r>
            <a:r>
              <a:rPr lang="en-US" altLang="zh-CN" sz="2000" dirty="0" err="1">
                <a:latin typeface="+mn-ea"/>
              </a:rPr>
              <a:t>sth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力求达到</a:t>
            </a:r>
          </a:p>
          <a:p>
            <a:r>
              <a:rPr lang="en-US" altLang="zh-CN" sz="2000" dirty="0">
                <a:latin typeface="+mn-ea"/>
              </a:rPr>
              <a:t>aim at doing </a:t>
            </a:r>
            <a:r>
              <a:rPr lang="en-US" altLang="zh-CN" sz="2000" dirty="0" err="1">
                <a:latin typeface="+mn-ea"/>
              </a:rPr>
              <a:t>sth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力争做到</a:t>
            </a:r>
          </a:p>
          <a:p>
            <a:r>
              <a:rPr lang="en-US" altLang="zh-CN" sz="2000" dirty="0">
                <a:latin typeface="+mn-ea"/>
              </a:rPr>
              <a:t>aim to do </a:t>
            </a:r>
            <a:r>
              <a:rPr lang="en-US" altLang="zh-CN" sz="2000" dirty="0" err="1">
                <a:latin typeface="+mn-ea"/>
              </a:rPr>
              <a:t>sth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zh-CN" altLang="en-US" sz="2000" dirty="0" smtClean="0">
                <a:latin typeface="+mn-ea"/>
              </a:rPr>
              <a:t>旨在</a:t>
            </a:r>
            <a:r>
              <a:rPr lang="zh-CN" altLang="en-US" sz="2000" dirty="0">
                <a:latin typeface="+mn-ea"/>
              </a:rPr>
              <a:t>做某事</a:t>
            </a:r>
          </a:p>
          <a:p>
            <a:r>
              <a:rPr lang="en-US" altLang="zh-CN" sz="2000" dirty="0">
                <a:latin typeface="+mn-ea"/>
              </a:rPr>
              <a:t>be aimed </a:t>
            </a:r>
            <a:r>
              <a:rPr lang="en-US" altLang="zh-CN" sz="2000" dirty="0" smtClean="0">
                <a:latin typeface="+mn-ea"/>
              </a:rPr>
              <a:t>at </a:t>
            </a:r>
            <a:r>
              <a:rPr lang="zh-CN" altLang="en-US" sz="2000" dirty="0" smtClean="0">
                <a:latin typeface="+mn-ea"/>
              </a:rPr>
              <a:t>目的</a:t>
            </a:r>
            <a:r>
              <a:rPr lang="zh-CN" altLang="en-US" sz="2000" dirty="0">
                <a:latin typeface="+mn-ea"/>
              </a:rPr>
              <a:t>是，</a:t>
            </a:r>
            <a:r>
              <a:rPr lang="zh-CN" altLang="en-US" sz="2000" dirty="0" smtClean="0">
                <a:latin typeface="+mn-ea"/>
              </a:rPr>
              <a:t>旨在</a:t>
            </a:r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(3)aimless adj.</a:t>
            </a:r>
            <a:r>
              <a:rPr lang="zh-CN" altLang="en-US" sz="2000" dirty="0">
                <a:latin typeface="+mn-ea"/>
              </a:rPr>
              <a:t>无目的的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29" y="3789040"/>
            <a:ext cx="3096344" cy="240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5769"/>
            <a:ext cx="7123586" cy="41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MC90042696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274019" cy="15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07503" y="3645024"/>
            <a:ext cx="8106667" cy="265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What is the angry bird _______ </a:t>
            </a:r>
            <a:r>
              <a:rPr lang="en-US" altLang="zh-CN" sz="3200" b="1" dirty="0" smtClean="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do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?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 is </a:t>
            </a:r>
            <a:r>
              <a:rPr lang="en-US" altLang="zh-CN" sz="3200" b="1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taking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____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b="1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the pigs. 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</a:t>
            </a:r>
            <a:r>
              <a:rPr lang="en-US" altLang="zh-CN" sz="3200" b="1" dirty="0" smtClean="0">
                <a:solidFill>
                  <a:srgbClr val="FF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achieve its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_____, some exercises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33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are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______ </a:t>
            </a:r>
            <a:r>
              <a:rPr lang="en-US" altLang="zh-CN" sz="3200" b="1" dirty="0" smtClean="0">
                <a:solidFill>
                  <a:srgbClr val="33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improving skills. 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4211960" y="3645024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3300"/>
                </a:solidFill>
                <a:latin typeface="Arial" pitchFamily="34" charset="0"/>
              </a:rPr>
              <a:t>aiming</a:t>
            </a:r>
            <a:endParaRPr lang="zh-CN" altLang="en-US" sz="3200" b="1" dirty="0" smtClean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175594" y="4221088"/>
            <a:ext cx="884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8000"/>
                </a:solidFill>
                <a:latin typeface="Arial" pitchFamily="34" charset="0"/>
              </a:rPr>
              <a:t>aim</a:t>
            </a:r>
            <a:endParaRPr lang="zh-CN" altLang="en-US" sz="3200" b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915816" y="48006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00FF"/>
                </a:solidFill>
                <a:latin typeface="Arial" pitchFamily="34" charset="0"/>
              </a:rPr>
              <a:t>aim</a:t>
            </a:r>
            <a:endParaRPr lang="zh-CN" altLang="en-US" sz="3200" b="1" dirty="0" smtClean="0">
              <a:solidFill>
                <a:srgbClr val="FF00FF"/>
              </a:solidFill>
              <a:latin typeface="Arial" pitchFamily="34" charset="0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899592" y="5373216"/>
            <a:ext cx="1357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3333CC"/>
                </a:solidFill>
                <a:latin typeface="Arial" pitchFamily="34" charset="0"/>
              </a:rPr>
              <a:t>aimed</a:t>
            </a:r>
            <a:endParaRPr lang="zh-CN" altLang="en-US" sz="3200" b="1" dirty="0" smtClean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47132" name="Picture 28" descr="AngryBirds_blocks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52" y="307975"/>
            <a:ext cx="4319134" cy="306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3273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/>
      <p:bldP spid="47121" grpId="0"/>
      <p:bldP spid="47122" grpId="0"/>
      <p:bldP spid="47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9" name="Picture 21" descr="121604242_5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2736"/>
            <a:ext cx="44958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1" name="Picture 23" descr="acefcb0cfd0959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7783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272842"/>
            <a:ext cx="6048672" cy="707886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FF"/>
                </a:solidFill>
                <a:latin typeface="Arial Black" pitchFamily="34" charset="0"/>
              </a:rPr>
              <a:t>Possess/possession</a:t>
            </a:r>
            <a:endParaRPr kumimoji="1" lang="en-US" altLang="zh-CN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755576" y="4420269"/>
            <a:ext cx="74168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The car Bumblebee</a:t>
            </a:r>
            <a:r>
              <a:rPr lang="zh-CN" altLang="en-US" sz="2800" b="1" dirty="0"/>
              <a:t>（大黄蜂）</a:t>
            </a:r>
            <a:r>
              <a:rPr lang="en-US" altLang="zh-CN" sz="2800" b="1" dirty="0">
                <a:solidFill>
                  <a:schemeClr val="accent2"/>
                </a:solidFill>
              </a:rPr>
              <a:t>Sam</a:t>
            </a:r>
            <a:r>
              <a:rPr lang="en-US" altLang="zh-CN" sz="2800" b="1" dirty="0"/>
              <a:t> </a:t>
            </a:r>
          </a:p>
          <a:p>
            <a:pPr algn="ctr"/>
            <a:r>
              <a:rPr lang="en-US" altLang="zh-CN" sz="2800" b="1" dirty="0"/>
              <a:t>was </a:t>
            </a:r>
            <a:r>
              <a:rPr lang="en-US" altLang="zh-CN" sz="2800" b="1" dirty="0">
                <a:solidFill>
                  <a:srgbClr val="008000"/>
                </a:solidFill>
              </a:rPr>
              <a:t>in possession of </a:t>
            </a:r>
            <a:r>
              <a:rPr lang="en-US" altLang="zh-CN" sz="2800" b="1" dirty="0"/>
              <a:t>was</a:t>
            </a:r>
            <a:r>
              <a:rPr lang="en-US" altLang="zh-CN" sz="2800" b="1" dirty="0">
                <a:solidFill>
                  <a:srgbClr val="008000"/>
                </a:solidFill>
              </a:rPr>
              <a:t> </a:t>
            </a:r>
            <a:r>
              <a:rPr lang="en-US" altLang="zh-CN" sz="2800" b="1" dirty="0"/>
              <a:t>once</a:t>
            </a:r>
            <a:r>
              <a:rPr lang="en-US" altLang="zh-CN" sz="2800" b="1" dirty="0">
                <a:solidFill>
                  <a:srgbClr val="9900CC"/>
                </a:solidFill>
              </a:rPr>
              <a:t> </a:t>
            </a:r>
          </a:p>
          <a:p>
            <a:pPr algn="ctr"/>
            <a:r>
              <a:rPr lang="en-US" altLang="zh-CN" sz="2800" b="1" dirty="0">
                <a:solidFill>
                  <a:srgbClr val="9900CC"/>
                </a:solidFill>
              </a:rPr>
              <a:t>in the possession of</a:t>
            </a:r>
            <a:r>
              <a:rPr lang="en-US" altLang="zh-CN" sz="2800" b="1" dirty="0"/>
              <a:t> a worker. </a:t>
            </a:r>
          </a:p>
        </p:txBody>
      </p:sp>
    </p:spTree>
    <p:extLst>
      <p:ext uri="{BB962C8B-B14F-4D97-AF65-F5344CB8AC3E}">
        <p14:creationId xmlns:p14="http://schemas.microsoft.com/office/powerpoint/2010/main" val="283702256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1B48-9332-4F3D-984B-8A50579C4805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2014/6/25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小田 </a:t>
            </a:r>
            <a:r>
              <a:rPr lang="en-US" altLang="zh-CN" smtClean="0">
                <a:solidFill>
                  <a:prstClr val="white">
                    <a:lumMod val="50000"/>
                  </a:prstClr>
                </a:solidFill>
              </a:rPr>
              <a:t>@ www.iloveppt.org</a:t>
            </a:r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CAD-9498-43AB-9891-706DDB667F6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7272808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tx1"/>
                </a:solidFill>
              </a:rPr>
              <a:t>Rich people wanted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possess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their own paintings. 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83581"/>
            <a:ext cx="7704856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possess </a:t>
            </a:r>
            <a:r>
              <a:rPr lang="en-US" altLang="zh-CN" sz="2400" dirty="0" err="1"/>
              <a:t>vt.</a:t>
            </a:r>
            <a:r>
              <a:rPr lang="zh-CN" altLang="en-US" sz="2400" dirty="0"/>
              <a:t>　拥有；具有；</a:t>
            </a:r>
            <a:r>
              <a:rPr lang="zh-CN" altLang="en-US" sz="2400" dirty="0" smtClean="0"/>
              <a:t>支配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(1)possession n</a:t>
            </a:r>
            <a:r>
              <a:rPr lang="zh-CN" altLang="en-US" sz="2400" dirty="0"/>
              <a:t>．</a:t>
            </a:r>
            <a:r>
              <a:rPr lang="en-US" altLang="zh-CN" sz="2400" dirty="0"/>
              <a:t>(</a:t>
            </a:r>
            <a:r>
              <a:rPr lang="zh-CN" altLang="en-US" sz="2400" dirty="0"/>
              <a:t>尤作复数</a:t>
            </a:r>
            <a:r>
              <a:rPr lang="en-US" altLang="zh-CN" sz="2400" dirty="0"/>
              <a:t>)</a:t>
            </a:r>
            <a:r>
              <a:rPr lang="zh-CN" altLang="en-US" sz="2400" dirty="0"/>
              <a:t>所有；财产</a:t>
            </a:r>
          </a:p>
          <a:p>
            <a:r>
              <a:rPr lang="en-US" altLang="zh-CN" sz="2400" dirty="0"/>
              <a:t>be in one’s possession(</a:t>
            </a:r>
            <a:r>
              <a:rPr lang="zh-CN" altLang="en-US" sz="2400" dirty="0"/>
              <a:t>或</a:t>
            </a:r>
            <a:r>
              <a:rPr lang="en-US" altLang="zh-CN" sz="2400" dirty="0"/>
              <a:t>be in the possession of)</a:t>
            </a:r>
          </a:p>
          <a:p>
            <a:r>
              <a:rPr lang="zh-CN" altLang="en-US" sz="2400" dirty="0"/>
              <a:t>为</a:t>
            </a:r>
            <a:r>
              <a:rPr lang="en-US" altLang="zh-CN" sz="2400" dirty="0"/>
              <a:t>……</a:t>
            </a:r>
            <a:r>
              <a:rPr lang="zh-CN" altLang="en-US" sz="2400" dirty="0"/>
              <a:t>所有；归</a:t>
            </a:r>
            <a:r>
              <a:rPr lang="en-US" altLang="zh-CN" sz="2400" dirty="0"/>
              <a:t>……</a:t>
            </a:r>
            <a:r>
              <a:rPr lang="zh-CN" altLang="en-US" sz="2400" dirty="0"/>
              <a:t>所有</a:t>
            </a:r>
          </a:p>
          <a:p>
            <a:r>
              <a:rPr lang="en-US" altLang="zh-CN" sz="2400" dirty="0"/>
              <a:t>be in possession of </a:t>
            </a:r>
            <a:r>
              <a:rPr lang="en-US" altLang="zh-CN" sz="2400" dirty="0" err="1"/>
              <a:t>sth</a:t>
            </a:r>
            <a:r>
              <a:rPr lang="en-US" altLang="zh-CN" sz="2400" dirty="0"/>
              <a:t>.</a:t>
            </a:r>
            <a:r>
              <a:rPr lang="zh-CN" altLang="en-US" sz="2400" dirty="0"/>
              <a:t>拥有某物；占有某</a:t>
            </a:r>
            <a:r>
              <a:rPr lang="zh-CN" altLang="en-US" sz="2400" dirty="0" smtClean="0"/>
              <a:t>物</a:t>
            </a:r>
            <a:endParaRPr lang="en-US" altLang="zh-CN" sz="2400" dirty="0" smtClean="0"/>
          </a:p>
          <a:p>
            <a:r>
              <a:rPr lang="en-US" altLang="zh-CN" sz="2400" dirty="0"/>
              <a:t>have possession of</a:t>
            </a:r>
            <a:r>
              <a:rPr lang="zh-CN" altLang="en-US" sz="2400" dirty="0"/>
              <a:t>拥有</a:t>
            </a:r>
            <a:r>
              <a:rPr lang="en-US" altLang="zh-CN" sz="2400" dirty="0"/>
              <a:t>(</a:t>
            </a:r>
            <a:r>
              <a:rPr lang="zh-CN" altLang="en-US" sz="2400" dirty="0"/>
              <a:t>指买来或从别人那里拿来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take possession of </a:t>
            </a:r>
            <a:r>
              <a:rPr lang="en-US" altLang="zh-CN" sz="2400" dirty="0" err="1"/>
              <a:t>sth</a:t>
            </a:r>
            <a:r>
              <a:rPr lang="en-US" altLang="zh-CN" sz="2400" dirty="0"/>
              <a:t>.</a:t>
            </a:r>
            <a:r>
              <a:rPr lang="zh-CN" altLang="en-US" sz="2400" dirty="0"/>
              <a:t>拥有</a:t>
            </a:r>
            <a:r>
              <a:rPr lang="en-US" altLang="zh-CN" sz="2400" dirty="0"/>
              <a:t>(</a:t>
            </a:r>
            <a:r>
              <a:rPr lang="zh-CN" altLang="en-US" sz="2400" dirty="0"/>
              <a:t>占有</a:t>
            </a:r>
            <a:r>
              <a:rPr lang="en-US" altLang="zh-CN" sz="2400" dirty="0"/>
              <a:t>)</a:t>
            </a:r>
            <a:r>
              <a:rPr lang="zh-CN" altLang="en-US" sz="2400" dirty="0"/>
              <a:t>某物；拿到某</a:t>
            </a:r>
            <a:r>
              <a:rPr lang="zh-CN" altLang="en-US" sz="2400" dirty="0" smtClean="0"/>
              <a:t>物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(2)possessed adj.</a:t>
            </a:r>
          </a:p>
          <a:p>
            <a:r>
              <a:rPr lang="en-US" altLang="zh-CN" sz="2400" dirty="0"/>
              <a:t>be possessed of</a:t>
            </a:r>
            <a:r>
              <a:rPr lang="zh-CN" altLang="en-US" sz="2400" dirty="0"/>
              <a:t>具有</a:t>
            </a:r>
            <a:r>
              <a:rPr lang="en-US" altLang="zh-CN" sz="2400" dirty="0"/>
              <a:t>(</a:t>
            </a:r>
            <a:r>
              <a:rPr lang="zh-CN" altLang="en-US" sz="2400" dirty="0"/>
              <a:t>某种品质、能力等</a:t>
            </a:r>
            <a:r>
              <a:rPr lang="en-US" altLang="zh-CN" sz="2400" dirty="0"/>
              <a:t>)</a:t>
            </a:r>
          </a:p>
          <a:p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00" y="4559111"/>
            <a:ext cx="2911300" cy="22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2340" name="Picture 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11224" y="4191000"/>
            <a:ext cx="807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 _________ the </a:t>
            </a:r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boat </a:t>
            </a:r>
            <a:r>
              <a:rPr lang="en-US" altLang="zh-CN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“the Black Pearl”?</a:t>
            </a:r>
          </a:p>
          <a:p>
            <a:pPr algn="ctr"/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boat was </a:t>
            </a:r>
            <a:r>
              <a:rPr lang="en-US" altLang="zh-CN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________________ </a:t>
            </a:r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Captain Jack. 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143000" y="228600"/>
            <a:ext cx="2463800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 Black" pitchFamily="34" charset="0"/>
              </a:rPr>
              <a:t>Have a try</a:t>
            </a:r>
          </a:p>
        </p:txBody>
      </p:sp>
      <p:pic>
        <p:nvPicPr>
          <p:cNvPr id="142347" name="Picture 11" descr="e8112b2aaaaccf775243c1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6169"/>
            <a:ext cx="4038600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9" name="Picture 13" descr="wyx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8720"/>
            <a:ext cx="43434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2083692" y="4140369"/>
            <a:ext cx="2560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possessed</a:t>
            </a:r>
            <a:endParaRPr lang="en-US" altLang="zh-CN" sz="32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542352" y="5157192"/>
            <a:ext cx="4774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zh-C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possession</a:t>
            </a:r>
            <a:r>
              <a:rPr lang="en-US" altLang="zh-C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5855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/>
      <p:bldP spid="142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2010627033438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862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194468" y="329282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6600CC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/>
              <a:t>urgent request </a:t>
            </a:r>
          </a:p>
        </p:txBody>
      </p:sp>
      <p:pic>
        <p:nvPicPr>
          <p:cNvPr id="49169" name="Picture 17" descr="201106130936409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73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419872" y="228600"/>
            <a:ext cx="2209800" cy="75882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Arial Black" pitchFamily="34" charset="0"/>
              </a:rPr>
              <a:t>appeal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93725" y="4822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7545" y="429309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advertisement aims at </a:t>
            </a:r>
            <a:r>
              <a:rPr lang="en-US" altLang="zh-CN" sz="2800" b="1" dirty="0">
                <a:solidFill>
                  <a:srgbClr val="FF0000"/>
                </a:solidFill>
              </a:rPr>
              <a:t>appealing to</a:t>
            </a:r>
            <a:r>
              <a:rPr lang="en-US" altLang="zh-CN" sz="2800" b="1" dirty="0"/>
              <a:t> people not to smoke.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The </a:t>
            </a:r>
            <a:r>
              <a:rPr lang="en-US" altLang="zh-CN" sz="2800" b="1" dirty="0"/>
              <a:t>government </a:t>
            </a:r>
            <a:r>
              <a:rPr lang="en-US" altLang="zh-CN" sz="2800" b="1" dirty="0">
                <a:solidFill>
                  <a:srgbClr val="FF0000"/>
                </a:solidFill>
              </a:rPr>
              <a:t>makes an appeal</a:t>
            </a:r>
            <a:r>
              <a:rPr lang="en-US" altLang="zh-CN" sz="2800" b="1" dirty="0"/>
              <a:t> for people’s health.</a:t>
            </a:r>
          </a:p>
          <a:p>
            <a:r>
              <a:rPr lang="en-US" altLang="zh-CN" sz="2800" b="1" dirty="0"/>
              <a:t>Does the idea of it </a:t>
            </a:r>
            <a:r>
              <a:rPr lang="en-US" altLang="zh-CN" sz="2800" b="1" dirty="0">
                <a:solidFill>
                  <a:srgbClr val="FF0000"/>
                </a:solidFill>
              </a:rPr>
              <a:t>appeal to you</a:t>
            </a:r>
            <a:r>
              <a:rPr lang="en-US" altLang="zh-CN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891752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默认设计模板">
  <a:themeElements>
    <a:clrScheme name="1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772</Words>
  <Application>Microsoft Office PowerPoint</Application>
  <PresentationFormat>全屏显示(4:3)</PresentationFormat>
  <Paragraphs>198</Paragraphs>
  <Slides>23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主题</vt:lpstr>
      <vt:lpstr>Office 主题​​</vt:lpstr>
      <vt:lpstr>1_默认设计模板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2012</cp:lastModifiedBy>
  <cp:revision>37</cp:revision>
  <dcterms:created xsi:type="dcterms:W3CDTF">2014-01-07T03:11:39Z</dcterms:created>
  <dcterms:modified xsi:type="dcterms:W3CDTF">2014-06-25T05:38:17Z</dcterms:modified>
</cp:coreProperties>
</file>