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0"/>
  </p:notes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3859" autoAdjust="0"/>
  </p:normalViewPr>
  <p:slideViewPr>
    <p:cSldViewPr>
      <p:cViewPr varScale="1">
        <p:scale>
          <a:sx n="58" d="100"/>
          <a:sy n="58" d="100"/>
        </p:scale>
        <p:origin x="-17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C3311532-4B3C-4034-BCE6-6837AFEDDE0B}" type="datetimeFigureOut">
              <a:rPr lang="zh-CN" altLang="en-US"/>
              <a:pPr>
                <a:defRPr/>
              </a:pPr>
              <a:t>2014/6/25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90856830-9830-4B68-9274-88518E0315C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zh-CN" dirty="0" smtClean="0"/>
              <a:t>1</a:t>
            </a:r>
            <a:r>
              <a:rPr lang="zh-CN" altLang="en-US" dirty="0" smtClean="0"/>
              <a:t>、教授词汇语法等要从“意形用”三个方面出发。本次课重点关注的是“形”，即</a:t>
            </a:r>
            <a:r>
              <a:rPr lang="en-US" altLang="zh-CN" dirty="0" smtClean="0"/>
              <a:t>with</a:t>
            </a:r>
            <a:r>
              <a:rPr lang="zh-CN" altLang="en-US" dirty="0" smtClean="0"/>
              <a:t>的各种结构。若是新授课就不太合适。因此，假设学生是已经学过</a:t>
            </a:r>
            <a:r>
              <a:rPr lang="en-US" altLang="zh-CN" dirty="0" smtClean="0"/>
              <a:t>with</a:t>
            </a:r>
            <a:r>
              <a:rPr lang="zh-CN" altLang="en-US" dirty="0" smtClean="0"/>
              <a:t>的各种用法，已经知道它的</a:t>
            </a:r>
            <a:r>
              <a:rPr lang="en-US" altLang="zh-CN" dirty="0" smtClean="0"/>
              <a:t>meaning and use</a:t>
            </a:r>
            <a:r>
              <a:rPr lang="zh-CN" altLang="en-US" dirty="0" smtClean="0"/>
              <a:t>。针对</a:t>
            </a:r>
            <a:r>
              <a:rPr lang="en-US" altLang="zh-CN" dirty="0" smtClean="0"/>
              <a:t>with</a:t>
            </a:r>
            <a:r>
              <a:rPr lang="zh-CN" altLang="en-US" dirty="0" smtClean="0"/>
              <a:t>的搭配结构（</a:t>
            </a:r>
            <a:r>
              <a:rPr lang="en-US" altLang="zh-CN" dirty="0" smtClean="0"/>
              <a:t>form</a:t>
            </a:r>
            <a:r>
              <a:rPr lang="zh-CN" altLang="en-US" dirty="0" smtClean="0"/>
              <a:t>）较多的问题，本次课对其进行复习总结。</a:t>
            </a:r>
            <a:endParaRPr lang="en-US" altLang="zh-CN" dirty="0" smtClean="0"/>
          </a:p>
          <a:p>
            <a:pPr>
              <a:spcBef>
                <a:spcPct val="0"/>
              </a:spcBef>
            </a:pPr>
            <a:r>
              <a:rPr lang="en-US" altLang="zh-CN" dirty="0" smtClean="0"/>
              <a:t>With</a:t>
            </a:r>
            <a:r>
              <a:rPr lang="zh-CN" altLang="en-US" dirty="0" smtClean="0"/>
              <a:t>在文中只出现了一次，不是本课的重点内容，所以，不从“意形用”三个方面详细讲解，只是对其难点（</a:t>
            </a:r>
            <a:r>
              <a:rPr lang="en-US" altLang="zh-CN" dirty="0" smtClean="0"/>
              <a:t>with</a:t>
            </a:r>
            <a:r>
              <a:rPr lang="zh-CN" altLang="en-US" dirty="0" smtClean="0"/>
              <a:t>的多种形式）进行总结是具有合理性的。（在录制视频时说明这是复习课比较好</a:t>
            </a:r>
            <a:r>
              <a:rPr lang="en-US" altLang="zh-CN" dirty="0" smtClean="0"/>
              <a:t>,</a:t>
            </a:r>
            <a:r>
              <a:rPr lang="zh-CN" altLang="en-US" dirty="0" smtClean="0"/>
              <a:t>比较不容易让人抓到漏洞。）</a:t>
            </a:r>
            <a:endParaRPr lang="en-US" altLang="zh-CN" dirty="0" smtClean="0"/>
          </a:p>
          <a:p>
            <a:pPr>
              <a:spcBef>
                <a:spcPct val="0"/>
              </a:spcBef>
            </a:pPr>
            <a:endParaRPr lang="en-US" altLang="zh-CN" dirty="0" smtClean="0"/>
          </a:p>
          <a:p>
            <a:pPr>
              <a:spcBef>
                <a:spcPct val="0"/>
              </a:spcBef>
            </a:pPr>
            <a:r>
              <a:rPr lang="en-US" altLang="zh-CN" dirty="0" smtClean="0"/>
              <a:t>2</a:t>
            </a:r>
            <a:r>
              <a:rPr lang="zh-CN" altLang="en-US" dirty="0" smtClean="0"/>
              <a:t>、对于文中的这句话，不仅分析结构，也分析意义（</a:t>
            </a:r>
            <a:r>
              <a:rPr lang="en-US" altLang="zh-CN" dirty="0" smtClean="0"/>
              <a:t>use</a:t>
            </a:r>
            <a:r>
              <a:rPr lang="zh-CN" altLang="en-US" dirty="0" smtClean="0"/>
              <a:t>需要情景创设，学生参与，互动性强，耗时多，不在微课中涉及）。意义上的解释用英文</a:t>
            </a:r>
            <a:r>
              <a:rPr lang="en-US" altLang="zh-CN" dirty="0" smtClean="0"/>
              <a:t>rephrase</a:t>
            </a:r>
            <a:r>
              <a:rPr lang="zh-CN" altLang="en-US" dirty="0" smtClean="0"/>
              <a:t>，可以看出此处</a:t>
            </a:r>
            <a:r>
              <a:rPr lang="en-US" altLang="zh-CN" dirty="0" smtClean="0"/>
              <a:t>with</a:t>
            </a:r>
            <a:r>
              <a:rPr lang="zh-CN" altLang="en-US" dirty="0" smtClean="0"/>
              <a:t>状语表示原因。顺便带学生回忆：</a:t>
            </a:r>
            <a:r>
              <a:rPr lang="en-US" altLang="zh-CN" dirty="0" smtClean="0"/>
              <a:t>with</a:t>
            </a:r>
            <a:r>
              <a:rPr lang="zh-CN" altLang="en-US" dirty="0" smtClean="0"/>
              <a:t>结构除了能够表示原因，还能表示时间、地点、目的、状态、结果等。</a:t>
            </a:r>
            <a:endParaRPr lang="en-US" altLang="zh-CN" dirty="0" smtClean="0"/>
          </a:p>
          <a:p>
            <a:pPr>
              <a:spcBef>
                <a:spcPct val="0"/>
              </a:spcBef>
            </a:pPr>
            <a:endParaRPr lang="en-US" altLang="zh-CN" dirty="0" smtClean="0"/>
          </a:p>
          <a:p>
            <a:pPr>
              <a:spcBef>
                <a:spcPct val="0"/>
              </a:spcBef>
            </a:pPr>
            <a:r>
              <a:rPr lang="en-US" altLang="zh-CN" dirty="0" smtClean="0"/>
              <a:t>3</a:t>
            </a:r>
            <a:r>
              <a:rPr lang="zh-CN" altLang="en-US" dirty="0" smtClean="0"/>
              <a:t>、为什么不用从</a:t>
            </a:r>
            <a:r>
              <a:rPr lang="en-US" altLang="zh-CN" dirty="0" smtClean="0"/>
              <a:t>/</a:t>
            </a:r>
            <a:r>
              <a:rPr lang="zh-CN" altLang="en-US" dirty="0" smtClean="0"/>
              <a:t>分句，而使用</a:t>
            </a:r>
            <a:r>
              <a:rPr lang="en-US" altLang="zh-CN" dirty="0" smtClean="0"/>
              <a:t>with</a:t>
            </a:r>
            <a:r>
              <a:rPr lang="zh-CN" altLang="en-US" dirty="0" smtClean="0"/>
              <a:t>结构？可以看出，从</a:t>
            </a:r>
            <a:r>
              <a:rPr lang="en-US" altLang="zh-CN" dirty="0" smtClean="0"/>
              <a:t>/</a:t>
            </a:r>
            <a:r>
              <a:rPr lang="zh-CN" altLang="en-US" dirty="0" smtClean="0"/>
              <a:t>分句也完全可以表达</a:t>
            </a:r>
            <a:r>
              <a:rPr lang="en-US" altLang="zh-CN" dirty="0" smtClean="0"/>
              <a:t>with</a:t>
            </a:r>
            <a:r>
              <a:rPr lang="zh-CN" altLang="en-US" dirty="0" smtClean="0"/>
              <a:t>结构所表达的含义， 但是相对而言，使用</a:t>
            </a:r>
            <a:r>
              <a:rPr lang="en-US" altLang="zh-CN" dirty="0" smtClean="0"/>
              <a:t>with</a:t>
            </a:r>
            <a:r>
              <a:rPr lang="zh-CN" altLang="en-US" dirty="0" smtClean="0"/>
              <a:t>，句子相对紧凑、简洁。此外，在写作中应</a:t>
            </a:r>
            <a:r>
              <a:rPr lang="en-US" altLang="zh-CN" dirty="0" smtClean="0"/>
              <a:t>with</a:t>
            </a:r>
            <a:r>
              <a:rPr lang="zh-CN" altLang="en-US" dirty="0" smtClean="0"/>
              <a:t>结构代替从句可以达到句式多变的效果。</a:t>
            </a:r>
            <a:endParaRPr lang="en-US" altLang="zh-CN" dirty="0" smtClean="0"/>
          </a:p>
          <a:p>
            <a:pPr>
              <a:spcBef>
                <a:spcPct val="0"/>
              </a:spcBef>
            </a:pPr>
            <a:r>
              <a:rPr lang="zh-CN" altLang="en-US" dirty="0" smtClean="0"/>
              <a:t>所以接下来，我们对</a:t>
            </a:r>
            <a:r>
              <a:rPr lang="en-US" altLang="zh-CN" dirty="0" smtClean="0"/>
              <a:t>with</a:t>
            </a:r>
            <a:r>
              <a:rPr lang="zh-CN" altLang="en-US" dirty="0" smtClean="0"/>
              <a:t>做一个回顾总结。</a:t>
            </a:r>
          </a:p>
        </p:txBody>
      </p:sp>
      <p:sp>
        <p:nvSpPr>
          <p:cNvPr id="1638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BBD2B22-EB60-407F-BE9D-0FE61883089F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8435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25D578-BF20-41AC-A31A-E34AF3DC6460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0483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BBA8B02-7BB6-44CD-9B2E-B4FC13751F69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253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7E96DBA-47B4-492C-B54A-94FAEB9E7D66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zh-CN" altLang="en-US" smtClean="0"/>
              <a:t>重点讲如何区分这三种非谓语动词形式</a:t>
            </a:r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F3C2801-A0FC-4ABA-B42B-7F37C40DC27C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AAE7F95-838B-4659-A900-639A2CA092AB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8675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9E7227B-20B5-4D81-9D65-684428421FDB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矩形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矩形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矩形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直接连接符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1" name="直接连接符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2" name="直接连接符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3" name="直接连接符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4" name="直接连接符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5" name="直接连接符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6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椭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椭圆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椭圆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椭圆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椭圆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22" name="日期占位符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027BC-7442-48DD-A12E-7378E896F57D}" type="datetimeFigureOut">
              <a:rPr lang="zh-CN" altLang="en-US"/>
              <a:pPr>
                <a:defRPr/>
              </a:pPr>
              <a:t>2014/6/25</a:t>
            </a:fld>
            <a:endParaRPr lang="zh-CN" altLang="en-US"/>
          </a:p>
        </p:txBody>
      </p:sp>
      <p:sp>
        <p:nvSpPr>
          <p:cNvPr id="23" name="页脚占位符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4" name="灯片编号占位符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06232-7803-4496-A60B-7F3441E00B9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AF272-D6B1-4867-B19B-91DAB4C19DDE}" type="datetimeFigureOut">
              <a:rPr lang="zh-CN" altLang="en-US"/>
              <a:pPr>
                <a:defRPr/>
              </a:pPr>
              <a:t>2014/6/25</a:t>
            </a:fld>
            <a:endParaRPr lang="zh-CN" altLang="en-US"/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A9C4C-0FAB-4216-A127-C727E79E693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A529E-6360-4F5C-8216-4BDAB0E8B40C}" type="datetimeFigureOut">
              <a:rPr lang="zh-CN" altLang="en-US"/>
              <a:pPr>
                <a:defRPr/>
              </a:pPr>
              <a:t>2014/6/25</a:t>
            </a:fld>
            <a:endParaRPr lang="zh-CN" altLang="en-US"/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40FBD-4CD1-4ACD-BEDE-AA6FBC39AFE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DB4FEA5-C138-4A0D-A662-FAE5BCB1695D}" type="datetimeFigureOut">
              <a:rPr lang="zh-CN" altLang="en-US"/>
              <a:pPr>
                <a:defRPr/>
              </a:pPr>
              <a:t>2014/6/25</a:t>
            </a:fld>
            <a:endParaRPr lang="zh-CN" altLang="en-US"/>
          </a:p>
        </p:txBody>
      </p:sp>
      <p:sp>
        <p:nvSpPr>
          <p:cNvPr id="5" name="灯片编号占位符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ED653BB-A37B-4D01-BA00-C40734D0DBF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6" name="页脚占位符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矩形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矩形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矩形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直接连接符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9" name="直接连接符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0" name="直接连接符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1" name="直接连接符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2" name="直接连接符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3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椭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椭圆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椭圆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椭圆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椭圆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直接连接符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0" name="日期占位符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04DF3-FB52-435B-AE69-4B84392E2B4A}" type="datetimeFigureOut">
              <a:rPr lang="zh-CN" altLang="en-US"/>
              <a:pPr>
                <a:defRPr/>
              </a:pPr>
              <a:t>2014/6/25</a:t>
            </a:fld>
            <a:endParaRPr lang="zh-CN" altLang="en-US"/>
          </a:p>
        </p:txBody>
      </p:sp>
      <p:sp>
        <p:nvSpPr>
          <p:cNvPr id="21" name="页脚占位符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2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8D756-99BC-4261-BF75-282C21D3627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36511-CC07-404A-B0EE-152D84955465}" type="datetimeFigureOut">
              <a:rPr lang="zh-CN" altLang="en-US"/>
              <a:pPr>
                <a:defRPr/>
              </a:pPr>
              <a:t>2014/6/25</a:t>
            </a:fld>
            <a:endParaRPr lang="zh-CN" altLang="en-US"/>
          </a:p>
        </p:txBody>
      </p:sp>
      <p:sp>
        <p:nvSpPr>
          <p:cNvPr id="6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B5646-5484-45D1-A694-EAEE37F747B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7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78030-6941-4BF1-8F89-D95038C30CC9}" type="datetimeFigureOut">
              <a:rPr lang="zh-CN" altLang="en-US"/>
              <a:pPr>
                <a:defRPr/>
              </a:pPr>
              <a:t>2014/6/25</a:t>
            </a:fld>
            <a:endParaRPr lang="zh-CN" altLang="en-US"/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14199-4356-4990-B78A-FBF313EAA23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FCAA2C8-6BFA-4596-9AE6-48EDB67B4642}" type="datetimeFigureOut">
              <a:rPr lang="zh-CN" altLang="en-US"/>
              <a:pPr>
                <a:defRPr/>
              </a:pPr>
              <a:t>2014/6/25</a:t>
            </a:fld>
            <a:endParaRPr lang="zh-CN" altLang="en-US"/>
          </a:p>
        </p:txBody>
      </p:sp>
      <p:sp>
        <p:nvSpPr>
          <p:cNvPr id="4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0A3CC8D-6EC3-43FF-8490-614CEE76457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5" name="页脚占位符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DEE76-7300-4E36-B9FB-303DE27927E6}" type="datetimeFigureOut">
              <a:rPr lang="zh-CN" altLang="en-US"/>
              <a:pPr>
                <a:defRPr/>
              </a:pPr>
              <a:t>2014/6/25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8C948-B2C4-4BE8-93D1-1C71579F657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接连接符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6" name="直接连接符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7" name="直接连接符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8" name="直接连接符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9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直接连接符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1" name="椭圆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8" name="内容占位符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2" name="日期占位符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CB532B3-941F-4F13-B776-C07BCE95B0FC}" type="datetimeFigureOut">
              <a:rPr lang="zh-CN" altLang="en-US"/>
              <a:pPr>
                <a:defRPr/>
              </a:pPr>
              <a:t>2014/6/25</a:t>
            </a:fld>
            <a:endParaRPr lang="zh-CN" altLang="en-US"/>
          </a:p>
        </p:txBody>
      </p:sp>
      <p:sp>
        <p:nvSpPr>
          <p:cNvPr id="13" name="灯片编号占位符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0A50E5C-908E-4295-9414-320F47D66EF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14" name="页脚占位符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接连接符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" name="椭圆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直接连接符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直接连接符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0" name="直接连接符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1" name="直接连接符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2" name="日期占位符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1A947D5-835C-4495-89C7-80072B4E37EE}" type="datetimeFigureOut">
              <a:rPr lang="zh-CN" altLang="en-US"/>
              <a:pPr>
                <a:defRPr/>
              </a:pPr>
              <a:t>2014/6/25</a:t>
            </a:fld>
            <a:endParaRPr lang="zh-CN" altLang="en-US"/>
          </a:p>
        </p:txBody>
      </p:sp>
      <p:sp>
        <p:nvSpPr>
          <p:cNvPr id="13" name="灯片编号占位符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7D71C95-57DD-4F32-9AFB-119909F8F4A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14" name="页脚占位符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028" name="文本占位符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11F03E6-A084-48F8-85C4-540546C42DF2}" type="datetimeFigureOut">
              <a:rPr lang="zh-CN" altLang="en-US"/>
              <a:pPr>
                <a:defRPr/>
              </a:pPr>
              <a:t>2014/6/25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B608618-89C8-4618-8FD2-83536987AD2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25" r:id="rId2"/>
    <p:sldLayoutId id="2147483926" r:id="rId3"/>
    <p:sldLayoutId id="2147483919" r:id="rId4"/>
    <p:sldLayoutId id="2147483920" r:id="rId5"/>
    <p:sldLayoutId id="2147483927" r:id="rId6"/>
    <p:sldLayoutId id="2147483921" r:id="rId7"/>
    <p:sldLayoutId id="2147483928" r:id="rId8"/>
    <p:sldLayoutId id="2147483929" r:id="rId9"/>
    <p:sldLayoutId id="2147483922" r:id="rId10"/>
    <p:sldLayoutId id="214748392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华文楷体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华文楷体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华文楷体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华文楷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华文楷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华文楷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华文楷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华文楷体" pitchFamily="2" charset="-122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副标题 2"/>
          <p:cNvSpPr>
            <a:spLocks noGrp="1"/>
          </p:cNvSpPr>
          <p:nvPr>
            <p:ph type="subTitle" idx="1"/>
          </p:nvPr>
        </p:nvSpPr>
        <p:spPr>
          <a:xfrm>
            <a:off x="2357438" y="4357688"/>
            <a:ext cx="5959475" cy="1282700"/>
          </a:xfrm>
        </p:spPr>
        <p:txBody>
          <a:bodyPr/>
          <a:lstStyle/>
          <a:p>
            <a:r>
              <a:rPr lang="zh-CN" altLang="en-US" sz="2400" dirty="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制作者：</a:t>
            </a:r>
            <a:endParaRPr lang="en-US" altLang="zh-CN" sz="2400" dirty="0" smtClean="0">
              <a:solidFill>
                <a:schemeClr val="tx1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400" dirty="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东莞市第四高级中学            任  江</a:t>
            </a:r>
            <a:endParaRPr lang="en-US" altLang="zh-CN" sz="2400" dirty="0" smtClean="0">
              <a:solidFill>
                <a:schemeClr val="tx1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400" dirty="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华南师范大学外文学院          廖琳玉</a:t>
            </a:r>
          </a:p>
        </p:txBody>
      </p:sp>
      <p:sp>
        <p:nvSpPr>
          <p:cNvPr id="4" name="矩形 3"/>
          <p:cNvSpPr/>
          <p:nvPr/>
        </p:nvSpPr>
        <p:spPr>
          <a:xfrm>
            <a:off x="1357290" y="1142984"/>
            <a:ext cx="7500990" cy="11079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6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Elephant" pitchFamily="18" charset="0"/>
              </a:rPr>
              <a:t>Review of “with”</a:t>
            </a:r>
            <a:endParaRPr lang="zh-CN" altLang="en-US" sz="6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Elephant" pitchFamily="18" charset="0"/>
            </a:endParaRPr>
          </a:p>
        </p:txBody>
      </p:sp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5643563" y="2786063"/>
            <a:ext cx="27146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>
                <a:solidFill>
                  <a:srgbClr val="FFC000"/>
                </a:solidFill>
                <a:latin typeface="Britannic Bold" pitchFamily="34" charset="0"/>
              </a:rPr>
              <a:t>B6 U2 POEMS</a:t>
            </a:r>
            <a:endParaRPr lang="zh-CN" altLang="en-US" sz="3200">
              <a:solidFill>
                <a:srgbClr val="FFC000"/>
              </a:solidFill>
              <a:latin typeface="Britannic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1000100" y="4857760"/>
            <a:ext cx="7143800" cy="135732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7467600" cy="560406"/>
          </a:xfrm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CN" sz="3200" dirty="0" smtClean="0">
                <a:solidFill>
                  <a:schemeClr val="tx1"/>
                </a:solidFill>
                <a:latin typeface="Arial Rounded MT Bold" pitchFamily="34" charset="0"/>
              </a:rPr>
              <a:t>text review</a:t>
            </a:r>
            <a:endParaRPr lang="zh-CN" altLang="en-US" sz="32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571500" y="1285875"/>
            <a:ext cx="8143875" cy="34448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altLang="zh-CN" u="sng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en-US" altLang="zh-CN" u="sng" smtClean="0">
                <a:latin typeface="Arial" pitchFamily="34" charset="0"/>
                <a:cs typeface="Arial" pitchFamily="34" charset="0"/>
              </a:rPr>
              <a:t> so many different forms of poetry </a:t>
            </a:r>
            <a:r>
              <a:rPr lang="en-US" altLang="zh-CN" u="sng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to choose </a:t>
            </a:r>
            <a:r>
              <a:rPr lang="en-US" altLang="zh-CN" u="sng" smtClean="0">
                <a:latin typeface="Arial" pitchFamily="34" charset="0"/>
                <a:cs typeface="Arial" pitchFamily="34" charset="0"/>
              </a:rPr>
              <a:t>from</a:t>
            </a:r>
            <a:r>
              <a:rPr lang="en-US" altLang="zh-CN" smtClean="0">
                <a:latin typeface="Arial" pitchFamily="34" charset="0"/>
                <a:cs typeface="Arial" pitchFamily="34" charset="0"/>
              </a:rPr>
              <a:t>, students may eventually want to write poems of their own.</a:t>
            </a:r>
          </a:p>
          <a:p>
            <a:pPr>
              <a:buFont typeface="Wingdings" pitchFamily="2" charset="2"/>
              <a:buNone/>
            </a:pPr>
            <a:r>
              <a:rPr lang="en-US" altLang="zh-CN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altLang="zh-CN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Since</a:t>
            </a:r>
            <a:r>
              <a:rPr lang="en-US" altLang="zh-CN" smtClean="0">
                <a:latin typeface="Arial" pitchFamily="34" charset="0"/>
                <a:cs typeface="Arial" pitchFamily="34" charset="0"/>
              </a:rPr>
              <a:t> there are so many different forms of poetry to choose from, ……    (</a:t>
            </a:r>
            <a:r>
              <a:rPr lang="en-US" altLang="zh-CN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reason</a:t>
            </a:r>
            <a:r>
              <a:rPr lang="en-US" altLang="zh-CN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Font typeface="Wingdings" pitchFamily="2" charset="2"/>
              <a:buNone/>
            </a:pPr>
            <a:endParaRPr lang="en-US" altLang="zh-CN" b="1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altLang="zh-CN" b="1" smtClean="0">
                <a:latin typeface="Arial" pitchFamily="34" charset="0"/>
                <a:cs typeface="Arial" pitchFamily="34" charset="0"/>
              </a:rPr>
              <a:t>Meaning</a:t>
            </a:r>
            <a:r>
              <a:rPr lang="en-US" altLang="zh-CN" smtClean="0">
                <a:latin typeface="Arial" pitchFamily="34" charset="0"/>
                <a:cs typeface="Arial" pitchFamily="34" charset="0"/>
              </a:rPr>
              <a:t>: cause; time; place; result; manner; etc.</a:t>
            </a:r>
          </a:p>
          <a:p>
            <a:pPr>
              <a:buFont typeface="Wingdings" pitchFamily="2" charset="2"/>
              <a:buNone/>
            </a:pPr>
            <a:r>
              <a:rPr lang="en-US" altLang="zh-CN" b="1" smtClean="0">
                <a:latin typeface="Arial" pitchFamily="34" charset="0"/>
                <a:cs typeface="Arial" pitchFamily="34" charset="0"/>
              </a:rPr>
              <a:t>Structure: </a:t>
            </a:r>
            <a:r>
              <a:rPr lang="en-US" altLang="zh-CN" b="1" u="sng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with + </a:t>
            </a:r>
            <a:r>
              <a:rPr lang="zh-CN" altLang="en-US" b="1" u="sng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宾语 </a:t>
            </a:r>
            <a:r>
              <a:rPr lang="en-US" altLang="zh-CN" b="1" u="sng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+ to do </a:t>
            </a:r>
            <a:r>
              <a:rPr lang="zh-CN" altLang="en-US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复合结构</a:t>
            </a:r>
          </a:p>
          <a:p>
            <a:pPr>
              <a:buFont typeface="Wingdings" pitchFamily="2" charset="2"/>
              <a:buNone/>
            </a:pPr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右箭头 4"/>
          <p:cNvSpPr/>
          <p:nvPr/>
        </p:nvSpPr>
        <p:spPr>
          <a:xfrm>
            <a:off x="1285875" y="5000625"/>
            <a:ext cx="1571625" cy="9286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143250" y="5072063"/>
            <a:ext cx="45005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b="1">
                <a:latin typeface="Century Schoolbook" pitchFamily="18" charset="0"/>
              </a:rPr>
              <a:t>Ⅰ BASIC MEANING </a:t>
            </a:r>
            <a:r>
              <a:rPr lang="zh-CN" altLang="en-US" b="1">
                <a:latin typeface="Century Schoolbook" pitchFamily="18" charset="0"/>
              </a:rPr>
              <a:t>基本用法</a:t>
            </a:r>
            <a:endParaRPr lang="zh-CN" altLang="en-US">
              <a:latin typeface="Century Schoolbook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214688" y="5643563"/>
            <a:ext cx="49292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b="1" dirty="0">
                <a:latin typeface="Century Schoolbook" pitchFamily="18" charset="0"/>
              </a:rPr>
              <a:t>II  COMPOUND STRUCTURE </a:t>
            </a:r>
            <a:r>
              <a:rPr lang="zh-CN" altLang="en-US" b="1" dirty="0">
                <a:latin typeface="Century Schoolbook" pitchFamily="18" charset="0"/>
              </a:rPr>
              <a:t>复合结构</a:t>
            </a:r>
            <a:endParaRPr lang="zh-CN" altLang="en-US" dirty="0">
              <a:latin typeface="Century Schoolbook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57313" y="5253038"/>
            <a:ext cx="1285875" cy="457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accent5">
                    <a:lumMod val="50000"/>
                  </a:schemeClr>
                </a:solidFill>
                <a:latin typeface="Elephant" pitchFamily="18" charset="0"/>
                <a:ea typeface="+mn-ea"/>
              </a:rPr>
              <a:t>WITH</a:t>
            </a:r>
            <a:endParaRPr lang="zh-CN" altLang="en-US" sz="2400" dirty="0">
              <a:solidFill>
                <a:schemeClr val="accent5">
                  <a:lumMod val="50000"/>
                </a:schemeClr>
              </a:solidFill>
              <a:latin typeface="Elephant" pitchFamily="18" charset="0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  <p:bldP spid="6" grpId="1"/>
      <p:bldP spid="7" grpId="1"/>
      <p:bldP spid="9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785813" y="1643063"/>
            <a:ext cx="7686675" cy="4873625"/>
          </a:xfrm>
        </p:spPr>
        <p:txBody>
          <a:bodyPr/>
          <a:lstStyle/>
          <a:p>
            <a:pPr marL="514350" indent="-514350">
              <a:buFont typeface="Wingdings" pitchFamily="2" charset="2"/>
              <a:buNone/>
            </a:pPr>
            <a:r>
              <a:rPr lang="en-US" altLang="zh-CN" sz="2800" b="1" dirty="0" smtClean="0"/>
              <a:t>1. </a:t>
            </a:r>
            <a:r>
              <a:rPr lang="en-US" altLang="zh-CN" sz="2800" b="1" dirty="0" smtClean="0">
                <a:latin typeface="Aharoni" pitchFamily="2" charset="-79"/>
                <a:cs typeface="Aharoni" pitchFamily="2" charset="-79"/>
              </a:rPr>
              <a:t>“with” means “have”</a:t>
            </a:r>
          </a:p>
          <a:p>
            <a:pPr marL="514350" indent="-514350">
              <a:buFont typeface="Wingdings" pitchFamily="2" charset="2"/>
              <a:buChar char="l"/>
            </a:pPr>
            <a:r>
              <a:rPr lang="en-US" altLang="zh-CN" dirty="0" smtClean="0"/>
              <a:t>He likes girls </a:t>
            </a:r>
            <a:r>
              <a:rPr lang="en-US" altLang="zh-CN" u="sng" dirty="0" smtClean="0">
                <a:solidFill>
                  <a:srgbClr val="FF0000"/>
                </a:solidFill>
              </a:rPr>
              <a:t>with</a:t>
            </a:r>
            <a:r>
              <a:rPr lang="en-US" altLang="zh-CN" u="sng" dirty="0" smtClean="0"/>
              <a:t> short hair.</a:t>
            </a:r>
          </a:p>
          <a:p>
            <a:pPr marL="514350" indent="-514350">
              <a:buFont typeface="Wingdings" pitchFamily="2" charset="2"/>
              <a:buNone/>
            </a:pPr>
            <a:r>
              <a:rPr lang="en-US" altLang="zh-CN" dirty="0" smtClean="0"/>
              <a:t>    =He </a:t>
            </a:r>
            <a:r>
              <a:rPr lang="en-US" altLang="zh-CN" dirty="0" smtClean="0"/>
              <a:t>likes </a:t>
            </a:r>
            <a:r>
              <a:rPr lang="en-US" altLang="zh-CN" dirty="0" smtClean="0"/>
              <a:t>girls </a:t>
            </a:r>
            <a:r>
              <a:rPr lang="en-US" altLang="zh-CN" u="sng" dirty="0" smtClean="0"/>
              <a:t>who </a:t>
            </a:r>
            <a:r>
              <a:rPr lang="en-US" altLang="zh-CN" u="sng" dirty="0" smtClean="0">
                <a:solidFill>
                  <a:srgbClr val="FF0000"/>
                </a:solidFill>
              </a:rPr>
              <a:t>have</a:t>
            </a:r>
            <a:r>
              <a:rPr lang="en-US" altLang="zh-CN" u="sng" dirty="0" smtClean="0"/>
              <a:t> short hair</a:t>
            </a:r>
            <a:r>
              <a:rPr lang="en-US" altLang="zh-CN" dirty="0" smtClean="0"/>
              <a:t>.</a:t>
            </a:r>
          </a:p>
          <a:p>
            <a:pPr marL="514350" indent="-514350">
              <a:buFont typeface="Wingdings" pitchFamily="2" charset="2"/>
              <a:buNone/>
            </a:pPr>
            <a:r>
              <a:rPr lang="zh-CN" altLang="en-US" dirty="0" smtClean="0"/>
              <a:t>      他喜欢短发的女孩。</a:t>
            </a:r>
            <a:endParaRPr lang="en-US" altLang="zh-CN" dirty="0" smtClean="0"/>
          </a:p>
          <a:p>
            <a:pPr marL="514350" indent="-514350">
              <a:buFont typeface="Wingdings" pitchFamily="2" charset="2"/>
              <a:buNone/>
            </a:pPr>
            <a:endParaRPr lang="en-US" u="sng" dirty="0" smtClean="0">
              <a:ea typeface="宋体" pitchFamily="2" charset="-122"/>
            </a:endParaRPr>
          </a:p>
          <a:p>
            <a:pPr marL="514350" indent="-514350">
              <a:buFont typeface="Wingdings" pitchFamily="2" charset="2"/>
              <a:buChar char="l"/>
            </a:pPr>
            <a:r>
              <a:rPr lang="en-US" altLang="zh-CN" dirty="0" smtClean="0"/>
              <a:t>She likes reading novels </a:t>
            </a:r>
            <a:r>
              <a:rPr lang="en-US" altLang="zh-CN" u="sng" dirty="0" smtClean="0">
                <a:solidFill>
                  <a:srgbClr val="FF0000"/>
                </a:solidFill>
              </a:rPr>
              <a:t>with</a:t>
            </a:r>
            <a:r>
              <a:rPr lang="en-US" altLang="zh-CN" u="sng" dirty="0" smtClean="0"/>
              <a:t> moving plots</a:t>
            </a:r>
            <a:r>
              <a:rPr lang="en-US" altLang="zh-CN" dirty="0" smtClean="0"/>
              <a:t>.</a:t>
            </a:r>
          </a:p>
          <a:p>
            <a:pPr marL="514350" indent="-514350">
              <a:buFont typeface="Wingdings" pitchFamily="2" charset="2"/>
              <a:buNone/>
            </a:pPr>
            <a:r>
              <a:rPr lang="en-US" altLang="zh-CN" dirty="0" smtClean="0"/>
              <a:t>    = She likes reading novels </a:t>
            </a:r>
            <a:r>
              <a:rPr lang="en-US" altLang="zh-CN" u="sng" dirty="0" smtClean="0"/>
              <a:t>that </a:t>
            </a:r>
            <a:r>
              <a:rPr lang="en-US" altLang="zh-CN" u="sng" dirty="0" smtClean="0">
                <a:solidFill>
                  <a:srgbClr val="FF0000"/>
                </a:solidFill>
              </a:rPr>
              <a:t>have</a:t>
            </a:r>
            <a:r>
              <a:rPr lang="en-US" altLang="zh-CN" u="sng" dirty="0" smtClean="0"/>
              <a:t> moving plots</a:t>
            </a:r>
            <a:r>
              <a:rPr lang="en-US" altLang="zh-CN" dirty="0" smtClean="0"/>
              <a:t>.</a:t>
            </a:r>
            <a:endParaRPr lang="zh-CN" altLang="en-US" dirty="0" smtClean="0"/>
          </a:p>
          <a:p>
            <a:pPr marL="514350" indent="-514350">
              <a:buFont typeface="Wingdings" pitchFamily="2" charset="2"/>
              <a:buNone/>
            </a:pPr>
            <a:r>
              <a:rPr lang="zh-CN" altLang="en-US" dirty="0" smtClean="0"/>
              <a:t>      她喜欢读哪些饱含感人故事的小说。</a:t>
            </a:r>
          </a:p>
          <a:p>
            <a:pPr marL="514350" indent="-514350">
              <a:buFont typeface="Wingdings" pitchFamily="2" charset="2"/>
              <a:buNone/>
            </a:pPr>
            <a:endParaRPr lang="zh-CN" altLang="en-US" dirty="0" smtClean="0"/>
          </a:p>
          <a:p>
            <a:pPr marL="514350" indent="-514350">
              <a:buFont typeface="Wingdings" pitchFamily="2" charset="2"/>
              <a:buNone/>
            </a:pPr>
            <a:endParaRPr lang="zh-CN" altLang="en-US" dirty="0" smtClean="0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7467600" cy="560406"/>
          </a:xfrm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marL="857250" indent="-857250" fontAlgn="auto">
              <a:spcAft>
                <a:spcPts val="0"/>
              </a:spcAft>
              <a:buFont typeface="+mj-lt"/>
              <a:buAutoNum type="romanUcPeriod"/>
              <a:defRPr/>
            </a:pPr>
            <a:r>
              <a:rPr lang="en-US" altLang="zh-CN" sz="3200" dirty="0" smtClean="0">
                <a:solidFill>
                  <a:schemeClr val="tx1"/>
                </a:solidFill>
                <a:latin typeface="Arial Rounded MT Bold" pitchFamily="34" charset="0"/>
              </a:rPr>
              <a:t>BASIC MEANING</a:t>
            </a:r>
            <a:endParaRPr lang="zh-CN" altLang="en-US" sz="32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785813" y="1643063"/>
            <a:ext cx="7686675" cy="4873625"/>
          </a:xfrm>
        </p:spPr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r>
              <a:rPr lang="en-US" altLang="zh-CN" sz="2800" b="1" dirty="0" smtClean="0"/>
              <a:t>2. </a:t>
            </a:r>
            <a:r>
              <a:rPr lang="en-US" altLang="zh-CN" sz="2800" b="1" dirty="0" smtClean="0">
                <a:latin typeface="Aharoni" pitchFamily="2" charset="-79"/>
                <a:cs typeface="Aharoni" pitchFamily="2" charset="-79"/>
              </a:rPr>
              <a:t>“with” means “by”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en-US" dirty="0" smtClean="0"/>
              <a:t>   The ancient people cut meat </a:t>
            </a:r>
            <a:r>
              <a:rPr lang="en-US" u="sng" dirty="0" smtClean="0">
                <a:solidFill>
                  <a:srgbClr val="FF0000"/>
                </a:solidFill>
              </a:rPr>
              <a:t>with</a:t>
            </a:r>
            <a:r>
              <a:rPr lang="en-US" u="sng" dirty="0" smtClean="0"/>
              <a:t> stone tools</a:t>
            </a:r>
            <a:r>
              <a:rPr lang="en-US" dirty="0" smtClean="0"/>
              <a:t>.</a:t>
            </a:r>
            <a:endParaRPr lang="zh-CN" altLang="en-US" dirty="0" smtClean="0"/>
          </a:p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    =The ancient people cut meat </a:t>
            </a:r>
            <a:r>
              <a:rPr lang="en-US" altLang="zh-CN" u="sng" dirty="0" smtClean="0">
                <a:solidFill>
                  <a:srgbClr val="FF0000"/>
                </a:solidFill>
              </a:rPr>
              <a:t>by</a:t>
            </a:r>
            <a:r>
              <a:rPr lang="en-US" u="sng" dirty="0" smtClean="0">
                <a:solidFill>
                  <a:srgbClr val="FF0000"/>
                </a:solidFill>
              </a:rPr>
              <a:t> </a:t>
            </a:r>
            <a:r>
              <a:rPr lang="en-US" u="sng" dirty="0" smtClean="0"/>
              <a:t>stone tools</a:t>
            </a:r>
            <a:r>
              <a:rPr lang="en-US" dirty="0" smtClean="0"/>
              <a:t>.</a:t>
            </a:r>
          </a:p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r>
              <a:rPr lang="zh-CN" altLang="en-US" dirty="0" smtClean="0"/>
              <a:t>      古人用石制工具切肉。</a:t>
            </a:r>
          </a:p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endParaRPr lang="en-US" u="sng" dirty="0" smtClean="0"/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en-US" dirty="0" smtClean="0"/>
              <a:t>   She made the model </a:t>
            </a:r>
            <a:r>
              <a:rPr lang="en-US" u="sng" dirty="0" smtClean="0">
                <a:solidFill>
                  <a:srgbClr val="FF0000"/>
                </a:solidFill>
              </a:rPr>
              <a:t>with</a:t>
            </a:r>
            <a:r>
              <a:rPr lang="en-US" u="sng" dirty="0" smtClean="0"/>
              <a:t> wasted paper</a:t>
            </a:r>
            <a:r>
              <a:rPr lang="en-US" dirty="0" smtClean="0"/>
              <a:t>.</a:t>
            </a:r>
            <a:endParaRPr lang="zh-CN" altLang="en-US" dirty="0" smtClean="0"/>
          </a:p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r>
              <a:rPr lang="en-US" altLang="zh-CN" dirty="0" smtClean="0"/>
              <a:t>   =</a:t>
            </a:r>
            <a:r>
              <a:rPr lang="en-US" dirty="0" smtClean="0"/>
              <a:t> She made the model </a:t>
            </a:r>
            <a:r>
              <a:rPr lang="en-US" altLang="zh-CN" u="sng" dirty="0" smtClean="0">
                <a:solidFill>
                  <a:srgbClr val="FF0000"/>
                </a:solidFill>
              </a:rPr>
              <a:t>by</a:t>
            </a:r>
            <a:r>
              <a:rPr lang="en-US" u="sng" dirty="0" smtClean="0">
                <a:solidFill>
                  <a:srgbClr val="FF0000"/>
                </a:solidFill>
              </a:rPr>
              <a:t> </a:t>
            </a:r>
            <a:r>
              <a:rPr lang="en-US" u="sng" dirty="0" smtClean="0"/>
              <a:t>wasted paper</a:t>
            </a:r>
            <a:r>
              <a:rPr lang="en-US" dirty="0" smtClean="0"/>
              <a:t>.</a:t>
            </a:r>
            <a:endParaRPr lang="zh-CN" altLang="en-US" dirty="0" smtClean="0"/>
          </a:p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r>
              <a:rPr lang="zh-CN" altLang="en-US" dirty="0" smtClean="0"/>
              <a:t>      她喜欢读哪些饱含感人故事的小说。</a:t>
            </a:r>
          </a:p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endParaRPr lang="zh-CN" altLang="en-US" dirty="0" smtClean="0"/>
          </a:p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endParaRPr lang="zh-CN" altLang="en-US" dirty="0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7467600" cy="560406"/>
          </a:xfrm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marL="857250" indent="-857250" fontAlgn="auto">
              <a:spcAft>
                <a:spcPts val="0"/>
              </a:spcAft>
              <a:buFont typeface="+mj-lt"/>
              <a:buAutoNum type="romanUcPeriod"/>
              <a:defRPr/>
            </a:pPr>
            <a:r>
              <a:rPr lang="en-US" altLang="zh-CN" sz="3200" dirty="0" smtClean="0">
                <a:solidFill>
                  <a:schemeClr val="tx1"/>
                </a:solidFill>
                <a:latin typeface="Arial Rounded MT Bold" pitchFamily="34" charset="0"/>
              </a:rPr>
              <a:t>BASIC MEANING</a:t>
            </a:r>
            <a:endParaRPr lang="zh-CN" altLang="en-US" sz="32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857224" y="4000504"/>
            <a:ext cx="7286676" cy="221457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714375" y="1500188"/>
            <a:ext cx="7858125" cy="2428875"/>
          </a:xfrm>
        </p:spPr>
        <p:txBody>
          <a:bodyPr/>
          <a:lstStyle/>
          <a:p>
            <a:pPr>
              <a:buFont typeface="Wingdings" pitchFamily="2" charset="2"/>
              <a:buChar char="l"/>
            </a:pPr>
            <a:r>
              <a:rPr lang="en-US" altLang="zh-CN" dirty="0" smtClean="0"/>
              <a:t>1.You can’t leave the room </a:t>
            </a:r>
            <a:r>
              <a:rPr lang="en-US" altLang="zh-CN" u="sng" dirty="0" smtClean="0">
                <a:solidFill>
                  <a:srgbClr val="FF0000"/>
                </a:solidFill>
              </a:rPr>
              <a:t>with</a:t>
            </a:r>
            <a:r>
              <a:rPr lang="en-US" altLang="zh-CN" u="sng" dirty="0" smtClean="0"/>
              <a:t> </a:t>
            </a:r>
            <a:r>
              <a:rPr lang="en-US" altLang="zh-CN" u="sng" dirty="0" smtClean="0">
                <a:solidFill>
                  <a:srgbClr val="0070C0"/>
                </a:solidFill>
              </a:rPr>
              <a:t>the door </a:t>
            </a:r>
            <a:r>
              <a:rPr lang="en-US" altLang="zh-CN" u="sng" dirty="0" smtClean="0">
                <a:solidFill>
                  <a:srgbClr val="FF0000"/>
                </a:solidFill>
              </a:rPr>
              <a:t>open</a:t>
            </a:r>
            <a:r>
              <a:rPr lang="en-US" altLang="zh-CN" dirty="0" smtClean="0"/>
              <a:t>. (</a:t>
            </a:r>
            <a:r>
              <a:rPr lang="en-US" altLang="zh-CN" dirty="0" err="1" smtClean="0"/>
              <a:t>adj</a:t>
            </a:r>
            <a:r>
              <a:rPr lang="en-US" altLang="zh-CN" dirty="0" smtClean="0"/>
              <a:t>)</a:t>
            </a:r>
            <a:endParaRPr lang="zh-CN" altLang="en-US" dirty="0" smtClean="0"/>
          </a:p>
          <a:p>
            <a:pPr>
              <a:buFont typeface="Wingdings" pitchFamily="2" charset="2"/>
              <a:buChar char="l"/>
            </a:pPr>
            <a:r>
              <a:rPr lang="en-US" altLang="zh-CN" dirty="0" smtClean="0"/>
              <a:t>2. You can’t leave the room </a:t>
            </a:r>
            <a:r>
              <a:rPr lang="en-US" altLang="zh-CN" u="sng" dirty="0" smtClean="0">
                <a:solidFill>
                  <a:srgbClr val="FF0000"/>
                </a:solidFill>
              </a:rPr>
              <a:t>with</a:t>
            </a:r>
            <a:r>
              <a:rPr lang="en-US" altLang="zh-CN" u="sng" dirty="0" smtClean="0"/>
              <a:t> </a:t>
            </a:r>
            <a:r>
              <a:rPr lang="en-US" altLang="zh-CN" u="sng" dirty="0" smtClean="0">
                <a:solidFill>
                  <a:srgbClr val="0070C0"/>
                </a:solidFill>
              </a:rPr>
              <a:t>the lights </a:t>
            </a:r>
            <a:r>
              <a:rPr lang="en-US" altLang="zh-CN" u="sng" dirty="0" smtClean="0">
                <a:solidFill>
                  <a:srgbClr val="FF0000"/>
                </a:solidFill>
              </a:rPr>
              <a:t>on</a:t>
            </a:r>
            <a:r>
              <a:rPr lang="en-US" altLang="zh-CN" dirty="0" smtClean="0"/>
              <a:t>. (adv)</a:t>
            </a:r>
            <a:endParaRPr lang="zh-CN" altLang="en-US" dirty="0" smtClean="0"/>
          </a:p>
          <a:p>
            <a:pPr>
              <a:buFont typeface="Wingdings" pitchFamily="2" charset="2"/>
              <a:buChar char="l"/>
            </a:pPr>
            <a:r>
              <a:rPr lang="en-US" altLang="zh-CN" dirty="0" smtClean="0"/>
              <a:t>3. He died </a:t>
            </a:r>
            <a:r>
              <a:rPr lang="en-US" altLang="zh-CN" u="sng" dirty="0" smtClean="0">
                <a:solidFill>
                  <a:srgbClr val="FF0000"/>
                </a:solidFill>
              </a:rPr>
              <a:t>with</a:t>
            </a:r>
            <a:r>
              <a:rPr lang="en-US" altLang="zh-CN" u="sng" dirty="0" smtClean="0"/>
              <a:t> </a:t>
            </a:r>
            <a:r>
              <a:rPr lang="en-US" altLang="zh-CN" u="sng" dirty="0" smtClean="0">
                <a:solidFill>
                  <a:srgbClr val="0070C0"/>
                </a:solidFill>
              </a:rPr>
              <a:t>his daughter </a:t>
            </a:r>
            <a:r>
              <a:rPr lang="en-US" altLang="zh-CN" u="sng" dirty="0" smtClean="0">
                <a:solidFill>
                  <a:srgbClr val="FF0000"/>
                </a:solidFill>
              </a:rPr>
              <a:t>yet a schoolgirl</a:t>
            </a:r>
            <a:r>
              <a:rPr lang="en-US" altLang="zh-CN" dirty="0" smtClean="0"/>
              <a:t>. (n)</a:t>
            </a:r>
          </a:p>
          <a:p>
            <a:pPr>
              <a:buFont typeface="Wingdings" pitchFamily="2" charset="2"/>
              <a:buChar char="l"/>
            </a:pPr>
            <a:r>
              <a:rPr lang="en-US" altLang="zh-CN" dirty="0" smtClean="0"/>
              <a:t>4. Have you seen the man </a:t>
            </a:r>
            <a:r>
              <a:rPr lang="en-US" altLang="zh-CN" u="sng" dirty="0" smtClean="0">
                <a:solidFill>
                  <a:srgbClr val="FF0000"/>
                </a:solidFill>
              </a:rPr>
              <a:t>with</a:t>
            </a:r>
            <a:r>
              <a:rPr lang="en-US" altLang="zh-CN" u="sng" dirty="0" smtClean="0"/>
              <a:t> </a:t>
            </a:r>
            <a:r>
              <a:rPr lang="en-US" altLang="zh-CN" u="sng" dirty="0" smtClean="0">
                <a:solidFill>
                  <a:srgbClr val="0070C0"/>
                </a:solidFill>
              </a:rPr>
              <a:t>flowers </a:t>
            </a:r>
            <a:r>
              <a:rPr lang="en-US" altLang="zh-CN" u="sng" dirty="0" smtClean="0">
                <a:solidFill>
                  <a:srgbClr val="FF0000"/>
                </a:solidFill>
              </a:rPr>
              <a:t>in his </a:t>
            </a:r>
            <a:r>
              <a:rPr lang="en-US" altLang="zh-CN" u="sng" dirty="0" smtClean="0">
                <a:solidFill>
                  <a:srgbClr val="FF0000"/>
                </a:solidFill>
              </a:rPr>
              <a:t>hand</a:t>
            </a:r>
            <a:r>
              <a:rPr lang="zh-CN" altLang="en-US" dirty="0" smtClean="0"/>
              <a:t>？</a:t>
            </a:r>
            <a:r>
              <a:rPr lang="en-US" altLang="zh-CN" dirty="0" smtClean="0"/>
              <a:t> </a:t>
            </a:r>
            <a:r>
              <a:rPr lang="en-US" altLang="zh-CN" dirty="0" smtClean="0"/>
              <a:t>(prep phrase)</a:t>
            </a:r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7467600" cy="560406"/>
          </a:xfrm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marL="857250" indent="-857250" fontAlgn="auto">
              <a:spcAft>
                <a:spcPts val="0"/>
              </a:spcAft>
              <a:defRPr/>
            </a:pPr>
            <a:r>
              <a:rPr lang="en-US" sz="3200" b="1" dirty="0" smtClean="0"/>
              <a:t>II.     </a:t>
            </a:r>
            <a:r>
              <a:rPr lang="en-US" altLang="zh-CN" sz="3200" dirty="0" smtClean="0">
                <a:solidFill>
                  <a:schemeClr val="tx1"/>
                </a:solidFill>
                <a:latin typeface="Arial Rounded MT Bold" pitchFamily="34" charset="0"/>
              </a:rPr>
              <a:t>compound structure</a:t>
            </a:r>
            <a:endParaRPr lang="zh-CN" altLang="en-US" sz="32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7" name="左大括号 6"/>
          <p:cNvSpPr/>
          <p:nvPr/>
        </p:nvSpPr>
        <p:spPr>
          <a:xfrm>
            <a:off x="3571875" y="4286250"/>
            <a:ext cx="571500" cy="164306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00125" y="4824413"/>
            <a:ext cx="2714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 b="1">
                <a:latin typeface="Century Schoolbook" pitchFamily="18" charset="0"/>
              </a:rPr>
              <a:t>With + object + </a:t>
            </a:r>
            <a:endParaRPr lang="zh-CN" altLang="en-US" sz="2400" b="1">
              <a:latin typeface="Century Schoolbook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286250" y="4287838"/>
            <a:ext cx="2928938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 b="1">
                <a:latin typeface="Century Schoolbook" pitchFamily="18" charset="0"/>
              </a:rPr>
              <a:t>adj</a:t>
            </a:r>
          </a:p>
          <a:p>
            <a:r>
              <a:rPr lang="en-US" altLang="zh-CN" sz="2400" b="1">
                <a:latin typeface="Century Schoolbook" pitchFamily="18" charset="0"/>
              </a:rPr>
              <a:t>adv</a:t>
            </a:r>
          </a:p>
          <a:p>
            <a:r>
              <a:rPr lang="en-US" altLang="zh-CN" sz="2400" b="1">
                <a:latin typeface="Century Schoolbook" pitchFamily="18" charset="0"/>
              </a:rPr>
              <a:t>n</a:t>
            </a:r>
          </a:p>
          <a:p>
            <a:r>
              <a:rPr lang="en-US" altLang="zh-CN" sz="2400" b="1">
                <a:latin typeface="Century Schoolbook" pitchFamily="18" charset="0"/>
              </a:rPr>
              <a:t>prep phrase</a:t>
            </a:r>
            <a:endParaRPr lang="zh-CN" altLang="en-US" sz="2400" b="1">
              <a:latin typeface="Century Schoolbook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928688" y="4071938"/>
            <a:ext cx="23574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>
                <a:latin typeface="Arial Black" pitchFamily="34" charset="0"/>
              </a:rPr>
              <a:t>Conclusion 1</a:t>
            </a:r>
            <a:endParaRPr lang="zh-CN" altLang="en-US" sz="240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857224" y="4000504"/>
            <a:ext cx="7572428" cy="192882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714375" y="1500188"/>
            <a:ext cx="7858125" cy="2428875"/>
          </a:xfrm>
        </p:spPr>
        <p:txBody>
          <a:bodyPr/>
          <a:lstStyle/>
          <a:p>
            <a:pPr>
              <a:buFont typeface="Wingdings" pitchFamily="2" charset="2"/>
              <a:buChar char="l"/>
            </a:pPr>
            <a:r>
              <a:rPr lang="en-US" altLang="zh-CN" u="sng" smtClean="0">
                <a:solidFill>
                  <a:srgbClr val="FF0000"/>
                </a:solidFill>
              </a:rPr>
              <a:t>With</a:t>
            </a:r>
            <a:r>
              <a:rPr lang="en-US" altLang="zh-CN" u="sng" smtClean="0"/>
              <a:t> </a:t>
            </a:r>
            <a:r>
              <a:rPr lang="en-US" altLang="zh-CN" u="sng" smtClean="0">
                <a:solidFill>
                  <a:srgbClr val="0070C0"/>
                </a:solidFill>
              </a:rPr>
              <a:t>police</a:t>
            </a:r>
            <a:r>
              <a:rPr lang="en-US" altLang="zh-CN" u="sng" smtClean="0"/>
              <a:t> </a:t>
            </a:r>
            <a:r>
              <a:rPr lang="en-US" altLang="zh-CN" u="sng" smtClean="0">
                <a:solidFill>
                  <a:srgbClr val="FF0000"/>
                </a:solidFill>
              </a:rPr>
              <a:t>standing by</a:t>
            </a:r>
            <a:r>
              <a:rPr lang="en-US" altLang="zh-CN" smtClean="0"/>
              <a:t>, he felt nervous. (active)</a:t>
            </a:r>
            <a:endParaRPr lang="zh-CN" altLang="en-US" smtClean="0"/>
          </a:p>
          <a:p>
            <a:pPr>
              <a:buFont typeface="Wingdings" pitchFamily="2" charset="2"/>
              <a:buChar char="l"/>
            </a:pPr>
            <a:r>
              <a:rPr lang="en-US" altLang="zh-CN" u="sng" smtClean="0">
                <a:solidFill>
                  <a:srgbClr val="FF0000"/>
                </a:solidFill>
              </a:rPr>
              <a:t>With</a:t>
            </a:r>
            <a:r>
              <a:rPr lang="en-US" altLang="zh-CN" u="sng" smtClean="0"/>
              <a:t> </a:t>
            </a:r>
            <a:r>
              <a:rPr lang="en-US" altLang="zh-CN" u="sng" smtClean="0">
                <a:solidFill>
                  <a:srgbClr val="0070C0"/>
                </a:solidFill>
              </a:rPr>
              <a:t>much time </a:t>
            </a:r>
            <a:r>
              <a:rPr lang="en-US" altLang="zh-CN" u="sng" smtClean="0">
                <a:solidFill>
                  <a:srgbClr val="FF0000"/>
                </a:solidFill>
              </a:rPr>
              <a:t>wasted</a:t>
            </a:r>
            <a:r>
              <a:rPr lang="en-US" altLang="zh-CN" smtClean="0"/>
              <a:t>, he didn’t finish his task. (passive)</a:t>
            </a:r>
            <a:endParaRPr lang="zh-CN" altLang="en-US" smtClean="0"/>
          </a:p>
          <a:p>
            <a:pPr>
              <a:buFont typeface="Wingdings" pitchFamily="2" charset="2"/>
              <a:buChar char="l"/>
            </a:pPr>
            <a:r>
              <a:rPr lang="en-US" altLang="zh-CN" u="sng" smtClean="0">
                <a:solidFill>
                  <a:srgbClr val="FF0000"/>
                </a:solidFill>
              </a:rPr>
              <a:t>With</a:t>
            </a:r>
            <a:r>
              <a:rPr lang="en-US" altLang="zh-CN" u="sng" smtClean="0"/>
              <a:t> </a:t>
            </a:r>
            <a:r>
              <a:rPr lang="en-US" altLang="zh-CN" u="sng" smtClean="0">
                <a:solidFill>
                  <a:srgbClr val="0070C0"/>
                </a:solidFill>
              </a:rPr>
              <a:t>a new partner </a:t>
            </a:r>
            <a:r>
              <a:rPr lang="en-US" altLang="zh-CN" u="sng" smtClean="0">
                <a:solidFill>
                  <a:srgbClr val="FF0000"/>
                </a:solidFill>
              </a:rPr>
              <a:t>to work with</a:t>
            </a:r>
            <a:r>
              <a:rPr lang="en-US" altLang="zh-CN" smtClean="0"/>
              <a:t>, she is happy. (active; future)</a:t>
            </a:r>
            <a:endParaRPr lang="zh-CN" altLang="en-US" smtClean="0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7467600" cy="560406"/>
          </a:xfrm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marL="857250" indent="-857250" fontAlgn="auto">
              <a:spcAft>
                <a:spcPts val="0"/>
              </a:spcAft>
              <a:defRPr/>
            </a:pPr>
            <a:r>
              <a:rPr lang="en-US" sz="3200" b="1" dirty="0" smtClean="0"/>
              <a:t>II.     </a:t>
            </a:r>
            <a:r>
              <a:rPr lang="en-US" altLang="zh-CN" sz="3200" dirty="0" smtClean="0">
                <a:solidFill>
                  <a:schemeClr val="tx1"/>
                </a:solidFill>
                <a:latin typeface="Arial Rounded MT Bold" pitchFamily="34" charset="0"/>
              </a:rPr>
              <a:t>compound structure</a:t>
            </a:r>
            <a:endParaRPr lang="zh-CN" altLang="en-US" sz="32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7" name="左大括号 6"/>
          <p:cNvSpPr/>
          <p:nvPr/>
        </p:nvSpPr>
        <p:spPr>
          <a:xfrm>
            <a:off x="3571875" y="4500563"/>
            <a:ext cx="357188" cy="11430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00125" y="4824413"/>
            <a:ext cx="2714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 b="1">
                <a:latin typeface="Century Schoolbook" pitchFamily="18" charset="0"/>
              </a:rPr>
              <a:t>With + object + </a:t>
            </a:r>
            <a:endParaRPr lang="zh-CN" altLang="en-US" sz="2400" b="1">
              <a:latin typeface="Century Schoolbook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929062" y="4429125"/>
            <a:ext cx="457202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400" b="1" dirty="0">
                <a:latin typeface="Century Schoolbook" pitchFamily="18" charset="0"/>
              </a:rPr>
              <a:t>v-</a:t>
            </a:r>
            <a:r>
              <a:rPr lang="en-US" altLang="zh-CN" sz="2400" b="1" dirty="0" err="1">
                <a:latin typeface="Century Schoolbook" pitchFamily="18" charset="0"/>
              </a:rPr>
              <a:t>ing</a:t>
            </a:r>
            <a:r>
              <a:rPr lang="en-US" altLang="zh-CN" sz="2400" b="1" dirty="0">
                <a:latin typeface="Century Schoolbook" pitchFamily="18" charset="0"/>
              </a:rPr>
              <a:t> —— </a:t>
            </a:r>
            <a:r>
              <a:rPr lang="en-US" altLang="zh-CN" sz="2400" b="1" dirty="0">
                <a:solidFill>
                  <a:srgbClr val="FF0000"/>
                </a:solidFill>
                <a:latin typeface="Century Schoolbook" pitchFamily="18" charset="0"/>
              </a:rPr>
              <a:t>active</a:t>
            </a:r>
            <a:r>
              <a:rPr lang="zh-CN" altLang="en-US" sz="2400" b="1" dirty="0">
                <a:solidFill>
                  <a:srgbClr val="FF0000"/>
                </a:solidFill>
                <a:latin typeface="Century Schoolbook" pitchFamily="18" charset="0"/>
              </a:rPr>
              <a:t>主动</a:t>
            </a:r>
          </a:p>
          <a:p>
            <a:r>
              <a:rPr lang="en-US" altLang="zh-CN" sz="2400" b="1" dirty="0">
                <a:latin typeface="Century Schoolbook" pitchFamily="18" charset="0"/>
              </a:rPr>
              <a:t>v-</a:t>
            </a:r>
            <a:r>
              <a:rPr lang="en-US" altLang="zh-CN" sz="2400" b="1" dirty="0" err="1">
                <a:latin typeface="Century Schoolbook" pitchFamily="18" charset="0"/>
              </a:rPr>
              <a:t>ed</a:t>
            </a:r>
            <a:r>
              <a:rPr lang="en-US" altLang="zh-CN" sz="2400" b="1" dirty="0">
                <a:latin typeface="Century Schoolbook" pitchFamily="18" charset="0"/>
              </a:rPr>
              <a:t> —— </a:t>
            </a:r>
            <a:r>
              <a:rPr lang="en-US" altLang="zh-CN" sz="2400" b="1" dirty="0">
                <a:solidFill>
                  <a:srgbClr val="FF0000"/>
                </a:solidFill>
                <a:latin typeface="Century Schoolbook" pitchFamily="18" charset="0"/>
              </a:rPr>
              <a:t>passive</a:t>
            </a:r>
            <a:r>
              <a:rPr lang="zh-CN" altLang="en-US" sz="2400" b="1" dirty="0">
                <a:solidFill>
                  <a:srgbClr val="FF0000"/>
                </a:solidFill>
                <a:latin typeface="Century Schoolbook" pitchFamily="18" charset="0"/>
              </a:rPr>
              <a:t>被动</a:t>
            </a:r>
          </a:p>
          <a:p>
            <a:r>
              <a:rPr lang="en-US" altLang="zh-CN" sz="2400" b="1" dirty="0">
                <a:latin typeface="Century Schoolbook" pitchFamily="18" charset="0"/>
              </a:rPr>
              <a:t>to do —— </a:t>
            </a:r>
            <a:r>
              <a:rPr lang="en-US" altLang="zh-CN" sz="2400" b="1" dirty="0">
                <a:solidFill>
                  <a:srgbClr val="FF0000"/>
                </a:solidFill>
                <a:latin typeface="Century Schoolbook" pitchFamily="18" charset="0"/>
              </a:rPr>
              <a:t>active; </a:t>
            </a:r>
            <a:r>
              <a:rPr lang="en-US" altLang="zh-CN" sz="2400" b="1" dirty="0" smtClean="0">
                <a:solidFill>
                  <a:srgbClr val="FF0000"/>
                </a:solidFill>
                <a:latin typeface="Century Schoolbook" pitchFamily="18" charset="0"/>
              </a:rPr>
              <a:t>future</a:t>
            </a:r>
            <a:r>
              <a:rPr lang="zh-CN" altLang="en-US" sz="2400" b="1" dirty="0" smtClean="0">
                <a:solidFill>
                  <a:srgbClr val="FF0000"/>
                </a:solidFill>
                <a:latin typeface="Century Schoolbook" pitchFamily="18" charset="0"/>
              </a:rPr>
              <a:t>将来</a:t>
            </a:r>
            <a:endParaRPr lang="zh-CN" altLang="en-US" sz="2400" b="1" dirty="0">
              <a:solidFill>
                <a:srgbClr val="FF0000"/>
              </a:solidFill>
              <a:latin typeface="Century Schoolbook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928688" y="4071938"/>
            <a:ext cx="23574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>
                <a:latin typeface="Arial Black" pitchFamily="34" charset="0"/>
              </a:rPr>
              <a:t>Conclusion 2</a:t>
            </a:r>
            <a:endParaRPr lang="zh-CN" altLang="en-US" sz="240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7467600" cy="560406"/>
          </a:xfrm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CN" sz="3200" dirty="0" smtClean="0">
                <a:solidFill>
                  <a:schemeClr val="tx1"/>
                </a:solidFill>
                <a:latin typeface="Arial Rounded MT Bold" pitchFamily="34" charset="0"/>
              </a:rPr>
              <a:t>exercise</a:t>
            </a:r>
            <a:endParaRPr lang="zh-CN" altLang="en-US" sz="32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25604" name="内容占位符 2"/>
          <p:cNvSpPr>
            <a:spLocks noGrp="1"/>
          </p:cNvSpPr>
          <p:nvPr>
            <p:ph sz="quarter" idx="1"/>
          </p:nvPr>
        </p:nvSpPr>
        <p:spPr>
          <a:xfrm>
            <a:off x="357158" y="1142984"/>
            <a:ext cx="8358187" cy="5000625"/>
          </a:xfrm>
        </p:spPr>
        <p:txBody>
          <a:bodyPr/>
          <a:lstStyle/>
          <a:p>
            <a:pPr>
              <a:buFont typeface="Wingdings" pitchFamily="2" charset="2"/>
              <a:buChar char="l"/>
            </a:pPr>
            <a:r>
              <a:rPr lang="zh-CN" altLang="en-US" dirty="0" smtClean="0"/>
              <a:t>我想要一辆空间很大的车。（</a:t>
            </a:r>
            <a:r>
              <a:rPr lang="zh-CN" altLang="en-US" b="1" dirty="0" smtClean="0"/>
              <a:t>有）</a:t>
            </a:r>
          </a:p>
          <a:p>
            <a:pPr>
              <a:buFont typeface="Wingdings" pitchFamily="2" charset="2"/>
              <a:buNone/>
            </a:pPr>
            <a:r>
              <a:rPr lang="en-US" altLang="zh-CN" dirty="0" smtClean="0"/>
              <a:t>    I want a car                            .</a:t>
            </a:r>
          </a:p>
          <a:p>
            <a:pPr>
              <a:buFont typeface="Wingdings" pitchFamily="2" charset="2"/>
              <a:buNone/>
            </a:pPr>
            <a:endParaRPr lang="zh-CN" altLang="en-US" sz="1200" dirty="0" smtClean="0"/>
          </a:p>
          <a:p>
            <a:pPr>
              <a:buFont typeface="Wingdings" pitchFamily="2" charset="2"/>
              <a:buChar char="l"/>
            </a:pPr>
            <a:r>
              <a:rPr lang="zh-CN" altLang="en-US" dirty="0" smtClean="0"/>
              <a:t>你能用旧机器完成你的设计吗？（</a:t>
            </a:r>
            <a:r>
              <a:rPr lang="zh-CN" altLang="en-US" b="1" dirty="0" smtClean="0"/>
              <a:t>方式）</a:t>
            </a:r>
          </a:p>
          <a:p>
            <a:pPr>
              <a:buFont typeface="Wingdings" pitchFamily="2" charset="2"/>
              <a:buNone/>
            </a:pPr>
            <a:r>
              <a:rPr lang="en-US" altLang="zh-CN" dirty="0" smtClean="0"/>
              <a:t>    Can you finish your design                                    ?</a:t>
            </a:r>
          </a:p>
          <a:p>
            <a:pPr>
              <a:buFont typeface="Wingdings" pitchFamily="2" charset="2"/>
              <a:buNone/>
            </a:pPr>
            <a:endParaRPr lang="zh-CN" altLang="en-US" sz="1200" dirty="0" smtClean="0"/>
          </a:p>
          <a:p>
            <a:pPr>
              <a:buFont typeface="Wingdings" pitchFamily="2" charset="2"/>
              <a:buChar char="l"/>
            </a:pPr>
            <a:r>
              <a:rPr lang="zh-CN" altLang="en-US" dirty="0" smtClean="0"/>
              <a:t>更多人加入了我们，他很高兴。（</a:t>
            </a:r>
            <a:r>
              <a:rPr lang="zh-CN" altLang="en-US" b="1" dirty="0" smtClean="0"/>
              <a:t>复合结构）</a:t>
            </a:r>
          </a:p>
          <a:p>
            <a:pPr>
              <a:buFont typeface="Wingdings" pitchFamily="2" charset="2"/>
              <a:buNone/>
            </a:pPr>
            <a:r>
              <a:rPr lang="en-US" altLang="zh-CN" dirty="0" smtClean="0"/>
              <a:t>                                                        , he was happy.</a:t>
            </a:r>
          </a:p>
          <a:p>
            <a:pPr>
              <a:buFont typeface="Wingdings" pitchFamily="2" charset="2"/>
              <a:buNone/>
            </a:pPr>
            <a:endParaRPr lang="zh-CN" altLang="en-US" sz="1200" dirty="0" smtClean="0"/>
          </a:p>
          <a:p>
            <a:pPr>
              <a:buFont typeface="Wingdings" pitchFamily="2" charset="2"/>
              <a:buChar char="l"/>
            </a:pPr>
            <a:r>
              <a:rPr lang="zh-CN" altLang="en-US" dirty="0" smtClean="0"/>
              <a:t>有更多人要加入我们，我们必须做好准备。（</a:t>
            </a:r>
            <a:r>
              <a:rPr lang="zh-CN" altLang="en-US" b="1" dirty="0" smtClean="0"/>
              <a:t>复合结构）</a:t>
            </a:r>
          </a:p>
          <a:p>
            <a:pPr>
              <a:buFont typeface="Wingdings" pitchFamily="2" charset="2"/>
              <a:buNone/>
            </a:pPr>
            <a:r>
              <a:rPr lang="en-US" altLang="zh-CN" dirty="0" smtClean="0"/>
              <a:t>                                                       , we have to prepare well.</a:t>
            </a:r>
            <a:endParaRPr lang="zh-CN" altLang="en-US" dirty="0" smtClean="0"/>
          </a:p>
          <a:p>
            <a:pPr>
              <a:buFont typeface="Wingdings" pitchFamily="2" charset="2"/>
              <a:buNone/>
            </a:pPr>
            <a:endParaRPr lang="zh-CN" alt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428860" y="1571612"/>
            <a:ext cx="26431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 u="sng" dirty="0">
                <a:solidFill>
                  <a:srgbClr val="FF0000"/>
                </a:solidFill>
                <a:latin typeface="Century Schoolbook" pitchFamily="18" charset="0"/>
              </a:rPr>
              <a:t>with</a:t>
            </a:r>
            <a:r>
              <a:rPr lang="en-US" altLang="zh-CN" sz="2400" u="sng" dirty="0">
                <a:latin typeface="Century Schoolbook" pitchFamily="18" charset="0"/>
              </a:rPr>
              <a:t> large room</a:t>
            </a:r>
            <a:endParaRPr lang="zh-CN" altLang="en-US" sz="2400" dirty="0">
              <a:latin typeface="Century Schoolbook" pitchFamily="18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572000" y="2714620"/>
            <a:ext cx="3643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 u="sng" dirty="0">
                <a:solidFill>
                  <a:srgbClr val="FF0000"/>
                </a:solidFill>
                <a:latin typeface="Century Schoolbook" pitchFamily="18" charset="0"/>
              </a:rPr>
              <a:t>with</a:t>
            </a:r>
            <a:r>
              <a:rPr lang="en-US" altLang="zh-CN" sz="2400" u="sng" dirty="0">
                <a:latin typeface="Century Schoolbook" pitchFamily="18" charset="0"/>
              </a:rPr>
              <a:t> an old machine</a:t>
            </a:r>
            <a:endParaRPr lang="zh-CN" altLang="en-US" sz="2400" dirty="0">
              <a:latin typeface="Century Schoolbook" pitchFamily="18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71472" y="3857628"/>
            <a:ext cx="4714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 u="sng" dirty="0">
                <a:solidFill>
                  <a:srgbClr val="FF0000"/>
                </a:solidFill>
                <a:latin typeface="Century Schoolbook" pitchFamily="18" charset="0"/>
              </a:rPr>
              <a:t>With</a:t>
            </a:r>
            <a:r>
              <a:rPr lang="en-US" altLang="zh-CN" sz="2400" u="sng" dirty="0">
                <a:latin typeface="Century Schoolbook" pitchFamily="18" charset="0"/>
              </a:rPr>
              <a:t> more people </a:t>
            </a:r>
            <a:r>
              <a:rPr lang="en-US" altLang="zh-CN" sz="2400" b="1" u="sng" dirty="0">
                <a:solidFill>
                  <a:srgbClr val="FF0000"/>
                </a:solidFill>
                <a:latin typeface="Century Schoolbook" pitchFamily="18" charset="0"/>
              </a:rPr>
              <a:t>joining</a:t>
            </a:r>
            <a:r>
              <a:rPr lang="en-US" altLang="zh-CN" sz="2400" u="sng" dirty="0">
                <a:latin typeface="Century Schoolbook" pitchFamily="18" charset="0"/>
              </a:rPr>
              <a:t> in us</a:t>
            </a:r>
            <a:endParaRPr lang="zh-CN" altLang="en-US" sz="2400" dirty="0">
              <a:latin typeface="Century Schoolbook" pitchFamily="18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42943" y="5000636"/>
            <a:ext cx="4714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 u="sng" dirty="0">
                <a:solidFill>
                  <a:srgbClr val="FF0000"/>
                </a:solidFill>
                <a:latin typeface="Century Schoolbook" pitchFamily="18" charset="0"/>
              </a:rPr>
              <a:t>With</a:t>
            </a:r>
            <a:r>
              <a:rPr lang="en-US" altLang="zh-CN" sz="2400" u="sng" dirty="0">
                <a:latin typeface="Century Schoolbook" pitchFamily="18" charset="0"/>
              </a:rPr>
              <a:t> more people </a:t>
            </a:r>
            <a:r>
              <a:rPr lang="en-US" altLang="zh-CN" sz="2400" b="1" u="sng" dirty="0">
                <a:solidFill>
                  <a:srgbClr val="FF0000"/>
                </a:solidFill>
                <a:latin typeface="Century Schoolbook" pitchFamily="18" charset="0"/>
              </a:rPr>
              <a:t>to join</a:t>
            </a:r>
            <a:r>
              <a:rPr lang="en-US" altLang="zh-CN" sz="2400" u="sng" dirty="0">
                <a:latin typeface="Century Schoolbook" pitchFamily="18" charset="0"/>
              </a:rPr>
              <a:t> in us</a:t>
            </a:r>
            <a:endParaRPr lang="zh-CN" altLang="en-US" sz="2400" dirty="0"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28596" y="1285860"/>
            <a:ext cx="4131204" cy="1461797"/>
          </a:xfrm>
          <a:prstGeom prst="rect">
            <a:avLst/>
          </a:prstGeom>
          <a:noFill/>
        </p:spPr>
        <p:txBody>
          <a:bodyPr wrap="none">
            <a:prstTxWarp prst="textCurveDown">
              <a:avLst/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b="1" spc="200" dirty="0">
                <a:ln w="2921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latin typeface="+mn-lt"/>
                <a:ea typeface="+mn-ea"/>
              </a:rPr>
              <a:t>The end</a:t>
            </a:r>
            <a:endParaRPr lang="zh-CN" altLang="en-US" sz="5400" b="1" spc="200" dirty="0">
              <a:ln w="29210">
                <a:solidFill>
                  <a:srgbClr val="FF0000"/>
                </a:solidFill>
              </a:ln>
              <a:solidFill>
                <a:srgbClr val="FF0000"/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  <a:latin typeface="+mn-lt"/>
              <a:ea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571736" y="3214686"/>
            <a:ext cx="5857916" cy="1428760"/>
          </a:xfrm>
          <a:prstGeom prst="rect">
            <a:avLst/>
          </a:prstGeom>
          <a:noFill/>
        </p:spPr>
        <p:txBody>
          <a:bodyPr wrap="none">
            <a:prstTxWarp prst="textCurveUp">
              <a:avLst/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b="1" spc="200" dirty="0">
                <a:ln w="2921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latin typeface="+mn-lt"/>
                <a:ea typeface="+mn-ea"/>
              </a:rPr>
              <a:t>Thank you!</a:t>
            </a:r>
            <a:endParaRPr lang="zh-CN" altLang="en-US" sz="5400" b="1" spc="200" dirty="0">
              <a:ln w="29210">
                <a:solidFill>
                  <a:srgbClr val="FF0000"/>
                </a:solidFill>
              </a:ln>
              <a:solidFill>
                <a:srgbClr val="FF0000"/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  <a:latin typeface="+mn-lt"/>
              <a:ea typeface="+mn-ea"/>
            </a:endParaRPr>
          </a:p>
        </p:txBody>
      </p:sp>
      <p:pic>
        <p:nvPicPr>
          <p:cNvPr id="27652" name="Picture 1" descr="C:\Users\LIAOLI~1\AppData\Local\Temp\FU)9L]G7JASPIPI[OLA(M_0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7813" y="1143000"/>
            <a:ext cx="2003425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凸显">
  <a:themeElements>
    <a:clrScheme name="凸显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凸显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凸显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凸显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838</TotalTime>
  <Words>803</Words>
  <PresentationFormat>全屏显示(4:3)</PresentationFormat>
  <Paragraphs>85</Paragraphs>
  <Slides>8</Slides>
  <Notes>7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凸显</vt:lpstr>
      <vt:lpstr>幻灯片 1</vt:lpstr>
      <vt:lpstr>text review</vt:lpstr>
      <vt:lpstr>BASIC MEANING</vt:lpstr>
      <vt:lpstr>BASIC MEANING</vt:lpstr>
      <vt:lpstr>II.     compound structure</vt:lpstr>
      <vt:lpstr>II.     compound structure</vt:lpstr>
      <vt:lpstr>exercise</vt:lpstr>
      <vt:lpstr>幻灯片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liaolinyu</dc:creator>
  <cp:lastModifiedBy>liaolinyu</cp:lastModifiedBy>
  <cp:revision>113</cp:revision>
  <dcterms:created xsi:type="dcterms:W3CDTF">2014-06-12T09:14:13Z</dcterms:created>
  <dcterms:modified xsi:type="dcterms:W3CDTF">2014-06-25T04:08:25Z</dcterms:modified>
</cp:coreProperties>
</file>