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4"/>
  </p:notesMasterIdLst>
  <p:sldIdLst>
    <p:sldId id="265" r:id="rId2"/>
    <p:sldId id="256" r:id="rId3"/>
    <p:sldId id="266" r:id="rId4"/>
    <p:sldId id="257" r:id="rId5"/>
    <p:sldId id="271" r:id="rId6"/>
    <p:sldId id="258" r:id="rId7"/>
    <p:sldId id="267" r:id="rId8"/>
    <p:sldId id="262" r:id="rId9"/>
    <p:sldId id="263" r:id="rId10"/>
    <p:sldId id="272" r:id="rId11"/>
    <p:sldId id="273" r:id="rId12"/>
    <p:sldId id="270" r:id="rId1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5612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-1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06/relationships/legacyDocTextInfo" Target="legacyDocTextInfo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2.vml.rels><?xml version="1.0" encoding="UTF-8" standalone="yes"?>
<Relationships xmlns="http://schemas.openxmlformats.org/package/2006/relationships"><Relationship Id="rId2" Type="http://schemas.microsoft.com/office/2006/relationships/legacyDiagramText" Target="legacyDiagramText4.bin"/><Relationship Id="rId1" Type="http://schemas.microsoft.com/office/2006/relationships/legacyDiagramText" Target="legacyDiagramText3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E144AC5-966F-406E-97A6-7E46A415EE42}" type="datetimeFigureOut">
              <a:rPr lang="zh-CN" altLang="en-US"/>
              <a:pPr>
                <a:defRPr/>
              </a:pPr>
              <a:t>2014-06-13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1523BD9-CF0D-4C1A-B051-FDAE8C1C18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663" y="6042025"/>
            <a:ext cx="911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3730-DA27-428B-BBA5-1555A14923A5}" type="datetimeFigureOut">
              <a:rPr lang="zh-CN" altLang="en-US"/>
              <a:pPr>
                <a:defRPr/>
              </a:pPr>
              <a:t>2014-06-13</a:t>
            </a:fld>
            <a:endParaRPr lang="zh-CN" alt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89963" y="6042025"/>
            <a:ext cx="6842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7FC8-AFAB-4F44-94ED-A11C40A2D4B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6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n-ea"/>
              </a:rPr>
              <a:t>“</a:t>
            </a:r>
          </a:p>
        </p:txBody>
      </p:sp>
      <p:sp>
        <p:nvSpPr>
          <p:cNvPr id="17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n-ea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4"/>
          </p:nvPr>
        </p:nvSpPr>
        <p:spPr>
          <a:xfrm>
            <a:off x="7205663" y="6042025"/>
            <a:ext cx="911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4F7E2-64D7-4823-8876-FD841D7B094B}" type="datetimeFigureOut">
              <a:rPr lang="zh-CN" altLang="en-US"/>
              <a:pPr>
                <a:defRPr/>
              </a:pPr>
              <a:t>2014-06-13</a:t>
            </a:fld>
            <a:endParaRPr lang="zh-CN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77863" y="6042025"/>
            <a:ext cx="6297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9963" y="6042025"/>
            <a:ext cx="6842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0808-8C2E-4860-9C09-22EBCA0CFC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6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n-ea"/>
              </a:rPr>
              <a:t>“</a:t>
            </a:r>
          </a:p>
        </p:txBody>
      </p:sp>
      <p:sp>
        <p:nvSpPr>
          <p:cNvPr id="17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n-ea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4"/>
          </p:nvPr>
        </p:nvSpPr>
        <p:spPr>
          <a:xfrm>
            <a:off x="7205663" y="6042025"/>
            <a:ext cx="911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BDFE-96A8-4863-A01B-CE279B5067E5}" type="datetimeFigureOut">
              <a:rPr lang="zh-CN" altLang="en-US"/>
              <a:pPr>
                <a:defRPr/>
              </a:pPr>
              <a:t>2014-06-13</a:t>
            </a:fld>
            <a:endParaRPr lang="zh-CN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77863" y="6042025"/>
            <a:ext cx="6297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589963" y="6042025"/>
            <a:ext cx="6842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9B0C8-63A4-4296-938C-48D4248990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8" name="日期占位符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" name="页脚占位符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F3BB67-134C-4AEA-8D04-0C9CFCB5CE6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Arial" charset="0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方正姚体" pitchFamily="2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方正姚体" pitchFamily="2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方正姚体" pitchFamily="2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Arial" charset="0"/>
          <a:ea typeface="方正姚体" pitchFamily="2" charset="-122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10.156.66.69\&#20849;&#20139;2\2&#24180;&#32423;&#32452;\2&#39640;&#20108;\1%20&#22791;&#35838;&#32452;\3%20&#33521;&#35821;\&#20010;&#20154;&#25991;&#20214;\&#23425;&#23425;\&#32599;&#23478;&#27426;%20&#24494;&#35838;&#24405;&#38899;.mp3" TargetMode="External"/><Relationship Id="rId5" Type="http://schemas.openxmlformats.org/officeDocument/2006/relationships/image" Target="../media/image10.png"/><Relationship Id="rId4" Type="http://schemas.openxmlformats.org/officeDocument/2006/relationships/hyperlink" Target="&#32599;&#23478;&#27426;%20&#24494;&#35838;&#24405;&#38899;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/>
          </p:cNvSpPr>
          <p:nvPr>
            <p:ph type="ctrTitle" idx="4294967295"/>
          </p:nvPr>
        </p:nvSpPr>
        <p:spPr>
          <a:xfrm>
            <a:off x="3887788" y="2484438"/>
            <a:ext cx="6610350" cy="2005012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solidFill>
                  <a:srgbClr val="2E5612"/>
                </a:solidFill>
                <a:latin typeface="Trebuchet MS" pitchFamily="34" charset="0"/>
                <a:ea typeface="方正姚体" pitchFamily="2" charset="-122"/>
              </a:rPr>
              <a:t>BOOK 6 UNIT 2 </a:t>
            </a:r>
            <a:br>
              <a:rPr lang="en-US" altLang="zh-CN" sz="4000" b="1" smtClean="0">
                <a:solidFill>
                  <a:srgbClr val="2E5612"/>
                </a:solidFill>
                <a:latin typeface="Trebuchet MS" pitchFamily="34" charset="0"/>
                <a:ea typeface="方正姚体" pitchFamily="2" charset="-122"/>
              </a:rPr>
            </a:br>
            <a:r>
              <a:rPr lang="en-US" altLang="zh-CN" sz="4000" b="1" smtClean="0">
                <a:solidFill>
                  <a:srgbClr val="2E5612"/>
                </a:solidFill>
                <a:latin typeface="Trebuchet MS" pitchFamily="34" charset="0"/>
                <a:ea typeface="方正姚体" pitchFamily="2" charset="-122"/>
              </a:rPr>
              <a:t>POEMS</a:t>
            </a:r>
            <a:br>
              <a:rPr lang="en-US" altLang="zh-CN" sz="4000" b="1" smtClean="0">
                <a:solidFill>
                  <a:srgbClr val="2E5612"/>
                </a:solidFill>
                <a:latin typeface="Trebuchet MS" pitchFamily="34" charset="0"/>
                <a:ea typeface="方正姚体" pitchFamily="2" charset="-122"/>
              </a:rPr>
            </a:br>
            <a:r>
              <a:rPr lang="en-US" altLang="zh-CN" b="1" smtClean="0">
                <a:solidFill>
                  <a:srgbClr val="2E5612"/>
                </a:solidFill>
                <a:ea typeface="宋体" charset="-122"/>
              </a:rPr>
              <a:t>Element of Poetry: Rhyme</a:t>
            </a:r>
          </a:p>
        </p:txBody>
      </p:sp>
      <p:sp>
        <p:nvSpPr>
          <p:cNvPr id="6146" name="Text Box 4"/>
          <p:cNvSpPr>
            <a:spLocks noGrp="1" noChangeArrowheads="1"/>
          </p:cNvSpPr>
          <p:nvPr>
            <p:ph type="subTitle" idx="4294967295"/>
          </p:nvPr>
        </p:nvSpPr>
        <p:spPr>
          <a:xfrm>
            <a:off x="4584700" y="5286375"/>
            <a:ext cx="7419975" cy="1323975"/>
          </a:xfrm>
        </p:spPr>
        <p:txBody>
          <a:bodyPr/>
          <a:lstStyle/>
          <a:p>
            <a:pPr marL="0" indent="0" algn="ctr">
              <a:buFont typeface="Wingdings 3" pitchFamily="18" charset="2"/>
              <a:buNone/>
            </a:pPr>
            <a:r>
              <a:rPr lang="zh-CN" altLang="en-US" b="1" smtClean="0">
                <a:solidFill>
                  <a:srgbClr val="2E5612"/>
                </a:solidFill>
                <a:ea typeface="宋体" charset="-122"/>
              </a:rPr>
              <a:t>东莞市第四高级中学</a:t>
            </a:r>
            <a:r>
              <a:rPr lang="en-US" altLang="zh-CN" b="1" smtClean="0">
                <a:solidFill>
                  <a:srgbClr val="2E5612"/>
                </a:solidFill>
                <a:ea typeface="宋体" charset="-122"/>
              </a:rPr>
              <a:t>·</a:t>
            </a:r>
            <a:r>
              <a:rPr lang="zh-CN" altLang="en-US" b="1" smtClean="0">
                <a:solidFill>
                  <a:srgbClr val="2E5612"/>
                </a:solidFill>
                <a:ea typeface="宋体" charset="-122"/>
              </a:rPr>
              <a:t>袁洁宁</a:t>
            </a:r>
          </a:p>
          <a:p>
            <a:pPr marL="0" indent="0" algn="ctr">
              <a:buFont typeface="Wingdings 3" pitchFamily="18" charset="2"/>
              <a:buNone/>
            </a:pPr>
            <a:r>
              <a:rPr lang="zh-CN" altLang="en-US" b="1" smtClean="0">
                <a:solidFill>
                  <a:srgbClr val="2E5612"/>
                </a:solidFill>
                <a:ea typeface="宋体" charset="-122"/>
              </a:rPr>
              <a:t>华南师范大学</a:t>
            </a:r>
            <a:r>
              <a:rPr lang="en-US" altLang="zh-CN" b="1" smtClean="0">
                <a:solidFill>
                  <a:srgbClr val="2E5612"/>
                </a:solidFill>
                <a:ea typeface="宋体" charset="-122"/>
              </a:rPr>
              <a:t>·</a:t>
            </a:r>
            <a:r>
              <a:rPr lang="zh-CN" altLang="en-US" b="1" smtClean="0">
                <a:solidFill>
                  <a:srgbClr val="2E5612"/>
                </a:solidFill>
                <a:ea typeface="宋体" charset="-122"/>
              </a:rPr>
              <a:t>罗家欢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900113" y="550863"/>
            <a:ext cx="63103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2E5612"/>
                </a:solidFill>
              </a:rPr>
              <a:t>东莞市中学英语微课堂</a:t>
            </a:r>
          </a:p>
        </p:txBody>
      </p:sp>
      <p:pic>
        <p:nvPicPr>
          <p:cNvPr id="6148" name="Picture 8" descr="91OOAKNF2X3]6OV96I{CJV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1933575"/>
            <a:ext cx="31337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5"/>
          <p:cNvSpPr>
            <a:spLocks noChangeArrowheads="1"/>
          </p:cNvSpPr>
          <p:nvPr/>
        </p:nvSpPr>
        <p:spPr bwMode="auto">
          <a:xfrm>
            <a:off x="928688" y="207963"/>
            <a:ext cx="252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chemeClr val="accent1"/>
                </a:solidFill>
                <a:ea typeface="方正姚体" pitchFamily="2" charset="-122"/>
              </a:rPr>
              <a:t>Exercise C</a:t>
            </a:r>
            <a:endParaRPr lang="zh-CN" altLang="en-US" sz="3600" b="1">
              <a:solidFill>
                <a:schemeClr val="accent1"/>
              </a:solidFill>
              <a:ea typeface="方正姚体" pitchFamily="2" charset="-122"/>
            </a:endParaRPr>
          </a:p>
        </p:txBody>
      </p:sp>
      <p:graphicFrame>
        <p:nvGraphicFramePr>
          <p:cNvPr id="44035" name="Diagram 3"/>
          <p:cNvGraphicFramePr>
            <a:graphicFrameLocks/>
          </p:cNvGraphicFramePr>
          <p:nvPr>
            <p:ph sz="half" idx="4294967295"/>
          </p:nvPr>
        </p:nvGraphicFramePr>
        <p:xfrm>
          <a:off x="509588" y="2408238"/>
          <a:ext cx="5173662" cy="3881437"/>
        </p:xfrm>
        <a:graphic>
          <a:graphicData uri="http://schemas.openxmlformats.org/drawingml/2006/compatibility">
            <com:legacyDrawing xmlns:com="http://schemas.openxmlformats.org/drawingml/2006/compatibility" spid="_x0000_s44035"/>
          </a:graphicData>
        </a:graphic>
      </p:graphicFrame>
      <p:graphicFrame>
        <p:nvGraphicFramePr>
          <p:cNvPr id="44050" name="Diagram 18"/>
          <p:cNvGraphicFramePr>
            <a:graphicFrameLocks/>
          </p:cNvGraphicFramePr>
          <p:nvPr>
            <p:ph sz="half" idx="4294967295"/>
          </p:nvPr>
        </p:nvGraphicFramePr>
        <p:xfrm>
          <a:off x="5808663" y="2500313"/>
          <a:ext cx="4222750" cy="3881437"/>
        </p:xfrm>
        <a:graphic>
          <a:graphicData uri="http://schemas.openxmlformats.org/drawingml/2006/compatibility">
            <com:legacyDrawing xmlns:com="http://schemas.openxmlformats.org/drawingml/2006/compatibility" spid="_x0000_s44050"/>
          </a:graphicData>
        </a:graphic>
      </p:graphicFrame>
      <p:sp>
        <p:nvSpPr>
          <p:cNvPr id="44065" name="Rectangle 3"/>
          <p:cNvSpPr>
            <a:spLocks noChangeArrowheads="1"/>
          </p:cNvSpPr>
          <p:nvPr/>
        </p:nvSpPr>
        <p:spPr bwMode="auto">
          <a:xfrm>
            <a:off x="1784350" y="1119188"/>
            <a:ext cx="82915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Make your list of words that rhyme.</a:t>
            </a: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The first one has been done for you.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3903663" y="3328988"/>
            <a:ext cx="992187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king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1554" name="Rectangle 50"/>
          <p:cNvSpPr>
            <a:spLocks noChangeArrowheads="1"/>
          </p:cNvSpPr>
          <p:nvPr/>
        </p:nvSpPr>
        <p:spPr bwMode="auto">
          <a:xfrm>
            <a:off x="1225550" y="3343275"/>
            <a:ext cx="127793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string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440613" y="2698750"/>
            <a:ext cx="917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race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1558" name="Rectangle 54"/>
          <p:cNvSpPr>
            <a:spLocks noChangeArrowheads="1"/>
          </p:cNvSpPr>
          <p:nvPr/>
        </p:nvSpPr>
        <p:spPr bwMode="auto">
          <a:xfrm>
            <a:off x="8728075" y="3457575"/>
            <a:ext cx="898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face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1560" name="Rectangle 56"/>
          <p:cNvSpPr>
            <a:spLocks noChangeArrowheads="1"/>
          </p:cNvSpPr>
          <p:nvPr/>
        </p:nvSpPr>
        <p:spPr bwMode="auto">
          <a:xfrm>
            <a:off x="8716963" y="4892675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case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6086475" y="3406775"/>
            <a:ext cx="1195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space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" name="Rectangle 40"/>
          <p:cNvSpPr>
            <a:spLocks noChangeArrowheads="1"/>
          </p:cNvSpPr>
          <p:nvPr/>
        </p:nvSpPr>
        <p:spPr bwMode="auto">
          <a:xfrm>
            <a:off x="2643188" y="2625725"/>
            <a:ext cx="85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ring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1548" name="Rectangle 44"/>
          <p:cNvSpPr>
            <a:spLocks noChangeArrowheads="1"/>
          </p:cNvSpPr>
          <p:nvPr/>
        </p:nvSpPr>
        <p:spPr bwMode="auto">
          <a:xfrm>
            <a:off x="3787775" y="4768850"/>
            <a:ext cx="114458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thing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1550" name="Rectangle 46"/>
          <p:cNvSpPr>
            <a:spLocks noChangeArrowheads="1"/>
          </p:cNvSpPr>
          <p:nvPr/>
        </p:nvSpPr>
        <p:spPr bwMode="auto">
          <a:xfrm>
            <a:off x="2609850" y="5500688"/>
            <a:ext cx="101441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fling</a:t>
            </a:r>
          </a:p>
        </p:txBody>
      </p:sp>
      <p:sp>
        <p:nvSpPr>
          <p:cNvPr id="21552" name="Rectangle 48"/>
          <p:cNvSpPr>
            <a:spLocks noChangeArrowheads="1"/>
          </p:cNvSpPr>
          <p:nvPr/>
        </p:nvSpPr>
        <p:spPr bwMode="auto">
          <a:xfrm>
            <a:off x="1323975" y="4778375"/>
            <a:ext cx="10795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wing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1562" name="Rectangle 58"/>
          <p:cNvSpPr>
            <a:spLocks noChangeArrowheads="1"/>
          </p:cNvSpPr>
          <p:nvPr/>
        </p:nvSpPr>
        <p:spPr bwMode="auto">
          <a:xfrm>
            <a:off x="7394575" y="5588000"/>
            <a:ext cx="11953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chase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1564" name="Rectangle 60"/>
          <p:cNvSpPr>
            <a:spLocks noChangeArrowheads="1"/>
          </p:cNvSpPr>
          <p:nvPr/>
        </p:nvSpPr>
        <p:spPr bwMode="auto">
          <a:xfrm>
            <a:off x="6159500" y="4883150"/>
            <a:ext cx="1095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place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6" grpId="0"/>
      <p:bldP spid="21556" grpId="0"/>
      <p:bldP spid="2" grpId="0"/>
      <p:bldP spid="21548" grpId="0"/>
      <p:bldP spid="21550" grpId="0"/>
      <p:bldP spid="215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Diagram 2"/>
          <p:cNvGraphicFramePr>
            <a:graphicFrameLocks/>
          </p:cNvGraphicFramePr>
          <p:nvPr>
            <p:ph sz="half" idx="4294967295"/>
          </p:nvPr>
        </p:nvGraphicFramePr>
        <p:xfrm>
          <a:off x="808038" y="1782763"/>
          <a:ext cx="4221162" cy="3881437"/>
        </p:xfrm>
        <a:graphic>
          <a:graphicData uri="http://schemas.openxmlformats.org/drawingml/2006/compatibility">
            <com:legacyDrawing xmlns:com="http://schemas.openxmlformats.org/drawingml/2006/compatibility" spid="_x0000_s46082"/>
          </a:graphicData>
        </a:graphic>
      </p:graphicFrame>
      <p:graphicFrame>
        <p:nvGraphicFramePr>
          <p:cNvPr id="46097" name="Diagram 17"/>
          <p:cNvGraphicFramePr>
            <a:graphicFrameLocks/>
          </p:cNvGraphicFramePr>
          <p:nvPr>
            <p:ph sz="half" idx="4294967295"/>
          </p:nvPr>
        </p:nvGraphicFramePr>
        <p:xfrm>
          <a:off x="5468938" y="1808163"/>
          <a:ext cx="4222750" cy="3881437"/>
        </p:xfrm>
        <a:graphic>
          <a:graphicData uri="http://schemas.openxmlformats.org/drawingml/2006/compatibility">
            <com:legacyDrawing xmlns:com="http://schemas.openxmlformats.org/drawingml/2006/compatibility" spid="_x0000_s46097"/>
          </a:graphicData>
        </a:graphic>
      </p:graphicFrame>
      <p:sp>
        <p:nvSpPr>
          <p:cNvPr id="24631" name="Rectangle 39"/>
          <p:cNvSpPr>
            <a:spLocks noChangeArrowheads="1"/>
          </p:cNvSpPr>
          <p:nvPr/>
        </p:nvSpPr>
        <p:spPr bwMode="auto">
          <a:xfrm>
            <a:off x="2511425" y="1997075"/>
            <a:ext cx="795338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too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32" name="Rectangle 41"/>
          <p:cNvSpPr>
            <a:spLocks noChangeArrowheads="1"/>
          </p:cNvSpPr>
          <p:nvPr/>
        </p:nvSpPr>
        <p:spPr bwMode="auto">
          <a:xfrm>
            <a:off x="3836988" y="2714625"/>
            <a:ext cx="86201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two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33" name="Rectangle 45"/>
          <p:cNvSpPr>
            <a:spLocks noChangeArrowheads="1"/>
          </p:cNvSpPr>
          <p:nvPr/>
        </p:nvSpPr>
        <p:spPr bwMode="auto">
          <a:xfrm>
            <a:off x="2427288" y="4806950"/>
            <a:ext cx="992187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blue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34" name="Rectangle 49"/>
          <p:cNvSpPr>
            <a:spLocks noChangeArrowheads="1"/>
          </p:cNvSpPr>
          <p:nvPr/>
        </p:nvSpPr>
        <p:spPr bwMode="auto">
          <a:xfrm>
            <a:off x="1233488" y="2716213"/>
            <a:ext cx="9715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clue</a:t>
            </a:r>
          </a:p>
        </p:txBody>
      </p:sp>
      <p:sp>
        <p:nvSpPr>
          <p:cNvPr id="24635" name="Rectangle 52"/>
          <p:cNvSpPr>
            <a:spLocks noChangeArrowheads="1"/>
          </p:cNvSpPr>
          <p:nvPr/>
        </p:nvSpPr>
        <p:spPr bwMode="auto">
          <a:xfrm>
            <a:off x="8397875" y="2741613"/>
            <a:ext cx="7524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pie</a:t>
            </a:r>
          </a:p>
        </p:txBody>
      </p:sp>
      <p:sp>
        <p:nvSpPr>
          <p:cNvPr id="24636" name="Rectangle 56"/>
          <p:cNvSpPr>
            <a:spLocks noChangeArrowheads="1"/>
          </p:cNvSpPr>
          <p:nvPr/>
        </p:nvSpPr>
        <p:spPr bwMode="auto">
          <a:xfrm>
            <a:off x="7250113" y="4857750"/>
            <a:ext cx="6445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fly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37" name="Rectangle 58"/>
          <p:cNvSpPr>
            <a:spLocks noChangeArrowheads="1"/>
          </p:cNvSpPr>
          <p:nvPr/>
        </p:nvSpPr>
        <p:spPr bwMode="auto">
          <a:xfrm>
            <a:off x="6032500" y="4165600"/>
            <a:ext cx="6223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lie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38" name="Rectangle 60"/>
          <p:cNvSpPr>
            <a:spLocks noChangeArrowheads="1"/>
          </p:cNvSpPr>
          <p:nvPr/>
        </p:nvSpPr>
        <p:spPr bwMode="auto">
          <a:xfrm>
            <a:off x="6061075" y="2779713"/>
            <a:ext cx="6445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tie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3602038" y="4164013"/>
            <a:ext cx="110172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shoe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1047750" y="4127500"/>
            <a:ext cx="1320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canoe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7146925" y="2063750"/>
            <a:ext cx="78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</a:rPr>
              <a:t>sky</a:t>
            </a:r>
            <a:endParaRPr lang="zh-CN" altLang="en-US" sz="2800" b="1">
              <a:solidFill>
                <a:srgbClr val="FF0066"/>
              </a:solidFill>
            </a:endParaRP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8421688" y="4179888"/>
            <a:ext cx="7540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100" b="1">
                <a:solidFill>
                  <a:srgbClr val="FF0066"/>
                </a:solidFill>
              </a:rPr>
              <a:t>my</a:t>
            </a:r>
            <a:endParaRPr lang="zh-CN" altLang="en-US" sz="3100" b="1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1" grpId="0"/>
      <p:bldP spid="24632" grpId="0"/>
      <p:bldP spid="24633" grpId="0"/>
      <p:bldP spid="24634" grpId="0"/>
      <p:bldP spid="24635" grpId="0"/>
      <p:bldP spid="24636" grpId="0"/>
      <p:bldP spid="24637" grpId="0"/>
      <p:bldP spid="24638" grpId="0"/>
      <p:bldP spid="24619" grpId="0"/>
      <p:bldP spid="24623" grpId="0"/>
      <p:bldP spid="24626" grpId="0"/>
      <p:bldP spid="246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 idx="4294967295"/>
          </p:nvPr>
        </p:nvSpPr>
        <p:spPr>
          <a:xfrm>
            <a:off x="3171825" y="2608263"/>
            <a:ext cx="4440238" cy="914400"/>
          </a:xfrm>
        </p:spPr>
        <p:txBody>
          <a:bodyPr/>
          <a:lstStyle/>
          <a:p>
            <a:r>
              <a:rPr lang="en-US" altLang="zh-CN" sz="4800" b="1" smtClean="0">
                <a:ea typeface="宋体" charset="-122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800" b="1" smtClean="0">
                <a:ea typeface="方正姚体" pitchFamily="2" charset="-122"/>
              </a:rPr>
              <a:t>Element of Poetry: Rhyme</a:t>
            </a:r>
          </a:p>
        </p:txBody>
      </p:sp>
      <p:sp>
        <p:nvSpPr>
          <p:cNvPr id="7170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850900" y="1965325"/>
            <a:ext cx="8667750" cy="3717925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chemeClr val="tx1"/>
                </a:solidFill>
                <a:ea typeface="华文新魏" pitchFamily="2" charset="-122"/>
              </a:rPr>
              <a:t>If two words share the same “accented vowel sound(</a:t>
            </a:r>
            <a:r>
              <a:rPr lang="zh-CN" altLang="en-US" b="1" smtClean="0">
                <a:solidFill>
                  <a:schemeClr val="tx1"/>
                </a:solidFill>
                <a:ea typeface="华文新魏" pitchFamily="2" charset="-122"/>
              </a:rPr>
              <a:t>发重音的元音）</a:t>
            </a:r>
            <a:r>
              <a:rPr lang="en-US" altLang="zh-CN" b="1" smtClean="0">
                <a:solidFill>
                  <a:schemeClr val="tx1"/>
                </a:solidFill>
                <a:ea typeface="华文新魏" pitchFamily="2" charset="-122"/>
              </a:rPr>
              <a:t>and all of the following sounds, then they rhyme with each other. The use of rhyme often makes a poem more musical, more interesting and easier to remember.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4" descr="V(ED6_V4CP]A%0VATV`REC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609725"/>
            <a:ext cx="15335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5" descr="0$8G[_TO3V_~996Q1]OSP@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8200" y="1630363"/>
            <a:ext cx="15430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6" descr="D[A$$9VLE4FDI}UJ8IY9RH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7613" y="4162425"/>
            <a:ext cx="15525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8" descr="1@_IG%{9K2PY0}$J)K89I`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57563" y="4171950"/>
            <a:ext cx="15811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9" descr="K@RJOV5}6]B{G$DKC)X`N~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945438" y="1624013"/>
            <a:ext cx="15811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0" descr="(2I3SO~@F24@W0}BI17)00T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932738" y="4176713"/>
            <a:ext cx="15525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1" descr="(MQ07_VTO}KR3D$D}0BTLOR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19763" y="1617663"/>
            <a:ext cx="1562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2" descr="T~IQ7[BFJGTP$D5$FEAZVA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08650" y="4181475"/>
            <a:ext cx="15621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862013" y="365125"/>
            <a:ext cx="859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chemeClr val="accent2"/>
                </a:solidFill>
              </a:rPr>
              <a:t>What is rhyme?</a:t>
            </a: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2390775" y="3030538"/>
            <a:ext cx="1541463" cy="1123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V="1">
            <a:off x="6605588" y="3062288"/>
            <a:ext cx="1868487" cy="1122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25" name="Line 17"/>
          <p:cNvSpPr>
            <a:spLocks noChangeShapeType="1"/>
          </p:cNvSpPr>
          <p:nvPr/>
        </p:nvSpPr>
        <p:spPr bwMode="auto">
          <a:xfrm flipV="1">
            <a:off x="2208213" y="2965450"/>
            <a:ext cx="1463675" cy="1174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6813550" y="2998788"/>
            <a:ext cx="1541463" cy="1123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3" grpId="0" animBg="1"/>
      <p:bldP spid="43024" grpId="0" animBg="1"/>
      <p:bldP spid="43025" grpId="0" animBg="1"/>
      <p:bldP spid="430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b="1" smtClean="0">
                <a:ea typeface="方正姚体" pitchFamily="2" charset="-122"/>
              </a:rPr>
              <a:t>Exercise A 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zh-CN" sz="4400" b="1" smtClean="0">
                <a:ea typeface="华文新魏" pitchFamily="2" charset="-122"/>
              </a:rPr>
              <a:t>Find examples of rhyme by circling the words in the following poem 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320675" y="1141413"/>
            <a:ext cx="59293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n-US" altLang="zh-CN" sz="2800" b="1" i="1">
                <a:solidFill>
                  <a:schemeClr val="accent2"/>
                </a:solidFill>
                <a:ea typeface="华文新魏" pitchFamily="2" charset="-122"/>
              </a:rPr>
              <a:t>   I saw a fish-pond all on fire</a:t>
            </a:r>
            <a:endParaRPr lang="zh-CN" altLang="zh-CN" sz="2800" b="1" i="1">
              <a:solidFill>
                <a:schemeClr val="accent2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fish-pond all on fire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house bow to a squire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person twelve-feet high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cottage in the sky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balloon made of lead</a:t>
            </a: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coffin drop down dead 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</p:txBody>
      </p:sp>
      <p:sp>
        <p:nvSpPr>
          <p:cNvPr id="43013" name="内容占位符 2"/>
          <p:cNvSpPr>
            <a:spLocks/>
          </p:cNvSpPr>
          <p:nvPr/>
        </p:nvSpPr>
        <p:spPr bwMode="auto">
          <a:xfrm>
            <a:off x="6057900" y="1639888"/>
            <a:ext cx="6134100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two sparrows run a race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two horses making lace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girl just like a cat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kitten wear a hat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man who saw these too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And said though strange they </a:t>
            </a: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   all were true</a:t>
            </a:r>
            <a:endParaRPr lang="zh-CN" altLang="en-US" sz="2800" b="1">
              <a:solidFill>
                <a:srgbClr val="404040"/>
              </a:solidFill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79450" y="1117600"/>
            <a:ext cx="5929313" cy="3881438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altLang="zh-CN" sz="2800" b="1" i="1" smtClean="0">
                <a:solidFill>
                  <a:schemeClr val="accent2"/>
                </a:solidFill>
                <a:ea typeface="华文新魏" pitchFamily="2" charset="-122"/>
              </a:rPr>
              <a:t>   I saw a fish-pond all on fire</a:t>
            </a:r>
            <a:endParaRPr lang="zh-CN" altLang="zh-CN" sz="2800" b="1" i="1" smtClean="0">
              <a:solidFill>
                <a:schemeClr val="accent2"/>
              </a:solidFill>
              <a:ea typeface="华文新魏" pitchFamily="2" charset="-122"/>
            </a:endParaRP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fish-pond all on fire</a:t>
            </a:r>
            <a:endParaRPr lang="zh-CN" altLang="zh-CN" sz="2800" b="1" smtClean="0">
              <a:ea typeface="华文新魏" pitchFamily="2" charset="-122"/>
            </a:endParaRP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house bow to a squire</a:t>
            </a:r>
            <a:endParaRPr lang="zh-CN" altLang="zh-CN" sz="2800" b="1" smtClean="0">
              <a:ea typeface="华文新魏" pitchFamily="2" charset="-122"/>
            </a:endParaRP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person twelve-feet high</a:t>
            </a:r>
            <a:endParaRPr lang="zh-CN" altLang="zh-CN" sz="2800" b="1" smtClean="0">
              <a:ea typeface="华文新魏" pitchFamily="2" charset="-122"/>
            </a:endParaRP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cottage in the sky</a:t>
            </a:r>
            <a:endParaRPr lang="zh-CN" altLang="zh-CN" sz="2800" b="1" smtClean="0">
              <a:ea typeface="华文新魏" pitchFamily="2" charset="-122"/>
            </a:endParaRP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balloon made of lead</a:t>
            </a:r>
          </a:p>
          <a:p>
            <a:pPr eaLnBrk="1" hangingPunct="1"/>
            <a:r>
              <a:rPr lang="en-US" altLang="zh-CN" sz="2800" b="1" smtClean="0">
                <a:ea typeface="华文新魏" pitchFamily="2" charset="-122"/>
              </a:rPr>
              <a:t>I saw a coffin drop down dead </a:t>
            </a:r>
            <a:endParaRPr lang="zh-CN" altLang="zh-CN" sz="2800" b="1" smtClean="0">
              <a:ea typeface="华文新魏" pitchFamily="2" charset="-122"/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5043488" y="1630363"/>
            <a:ext cx="914400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4997450" y="2232025"/>
            <a:ext cx="1273175" cy="5445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480050" y="2770188"/>
            <a:ext cx="1100138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683125" y="3313113"/>
            <a:ext cx="914400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5086350" y="3900488"/>
            <a:ext cx="1089025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5278438" y="4398963"/>
            <a:ext cx="1087437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48" name="Text Box 17"/>
          <p:cNvSpPr txBox="1">
            <a:spLocks noChangeArrowheads="1"/>
          </p:cNvSpPr>
          <p:nvPr/>
        </p:nvSpPr>
        <p:spPr bwMode="auto">
          <a:xfrm>
            <a:off x="7627938" y="2351088"/>
            <a:ext cx="340995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fire-squire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high-sky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lead-dead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4" grpId="0" animBg="1"/>
      <p:bldP spid="22535" grpId="0" animBg="1"/>
      <p:bldP spid="22536" grpId="0" animBg="1"/>
      <p:bldP spid="22537" grpId="0" animBg="1"/>
      <p:bldP spid="225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内容占位符 2"/>
          <p:cNvSpPr>
            <a:spLocks/>
          </p:cNvSpPr>
          <p:nvPr/>
        </p:nvSpPr>
        <p:spPr bwMode="auto">
          <a:xfrm>
            <a:off x="912813" y="1393825"/>
            <a:ext cx="6134100" cy="388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two sparrows run a race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two horses making lace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girl just like a cat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kitten wear a hat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I saw a man who saw these too</a:t>
            </a:r>
            <a:endParaRPr lang="zh-CN" altLang="zh-CN" sz="2800" b="1">
              <a:solidFill>
                <a:srgbClr val="404040"/>
              </a:solidFill>
              <a:ea typeface="华文新魏" pitchFamily="2" charset="-122"/>
            </a:endParaRP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And said though strange they </a:t>
            </a:r>
          </a:p>
          <a:p>
            <a:pPr marL="34290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None/>
            </a:pPr>
            <a:r>
              <a:rPr lang="en-US" altLang="zh-CN" sz="2800" b="1">
                <a:solidFill>
                  <a:srgbClr val="404040"/>
                </a:solidFill>
                <a:ea typeface="华文新魏" pitchFamily="2" charset="-122"/>
              </a:rPr>
              <a:t>   all were true</a:t>
            </a:r>
            <a:endParaRPr lang="zh-CN" altLang="en-US" sz="2800" b="1">
              <a:solidFill>
                <a:srgbClr val="404040"/>
              </a:solidFill>
              <a:ea typeface="华文新魏" pitchFamily="2" charset="-122"/>
            </a:endParaRP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5610225" y="1371600"/>
            <a:ext cx="936625" cy="5445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5527675" y="1955800"/>
            <a:ext cx="936625" cy="5445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879975" y="2498725"/>
            <a:ext cx="936625" cy="5445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4757738" y="3041650"/>
            <a:ext cx="936625" cy="54451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5926138" y="3582988"/>
            <a:ext cx="936625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2614613" y="4656138"/>
            <a:ext cx="936625" cy="54451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7824788" y="2547938"/>
            <a:ext cx="2651125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race-lace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cat-hat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2E5612"/>
                </a:solidFill>
              </a:rPr>
              <a:t>too-true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1575" y="744538"/>
            <a:ext cx="8596313" cy="1320800"/>
          </a:xfrm>
        </p:spPr>
        <p:txBody>
          <a:bodyPr/>
          <a:lstStyle/>
          <a:p>
            <a:pPr eaLnBrk="1" hangingPunct="1"/>
            <a:r>
              <a:rPr lang="en-US" altLang="zh-CN" sz="4400" b="1" smtClean="0">
                <a:ea typeface="方正姚体" pitchFamily="2" charset="-122"/>
              </a:rPr>
              <a:t>Exercise B</a:t>
            </a:r>
            <a:br>
              <a:rPr lang="en-US" altLang="zh-CN" sz="4400" b="1" smtClean="0">
                <a:ea typeface="方正姚体" pitchFamily="2" charset="-122"/>
              </a:rPr>
            </a:br>
            <a:r>
              <a:rPr lang="en-US" altLang="zh-CN" sz="4400" b="1" smtClean="0">
                <a:ea typeface="方正姚体" pitchFamily="2" charset="-122"/>
              </a:rPr>
              <a:t>A Poem in Rhyme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01688" y="2333625"/>
            <a:ext cx="8596312" cy="3881438"/>
          </a:xfrm>
        </p:spPr>
        <p:txBody>
          <a:bodyPr/>
          <a:lstStyle/>
          <a:p>
            <a:pPr eaLnBrk="1" hangingPunct="1"/>
            <a:r>
              <a:rPr lang="en-US" altLang="zh-CN" sz="4000" b="1" smtClean="0">
                <a:ea typeface="华文新魏" pitchFamily="2" charset="-122"/>
              </a:rPr>
              <a:t>Listen to the speaker reading the poem below and then fill in the blanks with the missing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74750" y="427038"/>
            <a:ext cx="5618163" cy="968375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ea typeface="方正姚体" pitchFamily="2" charset="-122"/>
                <a:hlinkClick r:id="rId4" action="ppaction://hlinkfile"/>
              </a:rPr>
              <a:t>Poetry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706563"/>
            <a:ext cx="9685338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What is poetry? Who knows?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Not a rose, but the scent of the ______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Not the ____, but the light in the 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Not the ___, but the gleam of the _____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Not the sea, but the sound of the ____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Not myself, but what makes me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See, hear, and feel something that prose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>
                <a:ea typeface="华文新魏" pitchFamily="2" charset="-122"/>
              </a:rPr>
              <a:t>Cannot: and what it is, who _______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723063" y="2135188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rose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624138" y="2593975"/>
            <a:ext cx="77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sky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6864350" y="2640013"/>
            <a:ext cx="7794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sky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2635250" y="3170238"/>
            <a:ext cx="600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fly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6985000" y="3155950"/>
            <a:ext cx="600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fly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6992938" y="3748088"/>
            <a:ext cx="77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sea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6102350" y="5243513"/>
            <a:ext cx="1292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66"/>
                </a:solidFill>
                <a:ea typeface="华文新魏" pitchFamily="2" charset="-122"/>
              </a:rPr>
              <a:t>knows</a:t>
            </a:r>
            <a:endParaRPr lang="zh-CN" altLang="en-US" sz="2800" b="1">
              <a:solidFill>
                <a:srgbClr val="FF0066"/>
              </a:solidFill>
              <a:ea typeface="华文新魏" pitchFamily="2" charset="-122"/>
            </a:endParaRPr>
          </a:p>
        </p:txBody>
      </p:sp>
      <p:pic>
        <p:nvPicPr>
          <p:cNvPr id="26635" name="罗家欢 微课录音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0675938" y="5668963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6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55511" fill="hold"/>
                                        <p:tgtEl>
                                          <p:spTgt spid="266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5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35"/>
                </p:tgtEl>
              </p:cMediaNode>
            </p:audio>
          </p:childTnLst>
        </p:cTn>
      </p:par>
    </p:tnLst>
    <p:bldLst>
      <p:bldP spid="27653" grpId="0"/>
      <p:bldP spid="27655" grpId="0"/>
      <p:bldP spid="27656" grpId="0"/>
      <p:bldP spid="27658" grpId="0"/>
      <p:bldP spid="27660" grpId="0"/>
      <p:bldP spid="27662" grpId="0"/>
      <p:bldP spid="27664" grpId="0"/>
    </p:bld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314</TotalTime>
  <Words>429</Words>
  <Application>Microsoft Office PowerPoint</Application>
  <PresentationFormat>自定义</PresentationFormat>
  <Paragraphs>93</Paragraphs>
  <Slides>12</Slides>
  <Notes>12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4</vt:i4>
      </vt:variant>
      <vt:variant>
        <vt:lpstr>幻灯片标题</vt:lpstr>
      </vt:variant>
      <vt:variant>
        <vt:i4>12</vt:i4>
      </vt:variant>
    </vt:vector>
  </HeadingPairs>
  <TitlesOfParts>
    <vt:vector size="23" baseType="lpstr">
      <vt:lpstr>Arial</vt:lpstr>
      <vt:lpstr>宋体</vt:lpstr>
      <vt:lpstr>Wingdings 3</vt:lpstr>
      <vt:lpstr>Calibri</vt:lpstr>
      <vt:lpstr>Trebuchet MS</vt:lpstr>
      <vt:lpstr>方正姚体</vt:lpstr>
      <vt:lpstr>华文新魏</vt:lpstr>
      <vt:lpstr>平面</vt:lpstr>
      <vt:lpstr>平面</vt:lpstr>
      <vt:lpstr>平面</vt:lpstr>
      <vt:lpstr>平面</vt:lpstr>
      <vt:lpstr>BOOK 6 UNIT 2  POEMS Element of Poetry: Rhyme</vt:lpstr>
      <vt:lpstr>Element of Poetry: Rhyme</vt:lpstr>
      <vt:lpstr>幻灯片 3</vt:lpstr>
      <vt:lpstr>Exercise A </vt:lpstr>
      <vt:lpstr>幻灯片 5</vt:lpstr>
      <vt:lpstr>幻灯片 6</vt:lpstr>
      <vt:lpstr>幻灯片 7</vt:lpstr>
      <vt:lpstr>Exercise B A Poem in Rhyme</vt:lpstr>
      <vt:lpstr>Poetry</vt:lpstr>
      <vt:lpstr>幻灯片 10</vt:lpstr>
      <vt:lpstr>幻灯片 11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 of Poetry: Rhyme</dc:title>
  <dc:creator>Cypress Luo</dc:creator>
  <cp:lastModifiedBy>李艳华</cp:lastModifiedBy>
  <cp:revision>17</cp:revision>
  <dcterms:created xsi:type="dcterms:W3CDTF">2014-06-12T13:43:43Z</dcterms:created>
  <dcterms:modified xsi:type="dcterms:W3CDTF">2014-06-13T10:01:07Z</dcterms:modified>
</cp:coreProperties>
</file>