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9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3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CE5D-392F-4260-9F98-BDEFD56203D7}" type="datetime1">
              <a:rPr lang="zh-CN" altLang="en-US"/>
              <a:pPr>
                <a:defRPr/>
              </a:pPr>
              <a:t>2014/6/22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A441-253E-4773-A6C1-8AE785B8D39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4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4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26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24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5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856C-B687-43BA-9FA9-8B8F277811EC}" type="datetimeFigureOut">
              <a:rPr lang="zh-CN" altLang="en-US" smtClean="0"/>
              <a:t>2014/6/22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2D78-2116-4C7E-A5BA-51098571D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0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325813" y="1574800"/>
            <a:ext cx="4237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>
                <a:solidFill>
                  <a:srgbClr val="009900"/>
                </a:solidFill>
                <a:latin typeface="Arial" panose="020B0604020202020204" pitchFamily="34" charset="0"/>
              </a:rPr>
              <a:t>Writing class</a:t>
            </a:r>
            <a:endParaRPr lang="zh-CN" altLang="en-US" sz="6000" b="1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17475"/>
            <a:ext cx="6735762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203825"/>
            <a:ext cx="673576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903663"/>
            <a:ext cx="1011555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-139700"/>
            <a:ext cx="92583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17"/>
          <p:cNvSpPr>
            <a:spLocks noChangeArrowheads="1"/>
          </p:cNvSpPr>
          <p:nvPr/>
        </p:nvSpPr>
        <p:spPr bwMode="auto">
          <a:xfrm>
            <a:off x="2359025" y="2622550"/>
            <a:ext cx="83200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dirty="0">
                <a:solidFill>
                  <a:srgbClr val="FF0000"/>
                </a:solidFill>
                <a:latin typeface="Forte" panose="03060902040502070203" pitchFamily="66" charset="0"/>
                <a:sym typeface="Calibri" panose="020F0502020204030204" pitchFamily="34" charset="0"/>
              </a:rPr>
              <a:t>Unit 3 How to write an English Letter of Advice</a:t>
            </a:r>
            <a:endParaRPr lang="zh-CN" altLang="en-US" sz="6000" dirty="0">
              <a:solidFill>
                <a:srgbClr val="FF0000"/>
              </a:solidFill>
              <a:latin typeface="Forte" panose="03060902040502070203" pitchFamily="66" charset="0"/>
              <a:sym typeface="Calibri" panose="020F0502020204030204" pitchFamily="34" charset="0"/>
            </a:endParaRPr>
          </a:p>
        </p:txBody>
      </p:sp>
      <p:sp>
        <p:nvSpPr>
          <p:cNvPr id="8200" name="文本框 2"/>
          <p:cNvSpPr txBox="1">
            <a:spLocks noChangeArrowheads="1"/>
          </p:cNvSpPr>
          <p:nvPr/>
        </p:nvSpPr>
        <p:spPr bwMode="auto">
          <a:xfrm>
            <a:off x="2560638" y="4727575"/>
            <a:ext cx="526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Arial" panose="020B0604020202020204" pitchFamily="34" charset="0"/>
              </a:rPr>
              <a:t>-----B6U3 A Healthy Life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27963" y="55188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Arial" panose="020B0604020202020204" pitchFamily="34" charset="0"/>
              </a:rPr>
              <a:t>华南师范大学</a:t>
            </a:r>
            <a:endParaRPr lang="en-US" altLang="zh-CN" sz="2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Arial" panose="020B0604020202020204" pitchFamily="34" charset="0"/>
              </a:rPr>
              <a:t>莫常林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9525000" y="4389120"/>
            <a:ext cx="2042160" cy="1129715"/>
          </a:xfrm>
          <a:prstGeom prst="wedgeEllipseCallout">
            <a:avLst>
              <a:gd name="adj1" fmla="val -44714"/>
              <a:gd name="adj2" fmla="val -4677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suggestion</a:t>
            </a:r>
            <a:endParaRPr lang="zh-CN" alt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5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  <p:bldP spid="8200" grpId="0"/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D49DE6-F04E-4B6F-8317-9D46AC34B488}" type="datetime1">
              <a:rPr lang="zh-CN" altLang="en-US" smtClean="0"/>
              <a:pPr>
                <a:defRPr/>
              </a:pPr>
              <a:t>2014/6/22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7950" y="557213"/>
            <a:ext cx="11839575" cy="60023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Dear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Xiaomei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,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(salutation)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I have received your letter.</a:t>
            </a:r>
            <a:r>
              <a: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Thanks for your trust. Actually, I can fully understand your present conflict feeling.</a:t>
            </a:r>
            <a:r>
              <a: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I do hope my following suggestions would help you to deal with the problem: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(introduction---response + understanding)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Firstly,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you’d better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tell your friend the damages of smoking both to one’s body and mind. Only when he knows this, can he realize smoking is not a behavior of mature.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Secondly,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I suggest you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refuse your friend directly when she offers you a cigarette again to let her know your position.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Thirdly, </a:t>
            </a: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perhaps you could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help her develop other positive hobbies, such as: singing, reading. New interests can distract her attention from smoking.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Most importantly,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give her support and encouragement of giving up smoking</a:t>
            </a:r>
            <a:r>
              <a:rPr lang="en-US" altLang="zh-CN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.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(main body---suggestions)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Please try methods above and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wish you success.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(encourage her to try and wish)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Yours sincerely,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(complimentary close)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Linda </a:t>
            </a:r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(signature)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70350" y="4763"/>
            <a:ext cx="4321175" cy="523875"/>
          </a:xfrm>
          <a:prstGeom prst="rect">
            <a:avLst/>
          </a:prstGeom>
          <a:solidFill>
            <a:srgbClr val="00B0F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范文及分析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 noChangeAspect="1"/>
          </p:cNvGrpSpPr>
          <p:nvPr/>
        </p:nvGrpSpPr>
        <p:grpSpPr bwMode="auto">
          <a:xfrm>
            <a:off x="-161925" y="0"/>
            <a:ext cx="12065000" cy="6858000"/>
            <a:chOff x="0" y="0"/>
            <a:chExt cx="9144000" cy="6858000"/>
          </a:xfrm>
        </p:grpSpPr>
        <p:pic>
          <p:nvPicPr>
            <p:cNvPr id="1951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58" r="40749" b="33971"/>
            <a:stretch>
              <a:fillRect/>
            </a:stretch>
          </p:blipFill>
          <p:spPr bwMode="auto">
            <a:xfrm>
              <a:off x="3289300" y="0"/>
              <a:ext cx="341630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9" b="33971"/>
            <a:stretch>
              <a:fillRect/>
            </a:stretch>
          </p:blipFill>
          <p:spPr bwMode="auto">
            <a:xfrm>
              <a:off x="0" y="0"/>
              <a:ext cx="341630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0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05" b="33971"/>
            <a:stretch>
              <a:fillRect/>
            </a:stretch>
          </p:blipFill>
          <p:spPr bwMode="auto">
            <a:xfrm rot="10800000">
              <a:off x="3416300" y="4006850"/>
              <a:ext cx="306705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1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71" b="33971"/>
            <a:stretch>
              <a:fillRect/>
            </a:stretch>
          </p:blipFill>
          <p:spPr bwMode="auto">
            <a:xfrm>
              <a:off x="6305550" y="2806700"/>
              <a:ext cx="283845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54" b="33971"/>
            <a:stretch>
              <a:fillRect/>
            </a:stretch>
          </p:blipFill>
          <p:spPr bwMode="auto">
            <a:xfrm>
              <a:off x="6483350" y="0"/>
              <a:ext cx="266065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9" b="33971"/>
            <a:stretch>
              <a:fillRect/>
            </a:stretch>
          </p:blipFill>
          <p:spPr bwMode="auto">
            <a:xfrm>
              <a:off x="3194050" y="895350"/>
              <a:ext cx="328930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4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9" b="33971"/>
            <a:stretch>
              <a:fillRect/>
            </a:stretch>
          </p:blipFill>
          <p:spPr bwMode="auto">
            <a:xfrm rot="10800000">
              <a:off x="0" y="2844800"/>
              <a:ext cx="3416300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5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25" b="71030"/>
            <a:stretch>
              <a:fillRect/>
            </a:stretch>
          </p:blipFill>
          <p:spPr bwMode="auto">
            <a:xfrm>
              <a:off x="6527800" y="5607050"/>
              <a:ext cx="2616200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6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06" b="72058"/>
            <a:stretch>
              <a:fillRect/>
            </a:stretch>
          </p:blipFill>
          <p:spPr bwMode="auto">
            <a:xfrm>
              <a:off x="0" y="5651500"/>
              <a:ext cx="3505200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Rectangle 27"/>
          <p:cNvSpPr>
            <a:spLocks noChangeArrowheads="1"/>
          </p:cNvSpPr>
          <p:nvPr/>
        </p:nvSpPr>
        <p:spPr bwMode="auto">
          <a:xfrm>
            <a:off x="2495550" y="2051050"/>
            <a:ext cx="7245350" cy="4533900"/>
          </a:xfrm>
          <a:prstGeom prst="rect">
            <a:avLst/>
          </a:prstGeom>
          <a:solidFill>
            <a:schemeClr val="bg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6350"/>
            <a:ext cx="24447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4"/>
          <p:cNvGrpSpPr>
            <a:grpSpLocks noChangeAspect="1"/>
          </p:cNvGrpSpPr>
          <p:nvPr/>
        </p:nvGrpSpPr>
        <p:grpSpPr bwMode="auto">
          <a:xfrm>
            <a:off x="2546350" y="2089150"/>
            <a:ext cx="7194550" cy="228600"/>
            <a:chOff x="0" y="0"/>
            <a:chExt cx="7194550" cy="228600"/>
          </a:xfrm>
        </p:grpSpPr>
        <p:pic>
          <p:nvPicPr>
            <p:cNvPr id="1950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048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7937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42164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47053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51943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56832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61722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66611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7274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2385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7495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2606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7716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2827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5" r="11971" b="5263"/>
            <a:stretch>
              <a:fillRect/>
            </a:stretch>
          </p:blipFill>
          <p:spPr bwMode="auto">
            <a:xfrm>
              <a:off x="0" y="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30"/>
          <p:cNvGrpSpPr>
            <a:grpSpLocks noChangeAspect="1"/>
          </p:cNvGrpSpPr>
          <p:nvPr/>
        </p:nvGrpSpPr>
        <p:grpSpPr bwMode="auto">
          <a:xfrm rot="-5400000">
            <a:off x="501650" y="4311650"/>
            <a:ext cx="4305300" cy="228600"/>
            <a:chOff x="0" y="0"/>
            <a:chExt cx="4278864" cy="228601"/>
          </a:xfrm>
        </p:grpSpPr>
        <p:pic>
          <p:nvPicPr>
            <p:cNvPr id="1949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048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7937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64200" b="26315"/>
            <a:stretch>
              <a:fillRect/>
            </a:stretch>
          </p:blipFill>
          <p:spPr bwMode="auto">
            <a:xfrm>
              <a:off x="4216400" y="0"/>
              <a:ext cx="62464" cy="17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7274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2385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7495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2606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7716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2827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5" r="11971" b="5263"/>
            <a:stretch>
              <a:fillRect/>
            </a:stretch>
          </p:blipFill>
          <p:spPr bwMode="auto">
            <a:xfrm>
              <a:off x="0" y="1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41"/>
          <p:cNvGrpSpPr>
            <a:grpSpLocks noChangeAspect="1"/>
          </p:cNvGrpSpPr>
          <p:nvPr/>
        </p:nvGrpSpPr>
        <p:grpSpPr bwMode="auto">
          <a:xfrm rot="5400000">
            <a:off x="7473950" y="4178300"/>
            <a:ext cx="4305300" cy="228600"/>
            <a:chOff x="0" y="0"/>
            <a:chExt cx="4278864" cy="228601"/>
          </a:xfrm>
        </p:grpSpPr>
        <p:pic>
          <p:nvPicPr>
            <p:cNvPr id="1948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048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7937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64200" b="26315"/>
            <a:stretch>
              <a:fillRect/>
            </a:stretch>
          </p:blipFill>
          <p:spPr bwMode="auto">
            <a:xfrm>
              <a:off x="4216400" y="0"/>
              <a:ext cx="62464" cy="17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7274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2385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7495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2606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77165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282700" y="1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5" r="11971" b="5263"/>
            <a:stretch>
              <a:fillRect/>
            </a:stretch>
          </p:blipFill>
          <p:spPr bwMode="auto">
            <a:xfrm>
              <a:off x="0" y="1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4" name="Group 52"/>
          <p:cNvGrpSpPr>
            <a:grpSpLocks noChangeAspect="1"/>
          </p:cNvGrpSpPr>
          <p:nvPr/>
        </p:nvGrpSpPr>
        <p:grpSpPr bwMode="auto">
          <a:xfrm rot="10800000">
            <a:off x="2546350" y="6356350"/>
            <a:ext cx="7194550" cy="228600"/>
            <a:chOff x="0" y="0"/>
            <a:chExt cx="7194550" cy="228600"/>
          </a:xfrm>
        </p:grpSpPr>
        <p:pic>
          <p:nvPicPr>
            <p:cNvPr id="1946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048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7937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42164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47053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51943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56832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61722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66611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7274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32385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7495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22606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77165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3" r="11971" b="5263"/>
            <a:stretch>
              <a:fillRect/>
            </a:stretch>
          </p:blipFill>
          <p:spPr bwMode="auto">
            <a:xfrm>
              <a:off x="1282700" y="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5" r="11971" b="5263"/>
            <a:stretch>
              <a:fillRect/>
            </a:stretch>
          </p:blipFill>
          <p:spPr bwMode="auto">
            <a:xfrm>
              <a:off x="0" y="0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5" name="Rectangle 50"/>
          <p:cNvSpPr>
            <a:spLocks noChangeArrowheads="1"/>
          </p:cNvSpPr>
          <p:nvPr/>
        </p:nvSpPr>
        <p:spPr bwMode="auto">
          <a:xfrm>
            <a:off x="2622550" y="2139950"/>
            <a:ext cx="7059613" cy="4392613"/>
          </a:xfrm>
          <a:prstGeom prst="rect">
            <a:avLst/>
          </a:prstGeom>
          <a:solidFill>
            <a:schemeClr val="bg1"/>
          </a:solidFill>
          <a:ln w="25400">
            <a:solidFill>
              <a:srgbClr val="395E8A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6" name="TextBox 94"/>
          <p:cNvSpPr>
            <a:spLocks noChangeArrowheads="1"/>
          </p:cNvSpPr>
          <p:nvPr/>
        </p:nvSpPr>
        <p:spPr bwMode="auto">
          <a:xfrm>
            <a:off x="3340100" y="2362200"/>
            <a:ext cx="568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0000"/>
                </a:solidFill>
                <a:latin typeface="Forte" panose="03060902040502070203" pitchFamily="66" charset="0"/>
                <a:cs typeface="Calibri" panose="020F0502020204030204" pitchFamily="34" charset="0"/>
                <a:sym typeface="Calibri" panose="020F0502020204030204" pitchFamily="34" charset="0"/>
              </a:rPr>
              <a:t>Homework </a:t>
            </a:r>
            <a:endParaRPr lang="zh-CN" altLang="en-US" sz="320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3713" y="3197225"/>
            <a:ext cx="617378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</a:rPr>
              <a:t>Your brother wrote a letter to you and told you that he had no idea about how to persuade dad out of drinking. Now, reply your brother and give him your suggestions. 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2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12192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>
            <a:spLocks noChangeArrowheads="1"/>
          </p:cNvSpPr>
          <p:nvPr/>
        </p:nvSpPr>
        <p:spPr bwMode="auto">
          <a:xfrm>
            <a:off x="2051050" y="450850"/>
            <a:ext cx="63563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800">
                <a:solidFill>
                  <a:srgbClr val="FFFFFF"/>
                </a:solidFill>
                <a:latin typeface="Script MT Bold" panose="03040602040607080904" pitchFamily="66" charset="0"/>
                <a:sym typeface="Script MT Bold" panose="03040602040607080904" pitchFamily="66" charset="0"/>
              </a:rPr>
              <a:t>Thank you !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FEC8AA-28E0-44F7-BECF-124EDAA21F0C}" type="datetime1">
              <a:rPr lang="zh-CN" altLang="en-US" smtClean="0"/>
              <a:pPr>
                <a:defRPr/>
              </a:pPr>
              <a:t>2014/6/22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43" name="文本框 1"/>
          <p:cNvSpPr txBox="1">
            <a:spLocks noChangeArrowheads="1"/>
          </p:cNvSpPr>
          <p:nvPr/>
        </p:nvSpPr>
        <p:spPr bwMode="auto">
          <a:xfrm>
            <a:off x="0" y="0"/>
            <a:ext cx="11993563" cy="646113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</a:rPr>
              <a:t>On what occasions people need to give suggestions? 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852488"/>
            <a:ext cx="57626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79975" y="6226175"/>
            <a:ext cx="337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At the meeting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456363" y="722313"/>
            <a:ext cx="5537200" cy="1536700"/>
          </a:xfrm>
          <a:prstGeom prst="wedgeEllipseCallout">
            <a:avLst>
              <a:gd name="adj1" fmla="val -47027"/>
              <a:gd name="adj2" fmla="val 6031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So, can anyone figure out solutions to this problem?</a:t>
            </a:r>
            <a:endParaRPr lang="zh-CN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-15875" y="2033588"/>
            <a:ext cx="3597275" cy="2430462"/>
          </a:xfrm>
          <a:prstGeom prst="wedgeEllipseCallout">
            <a:avLst>
              <a:gd name="adj1" fmla="val 47785"/>
              <a:gd name="adj2" fmla="val 422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/>
              <a:t>Well, I suggest that we can launch an advertisement campaign.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81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FEC8AA-28E0-44F7-BECF-124EDAA21F0C}" type="datetime1">
              <a:rPr lang="zh-CN" altLang="en-US" smtClean="0"/>
              <a:pPr>
                <a:defRPr/>
              </a:pPr>
              <a:t>2014/6/22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0" y="0"/>
            <a:ext cx="11993563" cy="646113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</a:rPr>
              <a:t>On what occasions people need to give suggestions? 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 b="4703"/>
          <a:stretch>
            <a:fillRect/>
          </a:stretch>
        </p:blipFill>
        <p:spPr bwMode="auto">
          <a:xfrm>
            <a:off x="2439988" y="738188"/>
            <a:ext cx="7113587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153988" y="2528888"/>
            <a:ext cx="3378200" cy="2205037"/>
          </a:xfrm>
          <a:prstGeom prst="wedgeEllipseCallout">
            <a:avLst>
              <a:gd name="adj1" fmla="val 60202"/>
              <a:gd name="adj2" fmla="val -192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Doctor, what’s wrong with me? I feel terrible! 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8121650" y="1538288"/>
            <a:ext cx="4070350" cy="3332162"/>
          </a:xfrm>
          <a:prstGeom prst="wedgeEllipseCallout">
            <a:avLst>
              <a:gd name="adj1" fmla="val -53290"/>
              <a:gd name="adj2" fmla="val -361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Well. Nothing serious. Just have a stomachache. you’d better pay an careful attention to what you eat..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4656138" y="6334125"/>
            <a:ext cx="2681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At the hospital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6257925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568950"/>
            <a:ext cx="66214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060575" y="3249613"/>
            <a:ext cx="8278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Task: </a:t>
            </a:r>
            <a:r>
              <a:rPr lang="en-US" altLang="zh-CN" b="1">
                <a:latin typeface="Arial" panose="020B0604020202020204" pitchFamily="34" charset="0"/>
              </a:rPr>
              <a:t>Imagine you are an adviser who deals with students’ problems. Now, you received a letter from  a student called Li Xiaomei. Please read and reply it.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982788" y="812800"/>
            <a:ext cx="87645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rgbClr val="00B050"/>
                </a:solidFill>
                <a:latin typeface="Forte" panose="03060902040502070203" pitchFamily="66" charset="0"/>
              </a:rPr>
              <a:t>We always give others suggestions </a:t>
            </a:r>
            <a:r>
              <a:rPr lang="zh-CN" altLang="en-US" sz="4400">
                <a:solidFill>
                  <a:srgbClr val="00B050"/>
                </a:solidFill>
                <a:latin typeface="Forte" panose="03060902040502070203" pitchFamily="66" charset="0"/>
              </a:rPr>
              <a:t>！</a:t>
            </a:r>
            <a:endParaRPr lang="en-US" altLang="zh-CN" sz="440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679">
            <a:off x="817563" y="5657850"/>
            <a:ext cx="598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413">
            <a:off x="803275" y="614680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888">
            <a:off x="396082" y="6017419"/>
            <a:ext cx="565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1758">
            <a:off x="243682" y="5395118"/>
            <a:ext cx="6985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0926">
            <a:off x="26988" y="5892800"/>
            <a:ext cx="4683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1758">
            <a:off x="11454607" y="511968"/>
            <a:ext cx="406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888">
            <a:off x="11305382" y="38893"/>
            <a:ext cx="4445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413">
            <a:off x="11545888" y="146050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0926">
            <a:off x="10879138" y="261938"/>
            <a:ext cx="666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542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0.05417 -0.05579 0.10868 -0.11134 0.1441 -0.11458 C 0.17952 -0.11782 0.18056 -0.01042 0.21216 -0.02037 C 0.24375 -0.03032 0.29358 -0.15671 0.33351 -0.17477 C 0.37344 -0.19282 0.40591 -0.09514 0.45174 -0.1287 C 0.49757 -0.16204 0.56355 -0.33773 0.60886 -0.37569 C 0.65417 -0.41343 0.7 -0.35718 0.72379 -0.35579 C 0.7474 -0.35417 0.74931 -0.36088 0.75139 -0.36759 " pathEditMode="relative" rAng="0" ptsTypes="aaaaaaa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7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6257925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568950"/>
            <a:ext cx="66214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88963"/>
            <a:ext cx="7326313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9354" r="6255" b="58209"/>
          <a:stretch>
            <a:fillRect/>
          </a:stretch>
        </p:blipFill>
        <p:spPr bwMode="auto">
          <a:xfrm>
            <a:off x="9526588" y="3805238"/>
            <a:ext cx="18843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347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616 L -0.30546 -0.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88" y="20638"/>
            <a:ext cx="12190412" cy="646112"/>
          </a:xfrm>
          <a:prstGeom prst="rect">
            <a:avLst/>
          </a:prstGeom>
          <a:solidFill>
            <a:srgbClr val="00B0F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sym typeface="宋体" panose="02010600030101010101" pitchFamily="2" charset="-122"/>
              </a:rPr>
              <a:t>A letter asking for suggestions from Xiaomei</a:t>
            </a:r>
          </a:p>
        </p:txBody>
      </p:sp>
      <p:sp>
        <p:nvSpPr>
          <p:cNvPr id="14339" name="Rounded Rectangle 30"/>
          <p:cNvSpPr>
            <a:spLocks noChangeArrowheads="1"/>
          </p:cNvSpPr>
          <p:nvPr/>
        </p:nvSpPr>
        <p:spPr bwMode="auto">
          <a:xfrm>
            <a:off x="153988" y="817563"/>
            <a:ext cx="11884025" cy="5762625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TextBox 46"/>
          <p:cNvSpPr>
            <a:spLocks noChangeArrowheads="1"/>
          </p:cNvSpPr>
          <p:nvPr/>
        </p:nvSpPr>
        <p:spPr bwMode="auto">
          <a:xfrm>
            <a:off x="288925" y="973138"/>
            <a:ext cx="114792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Dear </a:t>
            </a:r>
            <a:r>
              <a:rPr lang="en-US" altLang="zh-CN" dirty="0" smtClean="0">
                <a:latin typeface="Arial" panose="020B0604020202020204" pitchFamily="34" charset="0"/>
              </a:rPr>
              <a:t>Linda</a:t>
            </a:r>
            <a:r>
              <a:rPr lang="en-US" altLang="zh-CN" dirty="0" smtClean="0">
                <a:latin typeface="Arial" panose="020B0604020202020204" pitchFamily="34" charset="0"/>
              </a:rPr>
              <a:t>,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Can you help me please? My best friend has just started smoking. I do not like it and I told her what I thought, she laughed at me and said that I was not grown-up enough.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Then she offered me a cigarette and I felt so embarrassed and awkward. I did not know how to refuse it. Please help me. I do not want to start smoking, but I do not want to lose my best friend, either.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 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Yours sincerely,</a:t>
            </a:r>
            <a:endParaRPr lang="zh-CN" altLang="zh-CN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Li </a:t>
            </a:r>
            <a:r>
              <a:rPr lang="en-US" altLang="zh-CN" dirty="0" err="1">
                <a:latin typeface="Arial" panose="020B0604020202020204" pitchFamily="34" charset="0"/>
              </a:rPr>
              <a:t>Xiaomei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37450" y="4041775"/>
            <a:ext cx="1935163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780088" y="2276475"/>
            <a:ext cx="4751387" cy="3175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19275" y="2276475"/>
            <a:ext cx="67468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184400" y="4389438"/>
            <a:ext cx="4541838" cy="30162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62150" y="4043363"/>
            <a:ext cx="362426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单圆角矩形 22"/>
          <p:cNvSpPr/>
          <p:nvPr/>
        </p:nvSpPr>
        <p:spPr>
          <a:xfrm>
            <a:off x="3079750" y="5678488"/>
            <a:ext cx="6777038" cy="633412"/>
          </a:xfrm>
          <a:prstGeom prst="round1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为晓梅劝其朋友戒烟出谋划策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096000" y="4908550"/>
            <a:ext cx="0" cy="84455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346075" y="142875"/>
            <a:ext cx="8410575" cy="769938"/>
          </a:xfrm>
          <a:prstGeom prst="rect">
            <a:avLst/>
          </a:prstGeom>
          <a:solidFill>
            <a:srgbClr val="00B0F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letter of advice (outline)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075" y="1154113"/>
            <a:ext cx="8410575" cy="55086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cs typeface="Arial" panose="020B0604020202020204" pitchFamily="34" charset="0"/>
                <a:sym typeface="宋体" panose="02010600030101010101" pitchFamily="2" charset="-122"/>
              </a:rPr>
              <a:t>Dear </a:t>
            </a:r>
            <a:r>
              <a:rPr lang="en-US" altLang="zh-CN" sz="2400" dirty="0" err="1">
                <a:cs typeface="Arial" panose="020B0604020202020204" pitchFamily="34" charset="0"/>
                <a:sym typeface="宋体" panose="02010600030101010101" pitchFamily="2" charset="-122"/>
              </a:rPr>
              <a:t>Xiaomei</a:t>
            </a:r>
            <a:r>
              <a:rPr lang="en-US" altLang="zh-CN" sz="2200" dirty="0"/>
              <a:t>,</a:t>
            </a:r>
          </a:p>
          <a:p>
            <a:pPr eaLnBrk="1" hangingPunct="1">
              <a:defRPr/>
            </a:pPr>
            <a:endParaRPr lang="en-US" altLang="zh-CN" sz="2200" dirty="0"/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</a:rPr>
              <a:t>Response</a:t>
            </a: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altLang="zh-CN" sz="2800" dirty="0">
                <a:solidFill>
                  <a:srgbClr val="00B0F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800" dirty="0" smtClean="0">
                <a:solidFill>
                  <a:srgbClr val="00B0F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00B0F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回应</a:t>
            </a:r>
            <a:r>
              <a:rPr lang="en-US" altLang="zh-CN" sz="2800" dirty="0" smtClean="0">
                <a:solidFill>
                  <a:srgbClr val="00B0F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altLang="zh-CN" sz="2800" b="1" dirty="0" smtClean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eg</a:t>
            </a: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: </a:t>
            </a:r>
            <a:r>
              <a:rPr lang="en-US" altLang="zh-CN" sz="2200" dirty="0">
                <a:cs typeface="Arial" panose="020B0604020202020204" pitchFamily="34" charset="0"/>
              </a:rPr>
              <a:t>I have received your letter.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Show your sympathy and understanding:  </a:t>
            </a:r>
            <a:r>
              <a:rPr lang="zh-CN" altLang="en-US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（表示同情）</a:t>
            </a:r>
            <a:r>
              <a:rPr lang="en-US" altLang="zh-CN" sz="2800" b="1" dirty="0" err="1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eg</a:t>
            </a:r>
            <a:r>
              <a:rPr lang="zh-CN" altLang="en-US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：</a:t>
            </a:r>
            <a:r>
              <a:rPr lang="en-US" altLang="zh-CN" sz="2400" dirty="0">
                <a:cs typeface="Arial" panose="020B0604020202020204" pitchFamily="34" charset="0"/>
              </a:rPr>
              <a:t>I know how you feel now.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zh-CN" altLang="en-US" sz="22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Give your suggestions (</a:t>
            </a:r>
            <a:r>
              <a:rPr lang="zh-CN" altLang="en-US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给建议）</a:t>
            </a:r>
            <a:endParaRPr lang="en-US" altLang="zh-CN" sz="2800" b="1" dirty="0">
              <a:solidFill>
                <a:srgbClr val="00B0F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2800" b="1" dirty="0" err="1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eg</a:t>
            </a:r>
            <a:r>
              <a:rPr lang="zh-CN" altLang="en-US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：</a:t>
            </a:r>
            <a:r>
              <a:rPr lang="en-US" altLang="zh-CN" sz="2200" dirty="0">
                <a:cs typeface="Arial" panose="020B0604020202020204" pitchFamily="34" charset="0"/>
                <a:sym typeface="Calibri" panose="020F0502020204030204" pitchFamily="34" charset="0"/>
              </a:rPr>
              <a:t>Firstly, …. Secondly, …. Thirdly,….</a:t>
            </a:r>
            <a:endParaRPr lang="en-US" altLang="zh-CN" sz="2800" b="1" dirty="0">
              <a:solidFill>
                <a:srgbClr val="00B0F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defRPr/>
            </a:pPr>
            <a:endParaRPr lang="en-US" altLang="zh-CN" sz="2200" dirty="0"/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Encourage </a:t>
            </a:r>
            <a:r>
              <a:rPr lang="en-US" altLang="zh-CN" sz="2800" b="1" dirty="0" err="1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Xiaomei</a:t>
            </a: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 to try given suggestions and wish her success </a:t>
            </a:r>
            <a:r>
              <a:rPr lang="zh-CN" altLang="en-US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（鼓励尝试并祝成功</a:t>
            </a:r>
            <a:r>
              <a:rPr lang="en-US" altLang="zh-CN" sz="2800" b="1" dirty="0">
                <a:solidFill>
                  <a:srgbClr val="00B0F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)</a:t>
            </a:r>
            <a:endParaRPr lang="zh-CN" altLang="en-US" sz="28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indent="720000">
              <a:defRPr/>
            </a:pPr>
            <a:endParaRPr lang="en-US" altLang="zh-CN" sz="2200" dirty="0"/>
          </a:p>
          <a:p>
            <a:pPr>
              <a:defRPr/>
            </a:pPr>
            <a:r>
              <a:rPr lang="en-US" altLang="zh-CN" sz="2200" dirty="0"/>
              <a:t>Yours sincerely,</a:t>
            </a:r>
          </a:p>
          <a:p>
            <a:pPr>
              <a:defRPr/>
            </a:pPr>
            <a:r>
              <a:rPr lang="en-US" altLang="zh-CN" sz="2200" dirty="0"/>
              <a:t>Linda</a:t>
            </a: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9101138" y="977900"/>
            <a:ext cx="2706687" cy="747713"/>
          </a:xfrm>
          <a:prstGeom prst="accentBorderCallout1">
            <a:avLst>
              <a:gd name="adj1" fmla="val 18750"/>
              <a:gd name="adj2" fmla="val -8333"/>
              <a:gd name="adj3" fmla="val 67353"/>
              <a:gd name="adj4" fmla="val -244018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Salutation(</a:t>
            </a:r>
            <a:r>
              <a:rPr lang="zh-CN" altLang="en-US" sz="2400" b="1" dirty="0">
                <a:solidFill>
                  <a:schemeClr val="tx1"/>
                </a:solidFill>
              </a:rPr>
              <a:t>称呼）</a:t>
            </a:r>
          </a:p>
        </p:txBody>
      </p:sp>
      <p:sp>
        <p:nvSpPr>
          <p:cNvPr id="17" name="线形标注 1 16"/>
          <p:cNvSpPr/>
          <p:nvPr/>
        </p:nvSpPr>
        <p:spPr>
          <a:xfrm>
            <a:off x="9043988" y="2155825"/>
            <a:ext cx="2743200" cy="750888"/>
          </a:xfrm>
          <a:prstGeom prst="borderCallout1">
            <a:avLst>
              <a:gd name="adj1" fmla="val 19469"/>
              <a:gd name="adj2" fmla="val -782"/>
              <a:gd name="adj3" fmla="val -10285"/>
              <a:gd name="adj4" fmla="val -49936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Introduction (</a:t>
            </a:r>
            <a:r>
              <a:rPr lang="zh-CN" altLang="en-US" sz="2400" b="1" dirty="0">
                <a:solidFill>
                  <a:schemeClr val="tx1"/>
                </a:solidFill>
              </a:rPr>
              <a:t>开头</a:t>
            </a:r>
            <a:r>
              <a:rPr lang="zh-CN" altLang="en-US" dirty="0"/>
              <a:t>）</a:t>
            </a:r>
          </a:p>
        </p:txBody>
      </p:sp>
      <p:sp>
        <p:nvSpPr>
          <p:cNvPr id="18" name="线形标注 1 17"/>
          <p:cNvSpPr/>
          <p:nvPr/>
        </p:nvSpPr>
        <p:spPr>
          <a:xfrm>
            <a:off x="8994775" y="3449638"/>
            <a:ext cx="2792413" cy="619125"/>
          </a:xfrm>
          <a:prstGeom prst="borderCallout1">
            <a:avLst>
              <a:gd name="adj1" fmla="val 25568"/>
              <a:gd name="adj2" fmla="val -1666"/>
              <a:gd name="adj3" fmla="val 76003"/>
              <a:gd name="adj4" fmla="val -10915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Main body</a:t>
            </a:r>
            <a:r>
              <a:rPr lang="zh-CN" altLang="en-US" sz="2400" b="1" dirty="0">
                <a:solidFill>
                  <a:schemeClr val="tx1"/>
                </a:solidFill>
              </a:rPr>
              <a:t>（主体）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672388" y="2393950"/>
            <a:ext cx="1335087" cy="6746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线形标注 1 20"/>
          <p:cNvSpPr/>
          <p:nvPr/>
        </p:nvSpPr>
        <p:spPr>
          <a:xfrm>
            <a:off x="9101138" y="5094288"/>
            <a:ext cx="2706687" cy="700087"/>
          </a:xfrm>
          <a:prstGeom prst="borderCallout1">
            <a:avLst>
              <a:gd name="adj1" fmla="val 62297"/>
              <a:gd name="adj2" fmla="val -3034"/>
              <a:gd name="adj3" fmla="val 138688"/>
              <a:gd name="adj4" fmla="val -243331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Complimentary close(</a:t>
            </a:r>
            <a:r>
              <a:rPr lang="zh-CN" altLang="en-US" sz="2400" b="1" dirty="0">
                <a:solidFill>
                  <a:schemeClr val="tx1"/>
                </a:solidFill>
              </a:rPr>
              <a:t>结束语）</a:t>
            </a:r>
          </a:p>
        </p:txBody>
      </p:sp>
      <p:sp>
        <p:nvSpPr>
          <p:cNvPr id="22" name="线形标注 1 21"/>
          <p:cNvSpPr/>
          <p:nvPr/>
        </p:nvSpPr>
        <p:spPr>
          <a:xfrm>
            <a:off x="9064625" y="6043613"/>
            <a:ext cx="2743200" cy="619125"/>
          </a:xfrm>
          <a:prstGeom prst="borderCallout1">
            <a:avLst>
              <a:gd name="adj1" fmla="val 59303"/>
              <a:gd name="adj2" fmla="val -5065"/>
              <a:gd name="adj3" fmla="val 62500"/>
              <a:gd name="adj4" fmla="val -282948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dirty="0" smtClean="0">
                <a:solidFill>
                  <a:schemeClr val="tx1"/>
                </a:solidFill>
              </a:rPr>
              <a:t>signature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（签名</a:t>
            </a:r>
            <a:r>
              <a:rPr lang="en-US" altLang="zh-CN" sz="2400" b="1" smtClean="0">
                <a:solidFill>
                  <a:schemeClr val="tx1"/>
                </a:solidFill>
              </a:rPr>
              <a:t>)</a:t>
            </a:r>
            <a:r>
              <a:rPr lang="zh-CN" altLang="en-US" smtClean="0"/>
              <a:t>）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8215952" y="3534770"/>
            <a:ext cx="791523" cy="132774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9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11"/>
          <p:cNvSpPr>
            <a:spLocks noChangeShapeType="1"/>
          </p:cNvSpPr>
          <p:nvPr/>
        </p:nvSpPr>
        <p:spPr bwMode="auto">
          <a:xfrm rot="3600000" flipH="1">
            <a:off x="8057357" y="1205706"/>
            <a:ext cx="711200" cy="1693863"/>
          </a:xfrm>
          <a:prstGeom prst="line">
            <a:avLst/>
          </a:prstGeom>
          <a:noFill/>
          <a:ln w="88900" cap="rnd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Line 12"/>
          <p:cNvSpPr>
            <a:spLocks noChangeShapeType="1"/>
          </p:cNvSpPr>
          <p:nvPr/>
        </p:nvSpPr>
        <p:spPr bwMode="auto">
          <a:xfrm rot="7200000" flipH="1">
            <a:off x="8344694" y="3369469"/>
            <a:ext cx="168275" cy="2163763"/>
          </a:xfrm>
          <a:prstGeom prst="line">
            <a:avLst/>
          </a:prstGeom>
          <a:noFill/>
          <a:ln w="88900" cap="rnd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13"/>
          <p:cNvSpPr>
            <a:spLocks noChangeShapeType="1"/>
          </p:cNvSpPr>
          <p:nvPr/>
        </p:nvSpPr>
        <p:spPr bwMode="auto">
          <a:xfrm rot="10800000" flipH="1">
            <a:off x="4519613" y="3921125"/>
            <a:ext cx="858837" cy="1668463"/>
          </a:xfrm>
          <a:prstGeom prst="line">
            <a:avLst/>
          </a:prstGeom>
          <a:noFill/>
          <a:ln w="88900" cap="rnd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 rot="14400000" flipH="1">
            <a:off x="3540125" y="2201863"/>
            <a:ext cx="1150938" cy="944562"/>
          </a:xfrm>
          <a:prstGeom prst="line">
            <a:avLst/>
          </a:prstGeom>
          <a:noFill/>
          <a:ln w="88900" cap="rnd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522288"/>
            <a:ext cx="285591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84150" y="265113"/>
            <a:ext cx="3333750" cy="3857625"/>
            <a:chOff x="85695" y="290025"/>
            <a:chExt cx="3333750" cy="3858114"/>
          </a:xfrm>
        </p:grpSpPr>
        <p:pic>
          <p:nvPicPr>
            <p:cNvPr id="16401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3" y="2160417"/>
              <a:ext cx="3319962" cy="198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5" y="290025"/>
              <a:ext cx="3333750" cy="187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椭圆 5"/>
          <p:cNvSpPr/>
          <p:nvPr/>
        </p:nvSpPr>
        <p:spPr>
          <a:xfrm>
            <a:off x="4740275" y="2052638"/>
            <a:ext cx="3779838" cy="19256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Suggestions</a:t>
            </a:r>
          </a:p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On Giving </a:t>
            </a:r>
            <a:r>
              <a:rPr lang="en-US" altLang="zh-C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up smoking</a:t>
            </a:r>
          </a:p>
          <a:p>
            <a:pPr algn="ctr" eaLnBrk="1" hangingPunct="1">
              <a:defRPr/>
            </a:pPr>
            <a:endParaRPr lang="zh-CN" alt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7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318000"/>
            <a:ext cx="3910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4238625"/>
            <a:ext cx="32146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129713" y="1457325"/>
            <a:ext cx="2489200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/>
              <a:t>The damages of smoking</a:t>
            </a:r>
            <a:endParaRPr lang="zh-CN" altLang="en-US" sz="2800" b="1" dirty="0" smtClean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5913" y="1828800"/>
            <a:ext cx="3228975" cy="9540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Arial" panose="020B0604020202020204" pitchFamily="34" charset="0"/>
              </a:rPr>
              <a:t>Develop  new positive  hobbies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82638" y="5619750"/>
            <a:ext cx="5020926" cy="5232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Say No to </a:t>
            </a:r>
            <a:r>
              <a:rPr lang="en-US" altLang="zh-CN" b="1" dirty="0" smtClean="0">
                <a:latin typeface="Arial" panose="020B0604020202020204" pitchFamily="34" charset="0"/>
              </a:rPr>
              <a:t>cigarettes directly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716963" y="5065713"/>
            <a:ext cx="2901950" cy="9540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Arial" panose="020B0604020202020204" pitchFamily="34" charset="0"/>
              </a:rPr>
              <a:t>Encouragement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Arial" panose="020B0604020202020204" pitchFamily="34" charset="0"/>
              </a:rPr>
              <a:t>and support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4351" name="文本框 8"/>
          <p:cNvSpPr txBox="1">
            <a:spLocks noChangeArrowheads="1"/>
          </p:cNvSpPr>
          <p:nvPr/>
        </p:nvSpPr>
        <p:spPr bwMode="auto">
          <a:xfrm>
            <a:off x="4908550" y="134938"/>
            <a:ext cx="329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Brainstorm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B0F0"/>
                </a:solidFill>
                <a:latin typeface="Forte" panose="03060902040502070203" pitchFamily="66" charset="0"/>
              </a:rPr>
              <a:t>  头脑风暴</a:t>
            </a:r>
            <a:r>
              <a:rPr lang="en-US" altLang="zh-CN" sz="3600" b="1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</a:p>
        </p:txBody>
      </p:sp>
      <p:sp>
        <p:nvSpPr>
          <p:cNvPr id="16400" name="文本框 8"/>
          <p:cNvSpPr txBox="1">
            <a:spLocks noChangeArrowheads="1"/>
          </p:cNvSpPr>
          <p:nvPr/>
        </p:nvSpPr>
        <p:spPr bwMode="auto">
          <a:xfrm>
            <a:off x="5145088" y="1287463"/>
            <a:ext cx="203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换位思考</a:t>
            </a:r>
          </a:p>
        </p:txBody>
      </p:sp>
    </p:spTree>
    <p:extLst>
      <p:ext uri="{BB962C8B-B14F-4D97-AF65-F5344CB8AC3E}">
        <p14:creationId xmlns:p14="http://schemas.microsoft.com/office/powerpoint/2010/main" val="37442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4355" grpId="0" animBg="1"/>
      <p:bldP spid="6" grpId="0" animBg="1"/>
      <p:bldP spid="4" grpId="0" animBg="1"/>
      <p:bldP spid="5" grpId="0" animBg="1"/>
      <p:bldP spid="7" grpId="0" animBg="1"/>
      <p:bldP spid="8" grpId="0" animBg="1"/>
      <p:bldP spid="14351" grpId="0"/>
      <p:bldP spid="16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"/>
          <p:cNvGrpSpPr>
            <a:grpSpLocks/>
          </p:cNvGrpSpPr>
          <p:nvPr/>
        </p:nvGrpSpPr>
        <p:grpSpPr bwMode="auto">
          <a:xfrm>
            <a:off x="1076325" y="3216275"/>
            <a:ext cx="10564813" cy="1504950"/>
            <a:chOff x="1373545" y="2745582"/>
            <a:chExt cx="9236619" cy="1327943"/>
          </a:xfrm>
        </p:grpSpPr>
        <p:sp>
          <p:nvSpPr>
            <p:cNvPr id="17423" name="Rounded Rectangle 7"/>
            <p:cNvSpPr>
              <a:spLocks noChangeArrowheads="1"/>
            </p:cNvSpPr>
            <p:nvPr/>
          </p:nvSpPr>
          <p:spPr bwMode="auto">
            <a:xfrm>
              <a:off x="1373545" y="2873375"/>
              <a:ext cx="8223250" cy="12001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742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802" y="2745582"/>
              <a:ext cx="11223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组合 2"/>
          <p:cNvGrpSpPr>
            <a:grpSpLocks/>
          </p:cNvGrpSpPr>
          <p:nvPr/>
        </p:nvGrpSpPr>
        <p:grpSpPr bwMode="auto">
          <a:xfrm>
            <a:off x="247650" y="1174750"/>
            <a:ext cx="10626725" cy="1879600"/>
            <a:chOff x="248007" y="1174355"/>
            <a:chExt cx="9379542" cy="1249855"/>
          </a:xfrm>
        </p:grpSpPr>
        <p:sp>
          <p:nvSpPr>
            <p:cNvPr id="17420" name="Rounded Rectangle 5"/>
            <p:cNvSpPr>
              <a:spLocks noChangeArrowheads="1"/>
            </p:cNvSpPr>
            <p:nvPr/>
          </p:nvSpPr>
          <p:spPr bwMode="auto">
            <a:xfrm>
              <a:off x="1373545" y="1225552"/>
              <a:ext cx="8223250" cy="11986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  <a:cs typeface="Arial" panose="020B0604020202020204" pitchFamily="34" charset="0"/>
                  <a:sym typeface="宋体" panose="02010600030101010101" pitchFamily="2" charset="-122"/>
                </a:rPr>
                <a:t>.</a:t>
              </a: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07" y="1174355"/>
              <a:ext cx="112236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35"/>
            <p:cNvSpPr>
              <a:spLocks noChangeArrowheads="1"/>
            </p:cNvSpPr>
            <p:nvPr/>
          </p:nvSpPr>
          <p:spPr bwMode="auto">
            <a:xfrm>
              <a:off x="1553432" y="1368005"/>
              <a:ext cx="8074117" cy="63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You’d better do……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Eg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: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  <a:sym typeface="宋体" panose="02010600030101010101" pitchFamily="2" charset="-122"/>
                </a:rPr>
                <a:t>You’d 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  <a:sym typeface="宋体" panose="02010600030101010101" pitchFamily="2" charset="-122"/>
                </a:rPr>
                <a:t>better tell your friend the damages of smoking.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12" name="组合 4"/>
          <p:cNvGrpSpPr>
            <a:grpSpLocks/>
          </p:cNvGrpSpPr>
          <p:nvPr/>
        </p:nvGrpSpPr>
        <p:grpSpPr bwMode="auto">
          <a:xfrm>
            <a:off x="247650" y="3478213"/>
            <a:ext cx="11530013" cy="2952750"/>
            <a:chOff x="410675" y="3446496"/>
            <a:chExt cx="9262241" cy="2567092"/>
          </a:xfrm>
        </p:grpSpPr>
        <p:sp>
          <p:nvSpPr>
            <p:cNvPr id="17417" name="Rounded Rectangle 8"/>
            <p:cNvSpPr>
              <a:spLocks noChangeArrowheads="1"/>
            </p:cNvSpPr>
            <p:nvPr/>
          </p:nvSpPr>
          <p:spPr bwMode="auto">
            <a:xfrm>
              <a:off x="1449666" y="4813438"/>
              <a:ext cx="8223250" cy="12001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9BCAE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75" y="4738689"/>
              <a:ext cx="1111250" cy="11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Box 36"/>
            <p:cNvSpPr>
              <a:spLocks noChangeArrowheads="1"/>
            </p:cNvSpPr>
            <p:nvPr/>
          </p:nvSpPr>
          <p:spPr bwMode="auto">
            <a:xfrm>
              <a:off x="1241680" y="3446496"/>
              <a:ext cx="8129268" cy="72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I suggest that you ………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Eg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: 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  <a:sym typeface="宋体" panose="02010600030101010101" pitchFamily="2" charset="-122"/>
                </a:rPr>
                <a:t>I 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  <a:sym typeface="宋体" panose="02010600030101010101" pitchFamily="2" charset="-122"/>
                </a:rPr>
                <a:t>suggest you refuse your friend directly.</a:t>
              </a:r>
              <a:endParaRPr lang="en-US" altLang="zh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13" name="组合 1"/>
          <p:cNvGrpSpPr>
            <a:grpSpLocks/>
          </p:cNvGrpSpPr>
          <p:nvPr/>
        </p:nvGrpSpPr>
        <p:grpSpPr bwMode="auto">
          <a:xfrm>
            <a:off x="87313" y="76200"/>
            <a:ext cx="12017375" cy="1995488"/>
            <a:chOff x="86777" y="76495"/>
            <a:chExt cx="12018387" cy="1994400"/>
          </a:xfrm>
        </p:grpSpPr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3914" y="905670"/>
              <a:ext cx="1111250" cy="116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文本框 1"/>
            <p:cNvSpPr txBox="1">
              <a:spLocks noChangeArrowheads="1"/>
            </p:cNvSpPr>
            <p:nvPr/>
          </p:nvSpPr>
          <p:spPr bwMode="auto">
            <a:xfrm>
              <a:off x="86777" y="76495"/>
              <a:ext cx="11384868" cy="5854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Arial Black" panose="020B0A04020102020204" pitchFamily="34" charset="0"/>
                </a:rPr>
                <a:t>Useful sentence structures of giving suggestions:</a:t>
              </a:r>
              <a:endParaRPr lang="zh-CN" altLang="en-US" sz="32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414" name="TextBox 34"/>
          <p:cNvSpPr>
            <a:spLocks noChangeArrowheads="1"/>
          </p:cNvSpPr>
          <p:nvPr/>
        </p:nvSpPr>
        <p:spPr bwMode="auto">
          <a:xfrm>
            <a:off x="1741488" y="5291138"/>
            <a:ext cx="10212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Perhaps you could do 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Eg: Perhaps you could help her develop other positive hobbies.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597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662</Words>
  <Application>Microsoft Office PowerPoint</Application>
  <PresentationFormat>宽屏</PresentationFormat>
  <Paragraphs>77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 Unicode MS</vt:lpstr>
      <vt:lpstr>宋体</vt:lpstr>
      <vt:lpstr>Arial</vt:lpstr>
      <vt:lpstr>Arial Black</vt:lpstr>
      <vt:lpstr>Calibri</vt:lpstr>
      <vt:lpstr>Calibri Light</vt:lpstr>
      <vt:lpstr>Forte</vt:lpstr>
      <vt:lpstr>Script MT Bold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10</cp:revision>
  <dcterms:created xsi:type="dcterms:W3CDTF">2014-06-21T06:24:46Z</dcterms:created>
  <dcterms:modified xsi:type="dcterms:W3CDTF">2014-06-22T00:18:31Z</dcterms:modified>
</cp:coreProperties>
</file>