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4" r:id="rId5"/>
    <p:sldId id="266" r:id="rId6"/>
    <p:sldId id="268" r:id="rId7"/>
    <p:sldId id="269" r:id="rId8"/>
    <p:sldId id="270" r:id="rId9"/>
    <p:sldId id="271" r:id="rId10"/>
    <p:sldId id="272" r:id="rId11"/>
    <p:sldId id="274" r:id="rId12"/>
    <p:sldId id="273" r:id="rId13"/>
    <p:sldId id="275" r:id="rId14"/>
    <p:sldId id="276" r:id="rId15"/>
    <p:sldId id="277" r:id="rId16"/>
    <p:sldId id="278" r:id="rId17"/>
    <p:sldId id="279" r:id="rId18"/>
    <p:sldId id="280"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98" y="-216"/>
      </p:cViewPr>
      <p:guideLst>
        <p:guide orient="horz" pos="2160"/>
        <p:guide pos="2880"/>
      </p:guideLst>
    </p:cSldViewPr>
  </p:slideViewPr>
  <p:notesTextViewPr>
    <p:cViewPr>
      <p:scale>
        <a:sx n="100" d="100"/>
        <a:sy n="100" d="100"/>
      </p:scale>
      <p:origin x="0" y="0"/>
    </p:cViewPr>
  </p:notesTextViewPr>
  <p:gridSpacing cx="72033" cy="7203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AC51D98-983B-443E-8FE1-ECFA42D52AEA}"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344224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27A7FB9-B7B8-4413-B5CD-17A42CD50BA0}"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18094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891D59B-64A3-4136-A113-332A77D30C93}"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428599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zh-CN" altLang="en-US"/>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F8581D40-7A54-41B5-B368-C56FD5F19E0A}"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337328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7DE62C-C18B-4F3B-AF25-490536FBE79E}"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406410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3BE8F0F-ACFE-40B2-8F5B-F99BB8ADFF81}"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50517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AD1FD3A-D42B-418C-BF4C-189E4A90DFB4}"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100042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0840C49-2967-42E0-B89C-CC69E81B895B}"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350848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C039DFC-B3BE-4B93-971E-2D7E2F0F36EE}"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363024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B591E79B-B64F-4E2C-9014-E2A89609A482}"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193568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CDDC364-798B-4547-8DA5-2863100DB462}"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367059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41AFF490-9841-41AC-98C9-CE537F34D160}" type="datetime1">
              <a:rPr lang="en-US" altLang="zh-CN"/>
              <a:pPr/>
              <a:t>6/25/2014</a:t>
            </a:fld>
            <a:endParaRPr lang="zh-CN" altLang="en-US" sz="1800">
              <a:solidFill>
                <a:schemeClr val="tx1"/>
              </a:solidFill>
              <a:ea typeface="+mn-ea"/>
            </a:endParaRPr>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6F055C5D-ABFE-4DDA-925E-4C010D1F93D3}" type="slidenum">
              <a:rPr lang="zh-CN" altLang="en-US"/>
              <a:pPr/>
              <a:t>‹#›</a:t>
            </a:fld>
            <a:endParaRPr lang="zh-CN" altLang="en-US" sz="1800">
              <a:solidFill>
                <a:schemeClr val="tx1"/>
              </a:solidFill>
              <a:ea typeface="+mn-ea"/>
            </a:endParaRPr>
          </a:p>
        </p:txBody>
      </p:sp>
    </p:spTree>
    <p:extLst>
      <p:ext uri="{BB962C8B-B14F-4D97-AF65-F5344CB8AC3E}">
        <p14:creationId xmlns:p14="http://schemas.microsoft.com/office/powerpoint/2010/main" val="180759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sym typeface="Calibri" pitchFamily="34" charset="0"/>
              </a:rPr>
              <a:t>单击此处编辑母版文本样式</a:t>
            </a:r>
          </a:p>
          <a:p>
            <a:pPr lvl="1"/>
            <a:r>
              <a:rPr lang="zh-CN" altLang="en-US" smtClean="0">
                <a:sym typeface="Calibri" pitchFamily="34" charset="0"/>
              </a:rPr>
              <a:t>第二级</a:t>
            </a:r>
          </a:p>
          <a:p>
            <a:pPr lvl="2"/>
            <a:r>
              <a:rPr lang="zh-CN" altLang="en-US" smtClean="0">
                <a:sym typeface="Calibri" pitchFamily="34" charset="0"/>
              </a:rPr>
              <a:t>第三级</a:t>
            </a:r>
          </a:p>
          <a:p>
            <a:pPr lvl="3"/>
            <a:r>
              <a:rPr lang="zh-CN" altLang="en-US" smtClean="0">
                <a:sym typeface="Calibri" pitchFamily="34" charset="0"/>
              </a:rPr>
              <a:t>第四级</a:t>
            </a:r>
          </a:p>
          <a:p>
            <a:pPr lvl="4"/>
            <a:r>
              <a:rPr lang="zh-CN" altLang="en-US" smtClean="0">
                <a:sym typeface="Calibri"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1AFF490-9841-41AC-98C9-CE537F34D160}" type="datetime1">
              <a:rPr lang="en-US" altLang="zh-CN"/>
              <a:pPr/>
              <a:t>6/25/2014</a:t>
            </a:fld>
            <a:endParaRPr lang="zh-CN" altLang="en-US" sz="1800">
              <a:solidFill>
                <a:schemeClr val="tx1"/>
              </a:solidFill>
              <a:ea typeface="+mn-ea"/>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D8E8D74-8405-4851-85E8-17F66F81C8F3}" type="slidenum">
              <a:rPr lang="zh-CN" altLang="en-US"/>
              <a:pPr/>
              <a:t>‹#›</a:t>
            </a:fld>
            <a:endParaRPr lang="zh-CN" altLang="en-US" sz="1800">
              <a:solidFill>
                <a:schemeClr val="tx1"/>
              </a:solidFill>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fontAlgn="base">
        <a:spcBef>
          <a:spcPct val="0"/>
        </a:spcBef>
        <a:spcAft>
          <a:spcPct val="0"/>
        </a:spcAft>
        <a:defRPr sz="4400">
          <a:solidFill>
            <a:schemeClr val="tx1"/>
          </a:solidFill>
          <a:latin typeface="+mj-lt"/>
          <a:ea typeface="+mj-ea"/>
          <a:cs typeface="+mj-cs"/>
          <a:sym typeface="Calibri" pitchFamily="34" charset="0"/>
        </a:defRPr>
      </a:lvl1pPr>
      <a:lvl2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4"/>
          <p:cNvSpPr>
            <a:spLocks noChangeArrowheads="1"/>
          </p:cNvSpPr>
          <p:nvPr/>
        </p:nvSpPr>
        <p:spPr bwMode="auto">
          <a:xfrm>
            <a:off x="0" y="0"/>
            <a:ext cx="9144000" cy="1428750"/>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3075" name="矩形 5"/>
          <p:cNvSpPr>
            <a:spLocks noChangeArrowheads="1"/>
          </p:cNvSpPr>
          <p:nvPr/>
        </p:nvSpPr>
        <p:spPr bwMode="auto">
          <a:xfrm>
            <a:off x="0" y="1428750"/>
            <a:ext cx="9144000" cy="547211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3076"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3077" name="矩形 8"/>
          <p:cNvSpPr>
            <a:spLocks noChangeArrowheads="1"/>
          </p:cNvSpPr>
          <p:nvPr/>
        </p:nvSpPr>
        <p:spPr bwMode="auto">
          <a:xfrm>
            <a:off x="514747" y="1972864"/>
            <a:ext cx="37529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smtClean="0">
                <a:solidFill>
                  <a:schemeClr val="bg1"/>
                </a:solidFill>
                <a:effectLst>
                  <a:outerShdw blurRad="38100" dist="38100" dir="2700000" algn="tl">
                    <a:srgbClr val="000000">
                      <a:alpha val="43137"/>
                    </a:srgbClr>
                  </a:outerShdw>
                </a:effectLst>
                <a:latin typeface="Impact" pitchFamily="34" charset="0"/>
                <a:ea typeface="宋体" pitchFamily="2" charset="-122"/>
                <a:sym typeface="Impact" pitchFamily="34" charset="0"/>
              </a:rPr>
              <a:t>How to read </a:t>
            </a:r>
          </a:p>
          <a:p>
            <a:r>
              <a:rPr lang="en-US" altLang="zh-CN" sz="4400" b="1" dirty="0" smtClean="0">
                <a:solidFill>
                  <a:schemeClr val="bg1"/>
                </a:solidFill>
                <a:effectLst>
                  <a:outerShdw blurRad="38100" dist="38100" dir="2700000" algn="tl">
                    <a:srgbClr val="000000">
                      <a:alpha val="43137"/>
                    </a:srgbClr>
                  </a:outerShdw>
                </a:effectLst>
                <a:latin typeface="Impact" pitchFamily="34" charset="0"/>
                <a:ea typeface="宋体" pitchFamily="2" charset="-122"/>
                <a:sym typeface="Impact" pitchFamily="34" charset="0"/>
              </a:rPr>
              <a:t>a piece of news</a:t>
            </a:r>
            <a:endParaRPr lang="en-US" altLang="zh-CN" sz="4400" b="1" dirty="0">
              <a:effectLst>
                <a:outerShdw blurRad="38100" dist="38100" dir="2700000" algn="tl">
                  <a:srgbClr val="000000">
                    <a:alpha val="43137"/>
                  </a:srgbClr>
                </a:outerShdw>
              </a:effectLst>
              <a:ea typeface="宋体" pitchFamily="2" charset="-122"/>
            </a:endParaRPr>
          </a:p>
        </p:txBody>
      </p:sp>
      <p:sp>
        <p:nvSpPr>
          <p:cNvPr id="3078" name="Rettangolo 7"/>
          <p:cNvSpPr>
            <a:spLocks noChangeArrowheads="1"/>
          </p:cNvSpPr>
          <p:nvPr/>
        </p:nvSpPr>
        <p:spPr bwMode="auto">
          <a:xfrm>
            <a:off x="605783" y="3579780"/>
            <a:ext cx="3563938"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新课标人教版</a:t>
            </a: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B6U3</a:t>
            </a:r>
          </a:p>
          <a:p>
            <a:pPr>
              <a:spcBef>
                <a:spcPct val="20000"/>
              </a:spcBef>
            </a:pP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 Healthy Life</a:t>
            </a:r>
          </a:p>
          <a:p>
            <a:pPr>
              <a:spcBef>
                <a:spcPct val="20000"/>
              </a:spcBef>
            </a:pPr>
            <a:r>
              <a:rPr lang="en-US" altLang="zh-CN"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Reading Task (Workbook)</a:t>
            </a:r>
          </a:p>
          <a:p>
            <a:pPr>
              <a:spcBef>
                <a:spcPct val="20000"/>
              </a:spcBef>
            </a:pPr>
            <a:endParaRPr lang="en-US" altLang="zh-CN" dirty="0"/>
          </a:p>
        </p:txBody>
      </p:sp>
      <p:sp>
        <p:nvSpPr>
          <p:cNvPr id="3083" name="AutoShape 59"/>
          <p:cNvSpPr>
            <a:spLocks noChangeAspect="1" noChangeArrowheads="1" noTextEdit="1"/>
          </p:cNvSpPr>
          <p:nvPr/>
        </p:nvSpPr>
        <p:spPr bwMode="auto">
          <a:xfrm>
            <a:off x="6715125" y="825500"/>
            <a:ext cx="11366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3084" name="Group 12"/>
          <p:cNvGrpSpPr>
            <a:grpSpLocks/>
          </p:cNvGrpSpPr>
          <p:nvPr/>
        </p:nvGrpSpPr>
        <p:grpSpPr bwMode="auto">
          <a:xfrm>
            <a:off x="857250" y="760413"/>
            <a:ext cx="409575" cy="333375"/>
            <a:chOff x="0" y="0"/>
            <a:chExt cx="1259" cy="1024"/>
          </a:xfrm>
        </p:grpSpPr>
        <p:sp>
          <p:nvSpPr>
            <p:cNvPr id="3085"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38B8D5"/>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3086"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38B8D5"/>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3087" name="Freeform 29"/>
          <p:cNvSpPr>
            <a:spLocks noEditPoints="1" noChangeArrowheads="1"/>
          </p:cNvSpPr>
          <p:nvPr/>
        </p:nvSpPr>
        <p:spPr bwMode="auto">
          <a:xfrm>
            <a:off x="1787525" y="760413"/>
            <a:ext cx="407988"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3088" name="Group 16"/>
          <p:cNvGrpSpPr>
            <a:grpSpLocks/>
          </p:cNvGrpSpPr>
          <p:nvPr/>
        </p:nvGrpSpPr>
        <p:grpSpPr bwMode="auto">
          <a:xfrm>
            <a:off x="3662363" y="696913"/>
            <a:ext cx="382587" cy="382587"/>
            <a:chOff x="0" y="0"/>
            <a:chExt cx="1212" cy="1212"/>
          </a:xfrm>
        </p:grpSpPr>
        <p:sp>
          <p:nvSpPr>
            <p:cNvPr id="3089"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000000"/>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3090"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000000"/>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3091" name="Freeform 40"/>
          <p:cNvSpPr>
            <a:spLocks noEditPoints="1" noChangeArrowheads="1"/>
          </p:cNvSpPr>
          <p:nvPr/>
        </p:nvSpPr>
        <p:spPr bwMode="auto">
          <a:xfrm>
            <a:off x="4527550" y="76041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3092" name="Group 20"/>
          <p:cNvGrpSpPr>
            <a:grpSpLocks/>
          </p:cNvGrpSpPr>
          <p:nvPr/>
        </p:nvGrpSpPr>
        <p:grpSpPr bwMode="auto">
          <a:xfrm>
            <a:off x="2770188" y="696913"/>
            <a:ext cx="303212" cy="382587"/>
            <a:chOff x="0" y="0"/>
            <a:chExt cx="1139825" cy="1436688"/>
          </a:xfrm>
        </p:grpSpPr>
        <p:sp>
          <p:nvSpPr>
            <p:cNvPr id="3093"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000000"/>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3094"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000000"/>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3095" name="矩形 84"/>
          <p:cNvSpPr>
            <a:spLocks noChangeArrowheads="1"/>
          </p:cNvSpPr>
          <p:nvPr/>
        </p:nvSpPr>
        <p:spPr bwMode="auto">
          <a:xfrm>
            <a:off x="738863" y="5596031"/>
            <a:ext cx="203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itchFamily="34" charset="0"/>
              </a:rPr>
              <a:t>华南</a:t>
            </a: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itchFamily="34" charset="0"/>
              </a:rPr>
              <a:t>师范大学</a:t>
            </a:r>
            <a:endParaRPr lang="en-US" altLang="zh-CN"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itchFamily="34" charset="0"/>
            </a:endParaRPr>
          </a:p>
          <a:p>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Calibri" pitchFamily="34" charset="0"/>
              </a:rPr>
              <a:t>魏碧纯</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96" name="Picture 24" descr="ppt2289副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250"/>
            <a:ext cx="4165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363" y="2174843"/>
            <a:ext cx="2986144" cy="3958491"/>
          </a:xfrm>
          <a:prstGeom prst="rect">
            <a:avLst/>
          </a:prstGeom>
        </p:spPr>
      </p:pic>
      <p:pic>
        <p:nvPicPr>
          <p:cNvPr id="4" name="語音003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0507" y="622311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13267" y="1333770"/>
            <a:ext cx="70134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Lead:</a:t>
            </a:r>
          </a:p>
          <a:p>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Who? What? </a:t>
            </a:r>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When? </a:t>
            </a:r>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Where? Why? How?</a:t>
            </a:r>
            <a:endParaRPr lang="zh-CN" altLang="en-US" sz="3200"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862715" y="5517957"/>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50" y="3538310"/>
            <a:ext cx="7713663"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solidFill>
                  <a:schemeClr val="bg1"/>
                </a:solidFill>
                <a:sym typeface="Arial" pitchFamily="34" charset="0"/>
              </a:rPr>
              <a:t>An AIDS awareness </a:t>
            </a:r>
            <a:r>
              <a:rPr lang="en-US" altLang="zh-CN" b="1" dirty="0" err="1" smtClean="0">
                <a:solidFill>
                  <a:schemeClr val="bg1"/>
                </a:solidFill>
                <a:sym typeface="Arial" pitchFamily="34" charset="0"/>
              </a:rPr>
              <a:t>programme</a:t>
            </a:r>
            <a:r>
              <a:rPr lang="en-US" altLang="zh-CN" b="1" dirty="0" smtClean="0">
                <a:solidFill>
                  <a:schemeClr val="bg1"/>
                </a:solidFill>
                <a:sym typeface="Arial" pitchFamily="34" charset="0"/>
              </a:rPr>
              <a:t> started by the Chinese Red Cross in Yunnan province six years ago has proved so successful that it is now running in several other provinces, including Xinjiang, Guangxi, Hainan, Fujian and Jilin.</a:t>
            </a:r>
            <a:endParaRPr lang="zh-CN" altLang="en-US" b="1" dirty="0">
              <a:solidFill>
                <a:schemeClr val="bg1"/>
              </a:solidFill>
            </a:endParaRPr>
          </a:p>
        </p:txBody>
      </p:sp>
      <p:sp>
        <p:nvSpPr>
          <p:cNvPr id="4118" name="直接连接符 36"/>
          <p:cNvSpPr>
            <a:spLocks noChangeShapeType="1"/>
          </p:cNvSpPr>
          <p:nvPr/>
        </p:nvSpPr>
        <p:spPr bwMode="auto">
          <a:xfrm>
            <a:off x="928688" y="314801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9" name="Rettangolo 7"/>
          <p:cNvSpPr>
            <a:spLocks noChangeArrowheads="1"/>
          </p:cNvSpPr>
          <p:nvPr/>
        </p:nvSpPr>
        <p:spPr bwMode="auto">
          <a:xfrm>
            <a:off x="857250" y="5072063"/>
            <a:ext cx="750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smtClean="0">
                <a:solidFill>
                  <a:srgbClr val="3F3F3F"/>
                </a:solidFill>
                <a:sym typeface="Arial" pitchFamily="34" charset="0"/>
              </a:rPr>
              <a:t>.</a:t>
            </a:r>
            <a:endParaRPr lang="zh-CN"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175" y="4035824"/>
            <a:ext cx="161620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1" y="4447441"/>
            <a:ext cx="62388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98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13267" y="1333770"/>
            <a:ext cx="70134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Lead:</a:t>
            </a:r>
          </a:p>
          <a:p>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Who? What? When? </a:t>
            </a:r>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Where? </a:t>
            </a:r>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Why? How?</a:t>
            </a:r>
            <a:endParaRPr lang="zh-CN" altLang="en-US" sz="3200"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862715" y="5517957"/>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50" y="3538310"/>
            <a:ext cx="7713663"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solidFill>
                  <a:schemeClr val="bg1"/>
                </a:solidFill>
                <a:sym typeface="Arial" pitchFamily="34" charset="0"/>
              </a:rPr>
              <a:t>An AIDS awareness </a:t>
            </a:r>
            <a:r>
              <a:rPr lang="en-US" altLang="zh-CN" b="1" dirty="0" err="1" smtClean="0">
                <a:solidFill>
                  <a:schemeClr val="bg1"/>
                </a:solidFill>
                <a:sym typeface="Arial" pitchFamily="34" charset="0"/>
              </a:rPr>
              <a:t>programme</a:t>
            </a:r>
            <a:r>
              <a:rPr lang="en-US" altLang="zh-CN" b="1" dirty="0" smtClean="0">
                <a:solidFill>
                  <a:schemeClr val="bg1"/>
                </a:solidFill>
                <a:sym typeface="Arial" pitchFamily="34" charset="0"/>
              </a:rPr>
              <a:t> started by the Chinese Red Cross in Yunnan province six years ago has proved so successful that it is now running in several other provinces, including Xinjiang, Guangxi, Hainan, Fujian and Jilin.</a:t>
            </a:r>
            <a:endParaRPr lang="zh-CN" altLang="en-US" b="1" dirty="0">
              <a:solidFill>
                <a:schemeClr val="bg1"/>
              </a:solidFill>
            </a:endParaRPr>
          </a:p>
        </p:txBody>
      </p:sp>
      <p:sp>
        <p:nvSpPr>
          <p:cNvPr id="4118" name="直接连接符 36"/>
          <p:cNvSpPr>
            <a:spLocks noChangeShapeType="1"/>
          </p:cNvSpPr>
          <p:nvPr/>
        </p:nvSpPr>
        <p:spPr bwMode="auto">
          <a:xfrm>
            <a:off x="928688" y="314801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46" y="4035824"/>
            <a:ext cx="1992762"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496" y="4437462"/>
            <a:ext cx="2713834"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96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719904" y="1700208"/>
            <a:ext cx="812434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Important details:</a:t>
            </a:r>
          </a:p>
          <a:p>
            <a:r>
              <a:rPr lang="en-US" altLang="zh-CN" sz="3200" b="1" dirty="0" smtClean="0">
                <a:solidFill>
                  <a:schemeClr val="bg1"/>
                </a:solidFill>
                <a:effectLst>
                  <a:outerShdw blurRad="38100" dist="38100" dir="2700000" algn="tl">
                    <a:srgbClr val="000000">
                      <a:alpha val="43137"/>
                    </a:srgbClr>
                  </a:outerShdw>
                </a:effectLst>
                <a:latin typeface="Lingoes Unicode" panose="020B0604020202020204" pitchFamily="34" charset="-122"/>
                <a:ea typeface="Lingoes Unicode" panose="020B0604020202020204" pitchFamily="34" charset="-122"/>
                <a:sym typeface="Impact" pitchFamily="34" charset="0"/>
              </a:rPr>
              <a:t>Cause(why), process(how) and effect(result)</a:t>
            </a:r>
          </a:p>
          <a:p>
            <a:pPr lvl="0"/>
            <a:endParaRPr lang="en-US" altLang="zh-CN" sz="3600" dirty="0" smtClean="0">
              <a:solidFill>
                <a:srgbClr val="FFFFFF"/>
              </a:solidFill>
              <a:effectLst>
                <a:outerShdw blurRad="38100" dist="38100" dir="2700000" algn="tl">
                  <a:srgbClr val="000000">
                    <a:alpha val="43137"/>
                  </a:srgbClr>
                </a:outerShdw>
              </a:effectLst>
              <a:latin typeface="Impact" pitchFamily="34" charset="0"/>
              <a:sym typeface="Impact" pitchFamily="34" charset="0"/>
            </a:endParaRPr>
          </a:p>
          <a:p>
            <a:pPr lvl="0"/>
            <a:r>
              <a:rPr lang="en-US" altLang="zh-CN" sz="3600" dirty="0" smtClean="0">
                <a:solidFill>
                  <a:srgbClr val="FFFFFF"/>
                </a:solidFill>
                <a:effectLst>
                  <a:outerShdw blurRad="38100" dist="38100" dir="2700000" algn="tl">
                    <a:srgbClr val="000000">
                      <a:alpha val="43137"/>
                    </a:srgbClr>
                  </a:outerShdw>
                </a:effectLst>
                <a:latin typeface="Impact" pitchFamily="34" charset="0"/>
                <a:sym typeface="Impact" pitchFamily="34" charset="0"/>
              </a:rPr>
              <a:t>Other </a:t>
            </a:r>
            <a:r>
              <a:rPr lang="en-US" altLang="zh-CN" sz="3600" dirty="0">
                <a:solidFill>
                  <a:srgbClr val="FFFFFF"/>
                </a:solidFill>
                <a:effectLst>
                  <a:outerShdw blurRad="38100" dist="38100" dir="2700000" algn="tl">
                    <a:srgbClr val="000000">
                      <a:alpha val="43137"/>
                    </a:srgbClr>
                  </a:outerShdw>
                </a:effectLst>
                <a:latin typeface="Impact" pitchFamily="34" charset="0"/>
                <a:sym typeface="Impact" pitchFamily="34" charset="0"/>
              </a:rPr>
              <a:t>general information</a:t>
            </a:r>
          </a:p>
          <a:p>
            <a:endParaRPr lang="zh-CN" altLang="en-US" sz="3200" b="1" dirty="0">
              <a:effectLst>
                <a:outerShdw blurRad="38100" dist="38100" dir="2700000" algn="tl">
                  <a:srgbClr val="000000">
                    <a:alpha val="43137"/>
                  </a:srgbClr>
                </a:outerShdw>
              </a:effectLst>
              <a:latin typeface="Lingoes Unicode" panose="020B0604020202020204" pitchFamily="34" charset="-122"/>
              <a:ea typeface="Lingoes Unicode" panose="020B0604020202020204" pitchFamily="34" charset="-122"/>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785813" y="4149330"/>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772754" y="2996802"/>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94360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719904" y="1700208"/>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3200" b="1" dirty="0">
              <a:effectLst>
                <a:outerShdw blurRad="38100" dist="38100" dir="2700000" algn="tl">
                  <a:srgbClr val="000000">
                    <a:alpha val="43137"/>
                  </a:srgbClr>
                </a:outerShdw>
              </a:effectLst>
              <a:latin typeface="Lingoes Unicode" panose="020B0604020202020204" pitchFamily="34" charset="-122"/>
              <a:ea typeface="Lingoes Unicode" panose="020B0604020202020204" pitchFamily="34" charset="-122"/>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955211" y="4869660"/>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1059601" y="199100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TextBox 1"/>
          <p:cNvSpPr txBox="1"/>
          <p:nvPr/>
        </p:nvSpPr>
        <p:spPr>
          <a:xfrm>
            <a:off x="931260" y="2132406"/>
            <a:ext cx="7458489" cy="2554545"/>
          </a:xfrm>
          <a:prstGeom prst="rect">
            <a:avLst/>
          </a:prstGeom>
          <a:noFill/>
        </p:spPr>
        <p:txBody>
          <a:bodyPr wrap="square" rtlCol="0">
            <a:spAutoFit/>
          </a:bodyPr>
          <a:lstStyle/>
          <a:p>
            <a:r>
              <a:rPr lang="en-US" altLang="zh-CN" sz="2000" b="1" dirty="0" smtClean="0">
                <a:solidFill>
                  <a:schemeClr val="bg1"/>
                </a:solidFill>
              </a:rPr>
              <a:t>As well as providing care and support for AIDS sufferers, the </a:t>
            </a:r>
            <a:r>
              <a:rPr lang="en-US" altLang="zh-CN" sz="2000" b="1" dirty="0" err="1" smtClean="0">
                <a:solidFill>
                  <a:schemeClr val="bg1"/>
                </a:solidFill>
              </a:rPr>
              <a:t>programme</a:t>
            </a:r>
            <a:r>
              <a:rPr lang="en-US" altLang="zh-CN" sz="2000" b="1" dirty="0" smtClean="0">
                <a:solidFill>
                  <a:schemeClr val="bg1"/>
                </a:solidFill>
              </a:rPr>
              <a:t> trains young people to teach others about HIV/AIDS. These volunteers hold two-day classes to teach people of similar age and background about the virus and its links to drug use and sexual practices. They work with students, drug users, people who work in the entertainment </a:t>
            </a:r>
            <a:r>
              <a:rPr lang="en-US" altLang="zh-CN" sz="2000" b="1" dirty="0" smtClean="0">
                <a:solidFill>
                  <a:schemeClr val="bg1"/>
                </a:solidFill>
              </a:rPr>
              <a:t>business</a:t>
            </a:r>
            <a:r>
              <a:rPr lang="zh-CN" altLang="en-US" sz="2000" b="1" dirty="0" smtClean="0">
                <a:solidFill>
                  <a:schemeClr val="bg1"/>
                </a:solidFill>
              </a:rPr>
              <a:t>（娱乐行业）</a:t>
            </a:r>
            <a:r>
              <a:rPr lang="en-US" altLang="zh-CN" sz="2000" b="1" dirty="0" smtClean="0">
                <a:solidFill>
                  <a:schemeClr val="bg1"/>
                </a:solidFill>
              </a:rPr>
              <a:t> </a:t>
            </a:r>
            <a:r>
              <a:rPr lang="en-US" altLang="zh-CN" sz="2000" b="1" dirty="0" smtClean="0">
                <a:solidFill>
                  <a:schemeClr val="bg1"/>
                </a:solidFill>
              </a:rPr>
              <a:t>and others who may be at risk of becoming </a:t>
            </a:r>
            <a:r>
              <a:rPr lang="en-US" altLang="zh-CN" sz="2000" b="1" dirty="0" smtClean="0">
                <a:solidFill>
                  <a:schemeClr val="bg1"/>
                </a:solidFill>
              </a:rPr>
              <a:t>infected</a:t>
            </a:r>
            <a:r>
              <a:rPr lang="zh-CN" altLang="en-US" sz="2000" b="1" dirty="0" smtClean="0">
                <a:solidFill>
                  <a:schemeClr val="bg1"/>
                </a:solidFill>
              </a:rPr>
              <a:t>（受感染）</a:t>
            </a:r>
            <a:r>
              <a:rPr lang="en-US" altLang="zh-CN" sz="2000" b="1" dirty="0" smtClean="0">
                <a:solidFill>
                  <a:schemeClr val="bg1"/>
                </a:solidFill>
              </a:rPr>
              <a:t> </a:t>
            </a:r>
            <a:r>
              <a:rPr lang="en-US" altLang="zh-CN" sz="2000" b="1" dirty="0" smtClean="0">
                <a:solidFill>
                  <a:schemeClr val="bg1"/>
                </a:solidFill>
              </a:rPr>
              <a:t>by the virus.</a:t>
            </a:r>
            <a:endParaRPr lang="zh-CN" altLang="en-US" sz="2000" b="1" dirty="0">
              <a:solidFill>
                <a:schemeClr val="bg1"/>
              </a:solidFill>
            </a:endParaRPr>
          </a:p>
        </p:txBody>
      </p:sp>
      <p:sp>
        <p:nvSpPr>
          <p:cNvPr id="3" name="TextBox 2"/>
          <p:cNvSpPr txBox="1"/>
          <p:nvPr/>
        </p:nvSpPr>
        <p:spPr>
          <a:xfrm>
            <a:off x="1071563" y="1516197"/>
            <a:ext cx="243190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rPr>
              <a:t>Paragraph 1</a:t>
            </a:r>
            <a:endParaRPr lang="zh-CN" altLang="en-US" sz="2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071563" y="5013726"/>
            <a:ext cx="3102179" cy="584775"/>
          </a:xfrm>
          <a:prstGeom prst="rect">
            <a:avLst/>
          </a:prstGeom>
          <a:noFill/>
        </p:spPr>
        <p:txBody>
          <a:bodyPr wrap="square" rtlCol="0">
            <a:spAutoFit/>
          </a:bodyPr>
          <a:lstStyle/>
          <a:p>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Process (how) </a:t>
            </a:r>
            <a:endParaRPr lang="zh-CN" altLang="en-US" dirty="0"/>
          </a:p>
        </p:txBody>
      </p:sp>
      <p:cxnSp>
        <p:nvCxnSpPr>
          <p:cNvPr id="6" name="直接连接符 5"/>
          <p:cNvCxnSpPr/>
          <p:nvPr/>
        </p:nvCxnSpPr>
        <p:spPr>
          <a:xfrm>
            <a:off x="1042383" y="2492571"/>
            <a:ext cx="6958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29" y="2780703"/>
            <a:ext cx="696277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接连接符 7"/>
          <p:cNvCxnSpPr/>
          <p:nvPr/>
        </p:nvCxnSpPr>
        <p:spPr>
          <a:xfrm>
            <a:off x="1037629" y="3068835"/>
            <a:ext cx="11674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4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p:tgtEl>
                                          <p:spTgt spid="2051"/>
                                        </p:tgtEl>
                                        <p:attrNameLst>
                                          <p:attrName>ppt_y</p:attrName>
                                        </p:attrNameLst>
                                      </p:cBhvr>
                                      <p:tavLst>
                                        <p:tav tm="0">
                                          <p:val>
                                            <p:strVal val="#ppt_y+#ppt_h*1.125000"/>
                                          </p:val>
                                        </p:tav>
                                        <p:tav tm="100000">
                                          <p:val>
                                            <p:strVal val="#ppt_y"/>
                                          </p:val>
                                        </p:tav>
                                      </p:tavLst>
                                    </p:anim>
                                    <p:animEffect transition="in" filter="wipe(up)">
                                      <p:cBhvr>
                                        <p:cTn id="12" dur="500"/>
                                        <p:tgtEl>
                                          <p:spTgt spid="2051"/>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719904" y="1700208"/>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3200" b="1" dirty="0">
              <a:effectLst>
                <a:outerShdw blurRad="38100" dist="38100" dir="2700000" algn="tl">
                  <a:srgbClr val="000000">
                    <a:alpha val="43137"/>
                  </a:srgbClr>
                </a:outerShdw>
              </a:effectLst>
              <a:latin typeface="Lingoes Unicode" panose="020B0604020202020204" pitchFamily="34" charset="-122"/>
              <a:ea typeface="Lingoes Unicode" panose="020B0604020202020204" pitchFamily="34" charset="-122"/>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1077139" y="3748896"/>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1059601" y="199100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TextBox 1"/>
          <p:cNvSpPr txBox="1"/>
          <p:nvPr/>
        </p:nvSpPr>
        <p:spPr>
          <a:xfrm>
            <a:off x="931260" y="2132406"/>
            <a:ext cx="7458489" cy="1323439"/>
          </a:xfrm>
          <a:prstGeom prst="rect">
            <a:avLst/>
          </a:prstGeom>
          <a:noFill/>
        </p:spPr>
        <p:txBody>
          <a:bodyPr wrap="square" rtlCol="0">
            <a:spAutoFit/>
          </a:bodyPr>
          <a:lstStyle/>
          <a:p>
            <a:r>
              <a:rPr lang="en-US" altLang="zh-CN" sz="2000" b="1" dirty="0" err="1">
                <a:solidFill>
                  <a:schemeClr val="bg1"/>
                </a:solidFill>
              </a:rPr>
              <a:t>Programme</a:t>
            </a:r>
            <a:r>
              <a:rPr lang="en-US" altLang="zh-CN" sz="2000" b="1" dirty="0">
                <a:solidFill>
                  <a:schemeClr val="bg1"/>
                </a:solidFill>
              </a:rPr>
              <a:t> </a:t>
            </a:r>
            <a:r>
              <a:rPr lang="en-US" altLang="zh-CN" sz="2000" b="1" dirty="0" err="1">
                <a:solidFill>
                  <a:schemeClr val="bg1"/>
                </a:solidFill>
              </a:rPr>
              <a:t>organisers</a:t>
            </a:r>
            <a:r>
              <a:rPr lang="en-US" altLang="zh-CN" sz="2000" b="1" dirty="0">
                <a:solidFill>
                  <a:schemeClr val="bg1"/>
                </a:solidFill>
              </a:rPr>
              <a:t> believe that the </a:t>
            </a:r>
            <a:r>
              <a:rPr lang="en-US" altLang="zh-CN" sz="2000" b="1" dirty="0" err="1">
                <a:solidFill>
                  <a:schemeClr val="bg1"/>
                </a:solidFill>
              </a:rPr>
              <a:t>programme</a:t>
            </a:r>
            <a:r>
              <a:rPr lang="en-US" altLang="zh-CN" sz="2000" b="1" dirty="0">
                <a:solidFill>
                  <a:schemeClr val="bg1"/>
                </a:solidFill>
              </a:rPr>
              <a:t> is an extremely effective way of making sure that people learn the facts about HIV/AIDS because the workshops are given by people just like them. </a:t>
            </a:r>
            <a:endParaRPr lang="zh-CN" altLang="en-US" sz="2000" b="1" dirty="0">
              <a:solidFill>
                <a:schemeClr val="bg1"/>
              </a:solidFill>
            </a:endParaRPr>
          </a:p>
        </p:txBody>
      </p:sp>
      <p:sp>
        <p:nvSpPr>
          <p:cNvPr id="3" name="TextBox 2"/>
          <p:cNvSpPr txBox="1"/>
          <p:nvPr/>
        </p:nvSpPr>
        <p:spPr>
          <a:xfrm>
            <a:off x="1071563" y="1516197"/>
            <a:ext cx="243190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rPr>
              <a:t>Paragraph 2</a:t>
            </a:r>
            <a:endParaRPr lang="zh-CN" altLang="en-US" sz="2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020604" y="3983545"/>
            <a:ext cx="3102179" cy="584775"/>
          </a:xfrm>
          <a:prstGeom prst="rect">
            <a:avLst/>
          </a:prstGeom>
          <a:noFill/>
        </p:spPr>
        <p:txBody>
          <a:bodyPr wrap="square" rtlCol="0">
            <a:spAutoFit/>
          </a:bodyPr>
          <a:lstStyle/>
          <a:p>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Effect (result) </a:t>
            </a:r>
            <a:endParaRPr lang="zh-CN" altLang="en-US" dirty="0"/>
          </a:p>
        </p:txBody>
      </p:sp>
      <p:cxnSp>
        <p:nvCxnSpPr>
          <p:cNvPr id="6" name="直接连接符 5"/>
          <p:cNvCxnSpPr>
            <a:stCxn id="2" idx="1"/>
          </p:cNvCxnSpPr>
          <p:nvPr/>
        </p:nvCxnSpPr>
        <p:spPr>
          <a:xfrm flipV="1">
            <a:off x="931260" y="2794125"/>
            <a:ext cx="294541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1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719904" y="1700208"/>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3200" b="1" dirty="0">
              <a:effectLst>
                <a:outerShdw blurRad="38100" dist="38100" dir="2700000" algn="tl">
                  <a:srgbClr val="000000">
                    <a:alpha val="43137"/>
                  </a:srgbClr>
                </a:outerShdw>
              </a:effectLst>
              <a:latin typeface="Lingoes Unicode" panose="020B0604020202020204" pitchFamily="34" charset="-122"/>
              <a:ea typeface="Lingoes Unicode" panose="020B0604020202020204" pitchFamily="34" charset="-122"/>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1042988" y="5229825"/>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1059601" y="199100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TextBox 1"/>
          <p:cNvSpPr txBox="1"/>
          <p:nvPr/>
        </p:nvSpPr>
        <p:spPr>
          <a:xfrm>
            <a:off x="955211" y="2132406"/>
            <a:ext cx="7458489" cy="2862322"/>
          </a:xfrm>
          <a:prstGeom prst="rect">
            <a:avLst/>
          </a:prstGeom>
          <a:noFill/>
        </p:spPr>
        <p:txBody>
          <a:bodyPr wrap="square" rtlCol="0">
            <a:spAutoFit/>
          </a:bodyPr>
          <a:lstStyle/>
          <a:p>
            <a:r>
              <a:rPr lang="en-US" altLang="zh-CN" sz="2000" b="1" dirty="0" smtClean="0">
                <a:solidFill>
                  <a:schemeClr val="bg1"/>
                </a:solidFill>
              </a:rPr>
              <a:t>The </a:t>
            </a:r>
            <a:r>
              <a:rPr lang="en-US" altLang="zh-CN" sz="2000" b="1" dirty="0">
                <a:solidFill>
                  <a:schemeClr val="bg1"/>
                </a:solidFill>
              </a:rPr>
              <a:t>director of the </a:t>
            </a:r>
            <a:r>
              <a:rPr lang="en-US" altLang="zh-CN" sz="2000" b="1" dirty="0" err="1">
                <a:solidFill>
                  <a:schemeClr val="bg1"/>
                </a:solidFill>
              </a:rPr>
              <a:t>programme</a:t>
            </a:r>
            <a:r>
              <a:rPr lang="en-US" altLang="zh-CN" sz="2000" b="1" dirty="0">
                <a:solidFill>
                  <a:schemeClr val="bg1"/>
                </a:solidFill>
              </a:rPr>
              <a:t> said that, although people knew about HIV/AIDS and how it was spread, they often thought it had nothing to do with their own life. This may have been true in the past, when HIV/AIDS was found mainly among drug users and those who had become infected through careless blood </a:t>
            </a:r>
            <a:r>
              <a:rPr lang="en-US" altLang="zh-CN" sz="2000" b="1" dirty="0" smtClean="0">
                <a:solidFill>
                  <a:schemeClr val="bg1"/>
                </a:solidFill>
              </a:rPr>
              <a:t>transfusion</a:t>
            </a:r>
            <a:r>
              <a:rPr lang="zh-CN" altLang="en-US" sz="2000" b="1" dirty="0" smtClean="0">
                <a:solidFill>
                  <a:schemeClr val="bg1"/>
                </a:solidFill>
              </a:rPr>
              <a:t>（输血）</a:t>
            </a:r>
            <a:r>
              <a:rPr lang="en-US" altLang="zh-CN" sz="2000" b="1" dirty="0" smtClean="0">
                <a:solidFill>
                  <a:schemeClr val="bg1"/>
                </a:solidFill>
              </a:rPr>
              <a:t> </a:t>
            </a:r>
            <a:r>
              <a:rPr lang="en-US" altLang="zh-CN" sz="2000" b="1" dirty="0">
                <a:solidFill>
                  <a:schemeClr val="bg1"/>
                </a:solidFill>
              </a:rPr>
              <a:t>practices. However, today, the number of young people becoming infected through sexual activity is increasing and it is important to handle this issue.</a:t>
            </a:r>
            <a:endParaRPr lang="zh-CN" altLang="en-US" sz="2000" b="1" dirty="0">
              <a:solidFill>
                <a:schemeClr val="bg1"/>
              </a:solidFill>
            </a:endParaRPr>
          </a:p>
        </p:txBody>
      </p:sp>
      <p:sp>
        <p:nvSpPr>
          <p:cNvPr id="3" name="TextBox 2"/>
          <p:cNvSpPr txBox="1"/>
          <p:nvPr/>
        </p:nvSpPr>
        <p:spPr>
          <a:xfrm>
            <a:off x="1071563" y="1516197"/>
            <a:ext cx="243190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rPr>
              <a:t>Paragraph 3</a:t>
            </a:r>
            <a:endParaRPr lang="zh-CN" altLang="en-US" sz="2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071563" y="5445924"/>
            <a:ext cx="3102179" cy="584775"/>
          </a:xfrm>
          <a:prstGeom prst="rect">
            <a:avLst/>
          </a:prstGeom>
          <a:noFill/>
        </p:spPr>
        <p:txBody>
          <a:bodyPr wrap="square" rtlCol="0">
            <a:spAutoFit/>
          </a:bodyPr>
          <a:lstStyle/>
          <a:p>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Cause (why) </a:t>
            </a:r>
            <a:endParaRPr lang="zh-CN" altLang="en-US" dirty="0"/>
          </a:p>
        </p:txBody>
      </p:sp>
      <p:cxnSp>
        <p:nvCxnSpPr>
          <p:cNvPr id="6" name="直接连接符 5"/>
          <p:cNvCxnSpPr/>
          <p:nvPr/>
        </p:nvCxnSpPr>
        <p:spPr>
          <a:xfrm>
            <a:off x="1042988" y="2780703"/>
            <a:ext cx="66984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644" y="3111500"/>
            <a:ext cx="6700837"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接连接符 9"/>
          <p:cNvCxnSpPr/>
          <p:nvPr/>
        </p:nvCxnSpPr>
        <p:spPr>
          <a:xfrm>
            <a:off x="5940627" y="2492571"/>
            <a:ext cx="19448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719904" y="1700208"/>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3200" b="1" dirty="0">
              <a:effectLst>
                <a:outerShdw blurRad="38100" dist="38100" dir="2700000" algn="tl">
                  <a:srgbClr val="000000">
                    <a:alpha val="43137"/>
                  </a:srgbClr>
                </a:outerShdw>
              </a:effectLst>
              <a:latin typeface="Lingoes Unicode" panose="020B0604020202020204" pitchFamily="34" charset="-122"/>
              <a:ea typeface="Lingoes Unicode" panose="020B0604020202020204" pitchFamily="34" charset="-122"/>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1071563" y="494169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1059601" y="199100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TextBox 1"/>
          <p:cNvSpPr txBox="1"/>
          <p:nvPr/>
        </p:nvSpPr>
        <p:spPr>
          <a:xfrm>
            <a:off x="955211" y="2132406"/>
            <a:ext cx="7458489" cy="2554545"/>
          </a:xfrm>
          <a:prstGeom prst="rect">
            <a:avLst/>
          </a:prstGeom>
          <a:noFill/>
        </p:spPr>
        <p:txBody>
          <a:bodyPr wrap="square" rtlCol="0">
            <a:spAutoFit/>
          </a:bodyPr>
          <a:lstStyle/>
          <a:p>
            <a:r>
              <a:rPr lang="en-US" altLang="zh-CN" sz="2000" b="1" dirty="0">
                <a:solidFill>
                  <a:schemeClr val="bg1"/>
                </a:solidFill>
              </a:rPr>
              <a:t>The Chinese government predicts that unless action is taken immediately, as many as 10 million people could be infected with HIV/AIDS in China by the year 2010. In June 2011, as part of their response to this problem, the Chinese central government announced a five-year plan for dealing with the spread of the disease. This plan focuses on better education about the virus, a national system to report cases of the disease and better practices for collecting blood. </a:t>
            </a:r>
            <a:endParaRPr lang="zh-CN" altLang="en-US" sz="2000" b="1" dirty="0">
              <a:solidFill>
                <a:schemeClr val="bg1"/>
              </a:solidFill>
            </a:endParaRPr>
          </a:p>
        </p:txBody>
      </p:sp>
      <p:sp>
        <p:nvSpPr>
          <p:cNvPr id="3" name="TextBox 2"/>
          <p:cNvSpPr txBox="1"/>
          <p:nvPr/>
        </p:nvSpPr>
        <p:spPr>
          <a:xfrm>
            <a:off x="1071563" y="1516197"/>
            <a:ext cx="2431904" cy="400110"/>
          </a:xfrm>
          <a:prstGeom prst="rect">
            <a:avLst/>
          </a:prstGeom>
          <a:noFill/>
        </p:spPr>
        <p:txBody>
          <a:bodyPr wrap="square" rtlCol="0">
            <a:spAutoFit/>
          </a:bodyPr>
          <a:lstStyle/>
          <a:p>
            <a:r>
              <a:rPr lang="en-US" altLang="zh-CN" sz="2000" b="1" dirty="0" smtClean="0">
                <a:solidFill>
                  <a:schemeClr val="bg1"/>
                </a:solidFill>
                <a:effectLst>
                  <a:outerShdw blurRad="38100" dist="38100" dir="2700000" algn="tl">
                    <a:srgbClr val="000000">
                      <a:alpha val="43137"/>
                    </a:srgbClr>
                  </a:outerShdw>
                </a:effectLst>
              </a:rPr>
              <a:t>Paragraph 4</a:t>
            </a:r>
            <a:endParaRPr lang="zh-CN" altLang="en-US" sz="2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083772" y="5153536"/>
            <a:ext cx="4724998" cy="584775"/>
          </a:xfrm>
          <a:prstGeom prst="rect">
            <a:avLst/>
          </a:prstGeom>
          <a:noFill/>
        </p:spPr>
        <p:txBody>
          <a:bodyPr wrap="square" rtlCol="0">
            <a:spAutoFit/>
          </a:bodyPr>
          <a:lstStyle/>
          <a:p>
            <a:pPr lvl="0"/>
            <a:r>
              <a:rPr lang="en-US" altLang="zh-CN" sz="3200" dirty="0">
                <a:solidFill>
                  <a:srgbClr val="FF0000"/>
                </a:solidFill>
                <a:effectLst>
                  <a:outerShdw blurRad="38100" dist="38100" dir="2700000" algn="tl">
                    <a:srgbClr val="000000">
                      <a:alpha val="43137"/>
                    </a:srgbClr>
                  </a:outerShdw>
                </a:effectLst>
                <a:latin typeface="Impact" pitchFamily="34" charset="0"/>
                <a:sym typeface="Impact" pitchFamily="34" charset="0"/>
              </a:rPr>
              <a:t>Other general information</a:t>
            </a:r>
          </a:p>
        </p:txBody>
      </p:sp>
    </p:spTree>
    <p:extLst>
      <p:ext uri="{BB962C8B-B14F-4D97-AF65-F5344CB8AC3E}">
        <p14:creationId xmlns:p14="http://schemas.microsoft.com/office/powerpoint/2010/main" val="37865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84296" y="1556142"/>
            <a:ext cx="75866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Writing logic of the news</a:t>
            </a:r>
            <a:r>
              <a:rPr lang="en-US" altLang="zh-CN" sz="4400" dirty="0">
                <a:solidFill>
                  <a:schemeClr val="bg1"/>
                </a:solidFill>
                <a:effectLst>
                  <a:outerShdw blurRad="38100" dist="38100" dir="2700000" algn="tl">
                    <a:srgbClr val="000000">
                      <a:alpha val="43137"/>
                    </a:srgbClr>
                  </a:outerShdw>
                </a:effectLst>
                <a:latin typeface="Impact" pitchFamily="34" charset="0"/>
                <a:sym typeface="Impact" pitchFamily="34" charset="0"/>
              </a:rPr>
              <a:t>: </a:t>
            </a:r>
            <a:endParaRPr lang="en-US" altLang="zh-CN" sz="4400" dirty="0">
              <a:solidFill>
                <a:schemeClr val="bg1"/>
              </a:solidFill>
              <a:effectLst>
                <a:outerShdw blurRad="38100" dist="38100" dir="2700000" algn="tl">
                  <a:srgbClr val="000000">
                    <a:alpha val="43137"/>
                  </a:srgbClr>
                </a:outerShdw>
              </a:effectLst>
              <a:latin typeface="Impact" pitchFamily="34" charset="0"/>
              <a:sym typeface="Impact" pitchFamily="34" charset="0"/>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984296" y="4509495"/>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969690" y="2492571"/>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3" name="直接箭头连接符 2"/>
          <p:cNvCxnSpPr/>
          <p:nvPr/>
        </p:nvCxnSpPr>
        <p:spPr>
          <a:xfrm>
            <a:off x="2667891" y="3114542"/>
            <a:ext cx="936429"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363" y="2928144"/>
            <a:ext cx="11588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96" y="3648541"/>
            <a:ext cx="11588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65146" y="2780703"/>
            <a:ext cx="2057395" cy="646331"/>
          </a:xfrm>
          <a:prstGeom prst="rect">
            <a:avLst/>
          </a:prstGeom>
          <a:noFill/>
        </p:spPr>
        <p:txBody>
          <a:bodyPr wrap="square" rtlCol="0">
            <a:spAutoFit/>
          </a:bodyPr>
          <a:lstStyle/>
          <a:p>
            <a:pPr lvl="0"/>
            <a:r>
              <a:rPr lang="en-US" altLang="zh-CN" sz="36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process</a:t>
            </a:r>
            <a:endPar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endParaRPr>
          </a:p>
        </p:txBody>
      </p:sp>
      <p:sp>
        <p:nvSpPr>
          <p:cNvPr id="7" name="TextBox 6"/>
          <p:cNvSpPr txBox="1"/>
          <p:nvPr/>
        </p:nvSpPr>
        <p:spPr>
          <a:xfrm>
            <a:off x="3913423" y="2824847"/>
            <a:ext cx="1301515" cy="646331"/>
          </a:xfrm>
          <a:prstGeom prst="rect">
            <a:avLst/>
          </a:prstGeom>
          <a:noFill/>
        </p:spPr>
        <p:txBody>
          <a:bodyPr wrap="square" rtlCol="0">
            <a:spAutoFit/>
          </a:bodyPr>
          <a:lstStyle/>
          <a:p>
            <a:r>
              <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rPr>
              <a:t>effect </a:t>
            </a:r>
            <a:endParaRPr lang="zh-CN" altLang="en-US" dirty="0"/>
          </a:p>
        </p:txBody>
      </p:sp>
      <p:sp>
        <p:nvSpPr>
          <p:cNvPr id="8" name="TextBox 7"/>
          <p:cNvSpPr txBox="1"/>
          <p:nvPr/>
        </p:nvSpPr>
        <p:spPr>
          <a:xfrm>
            <a:off x="6523238" y="2824847"/>
            <a:ext cx="1509520" cy="646331"/>
          </a:xfrm>
          <a:prstGeom prst="rect">
            <a:avLst/>
          </a:prstGeom>
          <a:noFill/>
        </p:spPr>
        <p:txBody>
          <a:bodyPr wrap="square" rtlCol="0">
            <a:spAutoFit/>
          </a:bodyPr>
          <a:lstStyle/>
          <a:p>
            <a:pPr lvl="0"/>
            <a:r>
              <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rPr>
              <a:t>cause </a:t>
            </a:r>
            <a:endPar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endParaRPr>
          </a:p>
        </p:txBody>
      </p:sp>
      <p:sp>
        <p:nvSpPr>
          <p:cNvPr id="9" name="TextBox 8"/>
          <p:cNvSpPr txBox="1"/>
          <p:nvPr/>
        </p:nvSpPr>
        <p:spPr>
          <a:xfrm>
            <a:off x="2000250" y="3502999"/>
            <a:ext cx="6693382" cy="646331"/>
          </a:xfrm>
          <a:prstGeom prst="rect">
            <a:avLst/>
          </a:prstGeom>
          <a:noFill/>
        </p:spPr>
        <p:txBody>
          <a:bodyPr wrap="square" rtlCol="0">
            <a:spAutoFit/>
          </a:bodyPr>
          <a:lstStyle/>
          <a:p>
            <a:pPr lvl="0"/>
            <a:r>
              <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rPr>
              <a:t>more similar anti-AIDS </a:t>
            </a:r>
            <a:r>
              <a:rPr lang="en-US" altLang="zh-CN" sz="3600" dirty="0" err="1">
                <a:solidFill>
                  <a:srgbClr val="FF0000"/>
                </a:solidFill>
                <a:effectLst>
                  <a:outerShdw blurRad="38100" dist="38100" dir="2700000" algn="tl">
                    <a:srgbClr val="000000">
                      <a:alpha val="43137"/>
                    </a:srgbClr>
                  </a:outerShdw>
                </a:effectLst>
                <a:latin typeface="Impact" pitchFamily="34" charset="0"/>
                <a:sym typeface="Impact" pitchFamily="34" charset="0"/>
              </a:rPr>
              <a:t>programme</a:t>
            </a:r>
            <a:r>
              <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rPr>
              <a:t> </a:t>
            </a:r>
            <a:endPar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endParaRPr>
          </a:p>
        </p:txBody>
      </p:sp>
    </p:spTree>
    <p:extLst>
      <p:ext uri="{BB962C8B-B14F-4D97-AF65-F5344CB8AC3E}">
        <p14:creationId xmlns:p14="http://schemas.microsoft.com/office/powerpoint/2010/main" val="295739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1000"/>
                                        <p:tgtEl>
                                          <p:spTgt spid="1027"/>
                                        </p:tgtEl>
                                      </p:cBhvr>
                                    </p:animEffect>
                                    <p:anim calcmode="lin" valueType="num">
                                      <p:cBhvr>
                                        <p:cTn id="37" dur="1000" fill="hold"/>
                                        <p:tgtEl>
                                          <p:spTgt spid="1027"/>
                                        </p:tgtEl>
                                        <p:attrNameLst>
                                          <p:attrName>ppt_x</p:attrName>
                                        </p:attrNameLst>
                                      </p:cBhvr>
                                      <p:tavLst>
                                        <p:tav tm="0">
                                          <p:val>
                                            <p:strVal val="#ppt_x"/>
                                          </p:val>
                                        </p:tav>
                                        <p:tav tm="100000">
                                          <p:val>
                                            <p:strVal val="#ppt_x"/>
                                          </p:val>
                                        </p:tav>
                                      </p:tavLst>
                                    </p:anim>
                                    <p:anim calcmode="lin" valueType="num">
                                      <p:cBhvr>
                                        <p:cTn id="38"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69690" y="1352669"/>
            <a:ext cx="75866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Summary</a:t>
            </a:r>
            <a:r>
              <a:rPr lang="en-US" altLang="zh-CN" sz="4400" b="1"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 </a:t>
            </a:r>
            <a:endParaRPr lang="en-US" altLang="zh-CN" sz="4400" b="1" dirty="0">
              <a:solidFill>
                <a:schemeClr val="bg1"/>
              </a:solidFill>
              <a:effectLst>
                <a:outerShdw blurRad="38100" dist="38100" dir="2700000" algn="tl">
                  <a:srgbClr val="000000">
                    <a:alpha val="43137"/>
                  </a:srgbClr>
                </a:outerShdw>
              </a:effectLst>
              <a:latin typeface="Impact" pitchFamily="34" charset="0"/>
              <a:sym typeface="Impact" pitchFamily="34" charset="0"/>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936421" y="5993464"/>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969690" y="2139495"/>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cxnSp>
        <p:nvCxnSpPr>
          <p:cNvPr id="3" name="直接箭头连接符 2"/>
          <p:cNvCxnSpPr/>
          <p:nvPr/>
        </p:nvCxnSpPr>
        <p:spPr>
          <a:xfrm>
            <a:off x="2143172" y="2610950"/>
            <a:ext cx="936429"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377" y="4293396"/>
            <a:ext cx="11588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66" y="4293395"/>
            <a:ext cx="11588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56872" y="2287785"/>
            <a:ext cx="3300804" cy="1508105"/>
          </a:xfrm>
          <a:prstGeom prst="rect">
            <a:avLst/>
          </a:prstGeom>
          <a:noFill/>
        </p:spPr>
        <p:txBody>
          <a:bodyPr wrap="square" rtlCol="0">
            <a:spAutoFit/>
          </a:bodyPr>
          <a:lstStyle/>
          <a:p>
            <a:pPr lvl="0"/>
            <a:r>
              <a:rPr lang="en-US" altLang="zh-CN" sz="36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Lead</a:t>
            </a:r>
          </a:p>
          <a:p>
            <a:pPr lvl="0"/>
            <a:r>
              <a:rPr lang="en-US" altLang="zh-CN" sz="28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(who, what, when, where, why, how)</a:t>
            </a:r>
            <a:endParaRPr lang="en-US" altLang="zh-CN" sz="2800" dirty="0">
              <a:solidFill>
                <a:schemeClr val="bg1"/>
              </a:solidFill>
              <a:effectLst>
                <a:outerShdw blurRad="38100" dist="38100" dir="2700000" algn="tl">
                  <a:srgbClr val="000000">
                    <a:alpha val="43137"/>
                  </a:srgbClr>
                </a:outerShdw>
              </a:effectLst>
              <a:latin typeface="Impact" pitchFamily="34" charset="0"/>
              <a:sym typeface="Impact" pitchFamily="34" charset="0"/>
            </a:endParaRPr>
          </a:p>
        </p:txBody>
      </p:sp>
      <p:sp>
        <p:nvSpPr>
          <p:cNvPr id="7" name="TextBox 6"/>
          <p:cNvSpPr txBox="1"/>
          <p:nvPr/>
        </p:nvSpPr>
        <p:spPr>
          <a:xfrm>
            <a:off x="3267021" y="2349340"/>
            <a:ext cx="5844953" cy="523220"/>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latin typeface="Impact" pitchFamily="34" charset="0"/>
                <a:sym typeface="Impact" pitchFamily="34" charset="0"/>
              </a:rPr>
              <a:t>the general idea of a piece of news</a:t>
            </a:r>
            <a:endParaRPr lang="zh-CN" altLang="en-US" sz="2800" dirty="0">
              <a:solidFill>
                <a:schemeClr val="bg1"/>
              </a:solidFill>
            </a:endParaRPr>
          </a:p>
        </p:txBody>
      </p:sp>
      <p:sp>
        <p:nvSpPr>
          <p:cNvPr id="8" name="TextBox 7"/>
          <p:cNvSpPr txBox="1"/>
          <p:nvPr/>
        </p:nvSpPr>
        <p:spPr>
          <a:xfrm>
            <a:off x="6523238" y="2824847"/>
            <a:ext cx="1509520" cy="646331"/>
          </a:xfrm>
          <a:prstGeom prst="rect">
            <a:avLst/>
          </a:prstGeom>
          <a:noFill/>
        </p:spPr>
        <p:txBody>
          <a:bodyPr wrap="square" rtlCol="0">
            <a:spAutoFit/>
          </a:bodyPr>
          <a:lstStyle/>
          <a:p>
            <a:pPr lvl="0"/>
            <a:endPar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endParaRPr>
          </a:p>
        </p:txBody>
      </p:sp>
      <p:sp>
        <p:nvSpPr>
          <p:cNvPr id="9" name="TextBox 8"/>
          <p:cNvSpPr txBox="1"/>
          <p:nvPr/>
        </p:nvSpPr>
        <p:spPr>
          <a:xfrm>
            <a:off x="2000250" y="3502999"/>
            <a:ext cx="6693382" cy="646331"/>
          </a:xfrm>
          <a:prstGeom prst="rect">
            <a:avLst/>
          </a:prstGeom>
          <a:noFill/>
        </p:spPr>
        <p:txBody>
          <a:bodyPr wrap="square" rtlCol="0">
            <a:spAutoFit/>
          </a:bodyPr>
          <a:lstStyle/>
          <a:p>
            <a:pPr lvl="0"/>
            <a:endPar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endParaRPr>
          </a:p>
        </p:txBody>
      </p:sp>
      <p:sp>
        <p:nvSpPr>
          <p:cNvPr id="2" name="TextBox 1"/>
          <p:cNvSpPr txBox="1"/>
          <p:nvPr/>
        </p:nvSpPr>
        <p:spPr>
          <a:xfrm>
            <a:off x="975708" y="4131275"/>
            <a:ext cx="4244589" cy="1508105"/>
          </a:xfrm>
          <a:prstGeom prst="rect">
            <a:avLst/>
          </a:prstGeom>
          <a:noFill/>
        </p:spPr>
        <p:txBody>
          <a:bodyPr wrap="square" rtlCol="0">
            <a:spAutoFit/>
          </a:bodyPr>
          <a:lstStyle/>
          <a:p>
            <a:pPr lvl="0"/>
            <a:r>
              <a:rPr lang="en-US" altLang="zh-CN" sz="36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Body</a:t>
            </a:r>
            <a:endParaRPr lang="en-US" altLang="zh-CN" sz="3600" dirty="0">
              <a:solidFill>
                <a:srgbClr val="FF0000"/>
              </a:solidFill>
              <a:effectLst>
                <a:outerShdw blurRad="38100" dist="38100" dir="2700000" algn="tl">
                  <a:srgbClr val="000000">
                    <a:alpha val="43137"/>
                  </a:srgbClr>
                </a:outerShdw>
              </a:effectLst>
              <a:latin typeface="Impact" pitchFamily="34" charset="0"/>
              <a:sym typeface="Impact" pitchFamily="34" charset="0"/>
            </a:endParaRPr>
          </a:p>
          <a:p>
            <a:pPr lvl="0"/>
            <a:r>
              <a:rPr lang="en-US" altLang="zh-CN" sz="2800" dirty="0" smtClean="0">
                <a:solidFill>
                  <a:srgbClr val="FFFFFF"/>
                </a:solidFill>
                <a:effectLst>
                  <a:outerShdw blurRad="38100" dist="38100" dir="2700000" algn="tl">
                    <a:srgbClr val="000000">
                      <a:alpha val="43137"/>
                    </a:srgbClr>
                  </a:outerShdw>
                </a:effectLst>
                <a:latin typeface="Impact" pitchFamily="34" charset="0"/>
                <a:sym typeface="Impact" pitchFamily="34" charset="0"/>
              </a:rPr>
              <a:t>(important details</a:t>
            </a:r>
            <a:r>
              <a:rPr lang="en-US" altLang="zh-CN" sz="2800" dirty="0">
                <a:solidFill>
                  <a:srgbClr val="FFFFFF"/>
                </a:solidFill>
                <a:effectLst>
                  <a:outerShdw blurRad="38100" dist="38100" dir="2700000" algn="tl">
                    <a:srgbClr val="000000">
                      <a:alpha val="43137"/>
                    </a:srgbClr>
                  </a:outerShdw>
                </a:effectLst>
                <a:latin typeface="Impact" pitchFamily="34" charset="0"/>
                <a:sym typeface="Impact" pitchFamily="34" charset="0"/>
              </a:rPr>
              <a:t> </a:t>
            </a:r>
            <a:r>
              <a:rPr lang="en-US" altLang="zh-CN" sz="2800" dirty="0" smtClean="0">
                <a:solidFill>
                  <a:srgbClr val="FFFFFF"/>
                </a:solidFill>
                <a:effectLst>
                  <a:outerShdw blurRad="38100" dist="38100" dir="2700000" algn="tl">
                    <a:srgbClr val="000000">
                      <a:alpha val="43137"/>
                    </a:srgbClr>
                  </a:outerShdw>
                </a:effectLst>
                <a:latin typeface="Impact" pitchFamily="34" charset="0"/>
                <a:sym typeface="Impact" pitchFamily="34" charset="0"/>
              </a:rPr>
              <a:t> &amp;  </a:t>
            </a:r>
          </a:p>
          <a:p>
            <a:pPr lvl="0"/>
            <a:r>
              <a:rPr lang="en-US" altLang="zh-CN" sz="2800" dirty="0" smtClean="0">
                <a:solidFill>
                  <a:srgbClr val="FFFFFF"/>
                </a:solidFill>
                <a:effectLst>
                  <a:outerShdw blurRad="38100" dist="38100" dir="2700000" algn="tl">
                    <a:srgbClr val="000000">
                      <a:alpha val="43137"/>
                    </a:srgbClr>
                  </a:outerShdw>
                </a:effectLst>
                <a:latin typeface="Impact" pitchFamily="34" charset="0"/>
                <a:sym typeface="Impact" pitchFamily="34" charset="0"/>
              </a:rPr>
              <a:t>other general information)</a:t>
            </a:r>
            <a:endParaRPr lang="en-US" altLang="zh-CN" sz="2800" dirty="0">
              <a:solidFill>
                <a:srgbClr val="FFFFFF"/>
              </a:solidFill>
              <a:effectLst>
                <a:outerShdw blurRad="38100" dist="38100" dir="2700000" algn="tl">
                  <a:srgbClr val="000000">
                    <a:alpha val="43137"/>
                  </a:srgbClr>
                </a:outerShdw>
              </a:effectLst>
              <a:latin typeface="Impact" pitchFamily="34" charset="0"/>
              <a:sym typeface="Impact" pitchFamily="34" charset="0"/>
            </a:endParaRPr>
          </a:p>
        </p:txBody>
      </p:sp>
      <p:sp>
        <p:nvSpPr>
          <p:cNvPr id="4" name="TextBox 3"/>
          <p:cNvSpPr txBox="1"/>
          <p:nvPr/>
        </p:nvSpPr>
        <p:spPr>
          <a:xfrm>
            <a:off x="3312758" y="4251654"/>
            <a:ext cx="1652148" cy="523220"/>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latin typeface="Impact" pitchFamily="34" charset="0"/>
              </a:rPr>
              <a:t>details</a:t>
            </a:r>
            <a:endParaRPr lang="zh-CN" altLang="en-US" sz="2800" dirty="0">
              <a:solidFill>
                <a:schemeClr val="bg1"/>
              </a:solidFill>
              <a:effectLst>
                <a:outerShdw blurRad="38100" dist="38100" dir="2700000" algn="tl">
                  <a:srgbClr val="000000">
                    <a:alpha val="43137"/>
                  </a:srgbClr>
                </a:outerShdw>
              </a:effectLst>
              <a:latin typeface="Impact" pitchFamily="34" charset="0"/>
            </a:endParaRPr>
          </a:p>
        </p:txBody>
      </p:sp>
      <p:sp>
        <p:nvSpPr>
          <p:cNvPr id="5" name="TextBox 4"/>
          <p:cNvSpPr txBox="1"/>
          <p:nvPr/>
        </p:nvSpPr>
        <p:spPr>
          <a:xfrm>
            <a:off x="5868594" y="4251654"/>
            <a:ext cx="2449122" cy="523220"/>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latin typeface="Impact" pitchFamily="34" charset="0"/>
              </a:rPr>
              <a:t>writing logic</a:t>
            </a:r>
            <a:endParaRPr lang="zh-CN" altLang="en-US" sz="2800" dirty="0">
              <a:solidFill>
                <a:schemeClr val="bg1"/>
              </a:solidFill>
              <a:effectLst>
                <a:outerShdw blurRad="38100" dist="38100" dir="2700000" algn="tl">
                  <a:srgbClr val="000000">
                    <a:alpha val="43137"/>
                  </a:srgbClr>
                </a:outerShdw>
              </a:effectLst>
              <a:latin typeface="Impact" pitchFamily="34" charset="0"/>
            </a:endParaRPr>
          </a:p>
        </p:txBody>
      </p:sp>
    </p:spTree>
    <p:extLst>
      <p:ext uri="{BB962C8B-B14F-4D97-AF65-F5344CB8AC3E}">
        <p14:creationId xmlns:p14="http://schemas.microsoft.com/office/powerpoint/2010/main" val="20857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nodePh="1">
                                  <p:stCondLst>
                                    <p:cond delay="0"/>
                                  </p:stCondLst>
                                  <p:endCondLst>
                                    <p:cond evt="begin" delay="0">
                                      <p:tn val="53"/>
                                    </p:cond>
                                  </p:end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nodePh="1">
                                  <p:stCondLst>
                                    <p:cond delay="0"/>
                                  </p:stCondLst>
                                  <p:endCondLst>
                                    <p:cond evt="begin" delay="0">
                                      <p:tn val="60"/>
                                    </p:cond>
                                  </p:end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713513" y="1373188"/>
            <a:ext cx="35926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News Headline</a:t>
            </a:r>
            <a:endParaRPr lang="zh-CN" altLang="en-US" dirty="0">
              <a:effectLst>
                <a:outerShdw blurRad="38100" dist="38100" dir="2700000" algn="tl">
                  <a:srgbClr val="000000">
                    <a:alpha val="43137"/>
                  </a:srgbClr>
                </a:outerShdw>
              </a:effectLst>
            </a:endParaRPr>
          </a:p>
        </p:txBody>
      </p:sp>
      <p:sp>
        <p:nvSpPr>
          <p:cNvPr id="4102" name="Rettangolo 7"/>
          <p:cNvSpPr>
            <a:spLocks noChangeArrowheads="1"/>
          </p:cNvSpPr>
          <p:nvPr/>
        </p:nvSpPr>
        <p:spPr bwMode="auto">
          <a:xfrm>
            <a:off x="857251" y="2311400"/>
            <a:ext cx="60198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b="1" dirty="0" smtClean="0">
                <a:solidFill>
                  <a:schemeClr val="bg1"/>
                </a:solidFill>
                <a:effectLst>
                  <a:outerShdw blurRad="38100" dist="38100" dir="2700000" algn="tl">
                    <a:srgbClr val="000000">
                      <a:alpha val="43137"/>
                    </a:srgbClr>
                  </a:outerShdw>
                </a:effectLst>
                <a:sym typeface="Arial" pitchFamily="34" charset="0"/>
              </a:rPr>
              <a:t>Successful Aids </a:t>
            </a:r>
            <a:r>
              <a:rPr lang="en-US" altLang="zh-CN" sz="3200" b="1" dirty="0" err="1" smtClean="0">
                <a:solidFill>
                  <a:schemeClr val="bg1"/>
                </a:solidFill>
                <a:effectLst>
                  <a:outerShdw blurRad="38100" dist="38100" dir="2700000" algn="tl">
                    <a:srgbClr val="000000">
                      <a:alpha val="43137"/>
                    </a:srgbClr>
                  </a:outerShdw>
                </a:effectLst>
                <a:sym typeface="Arial" pitchFamily="34" charset="0"/>
              </a:rPr>
              <a:t>Programme</a:t>
            </a:r>
            <a:r>
              <a:rPr lang="en-US" altLang="zh-CN" sz="3200" b="1" dirty="0" smtClean="0">
                <a:solidFill>
                  <a:schemeClr val="bg1"/>
                </a:solidFill>
                <a:effectLst>
                  <a:outerShdw blurRad="38100" dist="38100" dir="2700000" algn="tl">
                    <a:srgbClr val="000000">
                      <a:alpha val="43137"/>
                    </a:srgbClr>
                  </a:outerShdw>
                </a:effectLst>
                <a:sym typeface="Arial" pitchFamily="34" charset="0"/>
              </a:rPr>
              <a:t> in Yunnan</a:t>
            </a:r>
            <a:endParaRPr lang="zh-CN" altLang="en-US" sz="3200" b="1"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899516" y="225266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8" name="直接连接符 36"/>
          <p:cNvSpPr>
            <a:spLocks noChangeShapeType="1"/>
          </p:cNvSpPr>
          <p:nvPr/>
        </p:nvSpPr>
        <p:spPr bwMode="auto">
          <a:xfrm>
            <a:off x="928688" y="392906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324">
            <a:off x="4964906" y="3356078"/>
            <a:ext cx="3527961" cy="2995239"/>
          </a:xfrm>
          <a:prstGeom prst="rect">
            <a:avLst/>
          </a:prstGeom>
        </p:spPr>
      </p:pic>
      <p:pic>
        <p:nvPicPr>
          <p:cNvPr id="3" name="Kenny G - Forever In Lov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34706" y="183782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687440" y="1381386"/>
            <a:ext cx="49841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Writing Style: Formal</a:t>
            </a:r>
            <a:endParaRPr lang="zh-CN" altLang="en-US" dirty="0">
              <a:effectLst>
                <a:outerShdw blurRad="38100" dist="38100" dir="2700000" algn="tl">
                  <a:srgbClr val="000000">
                    <a:alpha val="43137"/>
                  </a:srgbClr>
                </a:outerShdw>
              </a:effectLst>
            </a:endParaRPr>
          </a:p>
        </p:txBody>
      </p:sp>
      <p:sp>
        <p:nvSpPr>
          <p:cNvPr id="4102" name="Rettangolo 7"/>
          <p:cNvSpPr>
            <a:spLocks noChangeArrowheads="1"/>
          </p:cNvSpPr>
          <p:nvPr/>
        </p:nvSpPr>
        <p:spPr bwMode="auto">
          <a:xfrm>
            <a:off x="857250" y="2153742"/>
            <a:ext cx="6307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smtClean="0">
                <a:solidFill>
                  <a:schemeClr val="bg1"/>
                </a:solidFill>
                <a:sym typeface="Arial" pitchFamily="34" charset="0"/>
              </a:rPr>
              <a:t>1. Use long and complex sentences.</a:t>
            </a:r>
          </a:p>
          <a:p>
            <a:r>
              <a:rPr lang="en-US" altLang="zh-CN" sz="2000" b="1" dirty="0" smtClean="0">
                <a:solidFill>
                  <a:schemeClr val="bg1"/>
                </a:solidFill>
                <a:sym typeface="Arial" pitchFamily="34" charset="0"/>
              </a:rPr>
              <a:t>2. Use passive voice.</a:t>
            </a:r>
          </a:p>
          <a:p>
            <a:r>
              <a:rPr lang="en-US" altLang="zh-CN" sz="2000" b="1" dirty="0" smtClean="0">
                <a:solidFill>
                  <a:schemeClr val="bg1"/>
                </a:solidFill>
                <a:sym typeface="Arial" pitchFamily="34" charset="0"/>
              </a:rPr>
              <a:t>3. Write in the third person.</a:t>
            </a:r>
          </a:p>
          <a:p>
            <a:r>
              <a:rPr lang="en-US" altLang="zh-CN" sz="2000" b="1" dirty="0" smtClean="0">
                <a:solidFill>
                  <a:schemeClr val="bg1"/>
                </a:solidFill>
                <a:sym typeface="Arial" pitchFamily="34" charset="0"/>
              </a:rPr>
              <a:t>4. No contractions. (cannot, will not)</a:t>
            </a:r>
            <a:endParaRPr lang="en-US" altLang="zh-CN" sz="2000" b="1" dirty="0">
              <a:solidFill>
                <a:schemeClr val="bg1"/>
              </a:solidFill>
              <a:sym typeface="Arial" pitchFamily="34" charset="0"/>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928688" y="492918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49" y="3669331"/>
            <a:ext cx="7713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smtClean="0">
                <a:solidFill>
                  <a:schemeClr val="bg1"/>
                </a:solidFill>
                <a:sym typeface="Arial" pitchFamily="34" charset="0"/>
              </a:rPr>
              <a:t>An AIDS awareness </a:t>
            </a:r>
            <a:r>
              <a:rPr lang="en-US" altLang="zh-CN" b="1" dirty="0" err="1" smtClean="0">
                <a:solidFill>
                  <a:schemeClr val="bg1"/>
                </a:solidFill>
                <a:sym typeface="Arial" pitchFamily="34" charset="0"/>
              </a:rPr>
              <a:t>programme</a:t>
            </a:r>
            <a:r>
              <a:rPr lang="en-US" altLang="zh-CN" b="1" dirty="0" smtClean="0">
                <a:solidFill>
                  <a:schemeClr val="bg1"/>
                </a:solidFill>
                <a:sym typeface="Arial" pitchFamily="34" charset="0"/>
              </a:rPr>
              <a:t> started by the Chinese Red Cross in Yunnan province six years ago has proved so successful that it is now running in several other provinces, including Xinjiang, Guangxi, Hainan, Fujian and Jilin.</a:t>
            </a:r>
            <a:endParaRPr lang="zh-CN" altLang="en-US" b="1" dirty="0"/>
          </a:p>
        </p:txBody>
      </p:sp>
      <p:sp>
        <p:nvSpPr>
          <p:cNvPr id="4118" name="直接连接符 36"/>
          <p:cNvSpPr>
            <a:spLocks noChangeShapeType="1"/>
          </p:cNvSpPr>
          <p:nvPr/>
        </p:nvSpPr>
        <p:spPr bwMode="auto">
          <a:xfrm>
            <a:off x="928688" y="350103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4475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17">
                                            <p:txEl>
                                              <p:pRg st="0" end="0"/>
                                            </p:txEl>
                                          </p:spTgt>
                                        </p:tgtEl>
                                        <p:attrNameLst>
                                          <p:attrName>style.visibility</p:attrName>
                                        </p:attrNameLst>
                                      </p:cBhvr>
                                      <p:to>
                                        <p:strVal val="visible"/>
                                      </p:to>
                                    </p:set>
                                    <p:animEffect transition="in" filter="fade">
                                      <p:cBhvr>
                                        <p:cTn id="7" dur="1000"/>
                                        <p:tgtEl>
                                          <p:spTgt spid="4117">
                                            <p:txEl>
                                              <p:pRg st="0" end="0"/>
                                            </p:txEl>
                                          </p:spTgt>
                                        </p:tgtEl>
                                      </p:cBhvr>
                                    </p:animEffect>
                                    <p:anim calcmode="lin" valueType="num">
                                      <p:cBhvr>
                                        <p:cTn id="8" dur="1000" fill="hold"/>
                                        <p:tgtEl>
                                          <p:spTgt spid="41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687440" y="1381386"/>
            <a:ext cx="49841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Writing Style: Formal</a:t>
            </a:r>
            <a:endParaRPr lang="zh-CN" altLang="en-US" dirty="0">
              <a:effectLst>
                <a:outerShdw blurRad="38100" dist="38100" dir="2700000" algn="tl">
                  <a:srgbClr val="000000">
                    <a:alpha val="43137"/>
                  </a:srgbClr>
                </a:outerShdw>
              </a:effectLst>
            </a:endParaRPr>
          </a:p>
        </p:txBody>
      </p:sp>
      <p:sp>
        <p:nvSpPr>
          <p:cNvPr id="4102" name="Rettangolo 7"/>
          <p:cNvSpPr>
            <a:spLocks noChangeArrowheads="1"/>
          </p:cNvSpPr>
          <p:nvPr/>
        </p:nvSpPr>
        <p:spPr bwMode="auto">
          <a:xfrm>
            <a:off x="857250" y="2153742"/>
            <a:ext cx="6307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smtClean="0">
                <a:solidFill>
                  <a:schemeClr val="bg1"/>
                </a:solidFill>
                <a:sym typeface="Arial" pitchFamily="34" charset="0"/>
              </a:rPr>
              <a:t>1. Use long and complex sentences.</a:t>
            </a:r>
          </a:p>
          <a:p>
            <a:r>
              <a:rPr lang="en-US" altLang="zh-CN" sz="2000" b="1" dirty="0" smtClean="0">
                <a:solidFill>
                  <a:schemeClr val="bg1"/>
                </a:solidFill>
                <a:sym typeface="Arial" pitchFamily="34" charset="0"/>
              </a:rPr>
              <a:t>2. Use passive voice.</a:t>
            </a:r>
          </a:p>
          <a:p>
            <a:r>
              <a:rPr lang="en-US" altLang="zh-CN" sz="2000" b="1" dirty="0" smtClean="0">
                <a:solidFill>
                  <a:schemeClr val="bg1"/>
                </a:solidFill>
                <a:sym typeface="Arial" pitchFamily="34" charset="0"/>
              </a:rPr>
              <a:t>3. Write in the third person.</a:t>
            </a:r>
          </a:p>
          <a:p>
            <a:r>
              <a:rPr lang="en-US" altLang="zh-CN" sz="2000" b="1" dirty="0" smtClean="0">
                <a:solidFill>
                  <a:schemeClr val="bg1"/>
                </a:solidFill>
                <a:sym typeface="Arial" pitchFamily="34" charset="0"/>
              </a:rPr>
              <a:t>4. No contractions. (cannot, will not)</a:t>
            </a:r>
            <a:endParaRPr lang="en-US" altLang="zh-CN" sz="2000" b="1" dirty="0">
              <a:solidFill>
                <a:schemeClr val="bg1"/>
              </a:solidFill>
              <a:sym typeface="Arial" pitchFamily="34" charset="0"/>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928688" y="492918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49" y="3669331"/>
            <a:ext cx="7713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smtClean="0">
                <a:solidFill>
                  <a:srgbClr val="FF0000"/>
                </a:solidFill>
                <a:sym typeface="Arial" pitchFamily="34" charset="0"/>
              </a:rPr>
              <a:t>An AIDS awareness </a:t>
            </a:r>
            <a:r>
              <a:rPr lang="en-US" altLang="zh-CN" b="1" dirty="0" err="1" smtClean="0">
                <a:solidFill>
                  <a:srgbClr val="FF0000"/>
                </a:solidFill>
                <a:sym typeface="Arial" pitchFamily="34" charset="0"/>
              </a:rPr>
              <a:t>programme</a:t>
            </a:r>
            <a:r>
              <a:rPr lang="en-US" altLang="zh-CN" b="1" dirty="0" smtClean="0">
                <a:solidFill>
                  <a:srgbClr val="FF0000"/>
                </a:solidFill>
                <a:sym typeface="Arial" pitchFamily="34" charset="0"/>
              </a:rPr>
              <a:t> </a:t>
            </a:r>
            <a:r>
              <a:rPr lang="en-US" altLang="zh-CN" b="1" dirty="0" smtClean="0">
                <a:solidFill>
                  <a:schemeClr val="bg1"/>
                </a:solidFill>
                <a:sym typeface="Arial" pitchFamily="34" charset="0"/>
              </a:rPr>
              <a:t>started by the Chinese Red Cross in Yunnan province six years ago </a:t>
            </a:r>
            <a:r>
              <a:rPr lang="en-US" altLang="zh-CN" b="1" dirty="0" smtClean="0">
                <a:solidFill>
                  <a:srgbClr val="FF0000"/>
                </a:solidFill>
                <a:sym typeface="Arial" pitchFamily="34" charset="0"/>
              </a:rPr>
              <a:t>has proved so successful </a:t>
            </a:r>
            <a:r>
              <a:rPr lang="en-US" altLang="zh-CN" b="1" dirty="0" smtClean="0">
                <a:solidFill>
                  <a:schemeClr val="bg1"/>
                </a:solidFill>
                <a:sym typeface="Arial" pitchFamily="34" charset="0"/>
              </a:rPr>
              <a:t>that it is now running in several other provinces, including Xinjiang, Guangxi, Hainan, Fujian and Jilin.</a:t>
            </a:r>
            <a:endParaRPr lang="zh-CN" altLang="en-US" b="1" dirty="0"/>
          </a:p>
        </p:txBody>
      </p:sp>
      <p:sp>
        <p:nvSpPr>
          <p:cNvPr id="4118" name="直接连接符 36"/>
          <p:cNvSpPr>
            <a:spLocks noChangeShapeType="1"/>
          </p:cNvSpPr>
          <p:nvPr/>
        </p:nvSpPr>
        <p:spPr bwMode="auto">
          <a:xfrm>
            <a:off x="928688" y="350103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2497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687440" y="1381386"/>
            <a:ext cx="49841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Writing Style: Formal</a:t>
            </a:r>
            <a:endParaRPr lang="zh-CN" altLang="en-US" dirty="0">
              <a:effectLst>
                <a:outerShdw blurRad="38100" dist="38100" dir="2700000" algn="tl">
                  <a:srgbClr val="000000">
                    <a:alpha val="43137"/>
                  </a:srgbClr>
                </a:outerShdw>
              </a:effectLst>
            </a:endParaRPr>
          </a:p>
        </p:txBody>
      </p:sp>
      <p:sp>
        <p:nvSpPr>
          <p:cNvPr id="4102" name="Rettangolo 7"/>
          <p:cNvSpPr>
            <a:spLocks noChangeArrowheads="1"/>
          </p:cNvSpPr>
          <p:nvPr/>
        </p:nvSpPr>
        <p:spPr bwMode="auto">
          <a:xfrm>
            <a:off x="857250" y="2153742"/>
            <a:ext cx="6307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smtClean="0">
                <a:solidFill>
                  <a:schemeClr val="bg1"/>
                </a:solidFill>
                <a:sym typeface="Arial" pitchFamily="34" charset="0"/>
              </a:rPr>
              <a:t>1. Use long and complex sentences.</a:t>
            </a:r>
          </a:p>
          <a:p>
            <a:r>
              <a:rPr lang="en-US" altLang="zh-CN" sz="2000" b="1" dirty="0" smtClean="0">
                <a:solidFill>
                  <a:schemeClr val="bg1"/>
                </a:solidFill>
                <a:sym typeface="Arial" pitchFamily="34" charset="0"/>
              </a:rPr>
              <a:t>2. Use passive voice.</a:t>
            </a:r>
          </a:p>
          <a:p>
            <a:r>
              <a:rPr lang="en-US" altLang="zh-CN" sz="2000" b="1" dirty="0" smtClean="0">
                <a:solidFill>
                  <a:schemeClr val="bg1"/>
                </a:solidFill>
                <a:sym typeface="Arial" pitchFamily="34" charset="0"/>
              </a:rPr>
              <a:t>3. Write in the third person.</a:t>
            </a:r>
          </a:p>
          <a:p>
            <a:r>
              <a:rPr lang="en-US" altLang="zh-CN" sz="2000" b="1" dirty="0" smtClean="0">
                <a:solidFill>
                  <a:schemeClr val="bg1"/>
                </a:solidFill>
                <a:sym typeface="Arial" pitchFamily="34" charset="0"/>
              </a:rPr>
              <a:t>4. No contractions. (cannot, will not)</a:t>
            </a:r>
            <a:endParaRPr lang="en-US" altLang="zh-CN" sz="2000" b="1" dirty="0">
              <a:solidFill>
                <a:schemeClr val="bg1"/>
              </a:solidFill>
              <a:sym typeface="Arial" pitchFamily="34" charset="0"/>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928688" y="4929188"/>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49" y="3669331"/>
            <a:ext cx="7713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b="1" dirty="0" smtClean="0">
                <a:solidFill>
                  <a:srgbClr val="FF0000"/>
                </a:solidFill>
                <a:sym typeface="Arial" pitchFamily="34" charset="0"/>
              </a:rPr>
              <a:t>An AIDS awareness </a:t>
            </a:r>
            <a:r>
              <a:rPr lang="en-US" altLang="zh-CN" b="1" dirty="0" err="1" smtClean="0">
                <a:solidFill>
                  <a:srgbClr val="FF0000"/>
                </a:solidFill>
                <a:sym typeface="Arial" pitchFamily="34" charset="0"/>
              </a:rPr>
              <a:t>programme</a:t>
            </a:r>
            <a:r>
              <a:rPr lang="en-US" altLang="zh-CN" b="1" dirty="0" smtClean="0">
                <a:solidFill>
                  <a:srgbClr val="FF0000"/>
                </a:solidFill>
                <a:sym typeface="Arial" pitchFamily="34" charset="0"/>
              </a:rPr>
              <a:t> </a:t>
            </a:r>
            <a:r>
              <a:rPr lang="en-US" altLang="zh-CN" b="1" dirty="0" smtClean="0">
                <a:solidFill>
                  <a:schemeClr val="bg1"/>
                </a:solidFill>
                <a:sym typeface="Arial" pitchFamily="34" charset="0"/>
              </a:rPr>
              <a:t>started by the Chinese Red Cross in Yunnan province six years ago has proved so successful that </a:t>
            </a:r>
            <a:r>
              <a:rPr lang="en-US" altLang="zh-CN" b="1" dirty="0" smtClean="0">
                <a:solidFill>
                  <a:srgbClr val="FF0000"/>
                </a:solidFill>
                <a:sym typeface="Arial" pitchFamily="34" charset="0"/>
              </a:rPr>
              <a:t>it is </a:t>
            </a:r>
            <a:r>
              <a:rPr lang="en-US" altLang="zh-CN" b="1" dirty="0" smtClean="0">
                <a:solidFill>
                  <a:schemeClr val="bg1"/>
                </a:solidFill>
                <a:sym typeface="Arial" pitchFamily="34" charset="0"/>
              </a:rPr>
              <a:t>now running in several other provinces, including Xinjiang, Guangxi, Hainan, Fujian and Jilin.</a:t>
            </a:r>
            <a:endParaRPr lang="zh-CN" altLang="en-US" b="1" dirty="0"/>
          </a:p>
        </p:txBody>
      </p:sp>
      <p:sp>
        <p:nvSpPr>
          <p:cNvPr id="4118" name="直接连接符 36"/>
          <p:cNvSpPr>
            <a:spLocks noChangeShapeType="1"/>
          </p:cNvSpPr>
          <p:nvPr/>
        </p:nvSpPr>
        <p:spPr bwMode="auto">
          <a:xfrm>
            <a:off x="928688" y="350103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10218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438604" y="1105531"/>
            <a:ext cx="539500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News Structure: </a:t>
            </a:r>
          </a:p>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Inverted Pyramid Form</a:t>
            </a:r>
            <a:endParaRPr lang="zh-CN" altLang="en-US"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04" y="2654796"/>
            <a:ext cx="4000500" cy="3905861"/>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420" y="2654796"/>
            <a:ext cx="3810532" cy="3905861"/>
          </a:xfrm>
          <a:prstGeom prst="rect">
            <a:avLst/>
          </a:prstGeom>
        </p:spPr>
      </p:pic>
      <p:sp>
        <p:nvSpPr>
          <p:cNvPr id="6" name="TextBox 5"/>
          <p:cNvSpPr txBox="1"/>
          <p:nvPr/>
        </p:nvSpPr>
        <p:spPr>
          <a:xfrm>
            <a:off x="5140269" y="2852736"/>
            <a:ext cx="1847061" cy="769441"/>
          </a:xfrm>
          <a:prstGeom prst="rect">
            <a:avLst/>
          </a:prstGeom>
          <a:noFill/>
        </p:spPr>
        <p:txBody>
          <a:bodyPr wrap="square" rtlCol="0">
            <a:spAutoFit/>
          </a:bodyPr>
          <a:lstStyle/>
          <a:p>
            <a:r>
              <a:rPr lang="en-US" altLang="zh-CN" sz="44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lead</a:t>
            </a:r>
            <a:endParaRPr lang="zh-CN" altLang="en-US" sz="4400" b="1" dirty="0">
              <a:solidFill>
                <a:srgbClr val="FF0000"/>
              </a:solidFill>
              <a:effectLst>
                <a:outerShdw blurRad="38100" dist="38100" dir="2700000" algn="tl">
                  <a:srgbClr val="000000">
                    <a:alpha val="43137"/>
                  </a:srgbClr>
                </a:outerShdw>
              </a:effectLst>
              <a:latin typeface="Arial Black" panose="020B0A04020102020204" pitchFamily="34" charset="0"/>
              <a:cs typeface="Tahoma" panose="020B0604030504040204" pitchFamily="34" charset="0"/>
            </a:endParaRPr>
          </a:p>
        </p:txBody>
      </p:sp>
      <p:sp>
        <p:nvSpPr>
          <p:cNvPr id="7" name="TextBox 6"/>
          <p:cNvSpPr txBox="1"/>
          <p:nvPr/>
        </p:nvSpPr>
        <p:spPr>
          <a:xfrm>
            <a:off x="4788099" y="3955881"/>
            <a:ext cx="1744779" cy="769441"/>
          </a:xfrm>
          <a:prstGeom prst="rect">
            <a:avLst/>
          </a:prstGeom>
          <a:noFill/>
        </p:spPr>
        <p:txBody>
          <a:bodyPr wrap="square" rtlCol="0">
            <a:spAutoFit/>
          </a:bodyPr>
          <a:lstStyle/>
          <a:p>
            <a:r>
              <a:rPr lang="en-US" altLang="zh-CN" sz="4400" b="1" dirty="0">
                <a:solidFill>
                  <a:srgbClr val="FF0000"/>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body</a:t>
            </a:r>
            <a:endParaRPr lang="zh-CN" altLang="en-US" sz="4400" b="1" dirty="0">
              <a:solidFill>
                <a:srgbClr val="FF0000"/>
              </a:solidFill>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endParaRPr>
          </a:p>
        </p:txBody>
      </p:sp>
      <p:sp>
        <p:nvSpPr>
          <p:cNvPr id="8" name="左箭头 7"/>
          <p:cNvSpPr/>
          <p:nvPr/>
        </p:nvSpPr>
        <p:spPr>
          <a:xfrm>
            <a:off x="4422038" y="3189570"/>
            <a:ext cx="674688" cy="9577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0855" y="4300822"/>
            <a:ext cx="70167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49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1000"/>
                                        <p:tgtEl>
                                          <p:spTgt spid="8194"/>
                                        </p:tgtEl>
                                      </p:cBhvr>
                                    </p:animEffect>
                                    <p:anim calcmode="lin" valueType="num">
                                      <p:cBhvr>
                                        <p:cTn id="26" dur="1000" fill="hold"/>
                                        <p:tgtEl>
                                          <p:spTgt spid="8194"/>
                                        </p:tgtEl>
                                        <p:attrNameLst>
                                          <p:attrName>ppt_x</p:attrName>
                                        </p:attrNameLst>
                                      </p:cBhvr>
                                      <p:tavLst>
                                        <p:tav tm="0">
                                          <p:val>
                                            <p:strVal val="#ppt_x"/>
                                          </p:val>
                                        </p:tav>
                                        <p:tav tm="100000">
                                          <p:val>
                                            <p:strVal val="#ppt_x"/>
                                          </p:val>
                                        </p:tav>
                                      </p:tavLst>
                                    </p:anim>
                                    <p:anim calcmode="lin" valueType="num">
                                      <p:cBhvr>
                                        <p:cTn id="27" dur="1000" fill="hold"/>
                                        <p:tgtEl>
                                          <p:spTgt spid="819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19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up)">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13267" y="1333770"/>
            <a:ext cx="70134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b="1"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Lead:</a:t>
            </a:r>
          </a:p>
          <a:p>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Who? What? When? Where? Why? How?</a:t>
            </a:r>
            <a:endParaRPr lang="zh-CN" altLang="en-US" sz="3200"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862715" y="5517957"/>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50" y="3538310"/>
            <a:ext cx="7713663"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solidFill>
                  <a:schemeClr val="bg1"/>
                </a:solidFill>
                <a:sym typeface="Arial" pitchFamily="34" charset="0"/>
              </a:rPr>
              <a:t>An AIDS awareness </a:t>
            </a:r>
            <a:r>
              <a:rPr lang="en-US" altLang="zh-CN" b="1" dirty="0" err="1" smtClean="0">
                <a:solidFill>
                  <a:schemeClr val="bg1"/>
                </a:solidFill>
                <a:sym typeface="Arial" pitchFamily="34" charset="0"/>
              </a:rPr>
              <a:t>programme</a:t>
            </a:r>
            <a:r>
              <a:rPr lang="en-US" altLang="zh-CN" b="1" dirty="0" smtClean="0">
                <a:solidFill>
                  <a:schemeClr val="bg1"/>
                </a:solidFill>
                <a:sym typeface="Arial" pitchFamily="34" charset="0"/>
              </a:rPr>
              <a:t> started by the Chinese Red Cross in Yunnan province six years ago has proved so successful that it is now running in several other provinces, including Xinjiang, Guangxi, Hainan, Fujian and Jilin.</a:t>
            </a:r>
            <a:endParaRPr lang="zh-CN" altLang="en-US" b="1" dirty="0">
              <a:solidFill>
                <a:schemeClr val="bg1"/>
              </a:solidFill>
            </a:endParaRPr>
          </a:p>
        </p:txBody>
      </p:sp>
      <p:sp>
        <p:nvSpPr>
          <p:cNvPr id="4118" name="直接连接符 36"/>
          <p:cNvSpPr>
            <a:spLocks noChangeShapeType="1"/>
          </p:cNvSpPr>
          <p:nvPr/>
        </p:nvSpPr>
        <p:spPr bwMode="auto">
          <a:xfrm>
            <a:off x="928688" y="314801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9" name="Rettangolo 7"/>
          <p:cNvSpPr>
            <a:spLocks noChangeArrowheads="1"/>
          </p:cNvSpPr>
          <p:nvPr/>
        </p:nvSpPr>
        <p:spPr bwMode="auto">
          <a:xfrm>
            <a:off x="857250" y="5072063"/>
            <a:ext cx="750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smtClean="0">
                <a:solidFill>
                  <a:srgbClr val="3F3F3F"/>
                </a:solidFill>
                <a:sym typeface="Arial" pitchFamily="34" charset="0"/>
              </a:rPr>
              <a:t>.</a:t>
            </a:r>
            <a:endParaRPr lang="zh-CN" altLang="en-US" dirty="0"/>
          </a:p>
        </p:txBody>
      </p:sp>
    </p:spTree>
    <p:extLst>
      <p:ext uri="{BB962C8B-B14F-4D97-AF65-F5344CB8AC3E}">
        <p14:creationId xmlns:p14="http://schemas.microsoft.com/office/powerpoint/2010/main" val="1899136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13267" y="1333770"/>
            <a:ext cx="70134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Lead:</a:t>
            </a:r>
          </a:p>
          <a:p>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Who?</a:t>
            </a:r>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 What? When? Where? Why? How?</a:t>
            </a:r>
            <a:endParaRPr lang="zh-CN" altLang="en-US" sz="3200"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862715" y="5517957"/>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50" y="3538310"/>
            <a:ext cx="7713663"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solidFill>
                  <a:schemeClr val="bg1"/>
                </a:solidFill>
                <a:sym typeface="Arial" pitchFamily="34" charset="0"/>
              </a:rPr>
              <a:t>An AIDS awareness </a:t>
            </a:r>
            <a:r>
              <a:rPr lang="en-US" altLang="zh-CN" b="1" dirty="0" err="1" smtClean="0">
                <a:solidFill>
                  <a:schemeClr val="bg1"/>
                </a:solidFill>
                <a:sym typeface="Arial" pitchFamily="34" charset="0"/>
              </a:rPr>
              <a:t>programme</a:t>
            </a:r>
            <a:r>
              <a:rPr lang="en-US" altLang="zh-CN" b="1" dirty="0" smtClean="0">
                <a:solidFill>
                  <a:schemeClr val="bg1"/>
                </a:solidFill>
                <a:sym typeface="Arial" pitchFamily="34" charset="0"/>
              </a:rPr>
              <a:t> started by the Chinese Red Cross in Yunnan province six years ago has proved so successful that it is now running in several other provinces, including Xinjiang, Guangxi, Hainan, Fujian and Jilin.</a:t>
            </a:r>
            <a:endParaRPr lang="zh-CN" altLang="en-US" b="1" dirty="0">
              <a:solidFill>
                <a:schemeClr val="bg1"/>
              </a:solidFill>
            </a:endParaRPr>
          </a:p>
        </p:txBody>
      </p:sp>
      <p:sp>
        <p:nvSpPr>
          <p:cNvPr id="4118" name="直接连接符 36"/>
          <p:cNvSpPr>
            <a:spLocks noChangeShapeType="1"/>
          </p:cNvSpPr>
          <p:nvPr/>
        </p:nvSpPr>
        <p:spPr bwMode="auto">
          <a:xfrm>
            <a:off x="928688" y="314801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9" name="Rettangolo 7"/>
          <p:cNvSpPr>
            <a:spLocks noChangeArrowheads="1"/>
          </p:cNvSpPr>
          <p:nvPr/>
        </p:nvSpPr>
        <p:spPr bwMode="auto">
          <a:xfrm>
            <a:off x="857250" y="5072063"/>
            <a:ext cx="750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smtClean="0">
                <a:solidFill>
                  <a:srgbClr val="3F3F3F"/>
                </a:solidFill>
                <a:sym typeface="Arial" pitchFamily="34" charset="0"/>
              </a:rPr>
              <a:t>.</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293" y="3586391"/>
            <a:ext cx="2677699"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666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4"/>
          <p:cNvSpPr>
            <a:spLocks noChangeArrowheads="1"/>
          </p:cNvSpPr>
          <p:nvPr/>
        </p:nvSpPr>
        <p:spPr bwMode="auto">
          <a:xfrm>
            <a:off x="785813" y="0"/>
            <a:ext cx="8358187" cy="1071563"/>
          </a:xfrm>
          <a:prstGeom prst="rect">
            <a:avLst/>
          </a:prstGeom>
          <a:solidFill>
            <a:srgbClr val="F1F1F1"/>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099" name="矩形 5"/>
          <p:cNvSpPr>
            <a:spLocks noChangeArrowheads="1"/>
          </p:cNvSpPr>
          <p:nvPr/>
        </p:nvSpPr>
        <p:spPr bwMode="auto">
          <a:xfrm>
            <a:off x="0" y="1071563"/>
            <a:ext cx="9144000" cy="5786437"/>
          </a:xfrm>
          <a:prstGeom prst="rect">
            <a:avLst/>
          </a:prstGeom>
          <a:solidFill>
            <a:srgbClr val="8ABE5A"/>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sp>
        <p:nvSpPr>
          <p:cNvPr id="4100" name="Rettangolo arrotondato 27"/>
          <p:cNvSpPr>
            <a:spLocks noChangeArrowheads="1"/>
          </p:cNvSpPr>
          <p:nvPr/>
        </p:nvSpPr>
        <p:spPr bwMode="auto">
          <a:xfrm>
            <a:off x="4071938" y="1357313"/>
            <a:ext cx="4498975" cy="17907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395E8A"/>
                </a:solidFill>
                <a:round/>
                <a:headEnd/>
                <a:tailEnd/>
              </a14:hiddenLine>
            </a:ext>
          </a:extLst>
        </p:spPr>
        <p:txBody>
          <a:bodyPr anchor="ctr"/>
          <a:lstStyle/>
          <a:p>
            <a:pPr algn="ctr"/>
            <a:endParaRPr lang="zh-CN" altLang="en-US" sz="4800">
              <a:solidFill>
                <a:schemeClr val="bg1"/>
              </a:solidFill>
              <a:latin typeface="Arial Black" pitchFamily="34" charset="0"/>
              <a:ea typeface="宋体" pitchFamily="2" charset="-122"/>
              <a:sym typeface="Arial Black" pitchFamily="34" charset="0"/>
            </a:endParaRPr>
          </a:p>
        </p:txBody>
      </p:sp>
      <p:sp>
        <p:nvSpPr>
          <p:cNvPr id="4101" name="矩形 8"/>
          <p:cNvSpPr>
            <a:spLocks noChangeArrowheads="1"/>
          </p:cNvSpPr>
          <p:nvPr/>
        </p:nvSpPr>
        <p:spPr bwMode="auto">
          <a:xfrm>
            <a:off x="913267" y="1333770"/>
            <a:ext cx="701345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4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Lead:</a:t>
            </a:r>
          </a:p>
          <a:p>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Who? </a:t>
            </a:r>
            <a:r>
              <a:rPr lang="en-US" altLang="zh-CN" sz="3200" dirty="0" smtClean="0">
                <a:solidFill>
                  <a:srgbClr val="FF0000"/>
                </a:solidFill>
                <a:effectLst>
                  <a:outerShdw blurRad="38100" dist="38100" dir="2700000" algn="tl">
                    <a:srgbClr val="000000">
                      <a:alpha val="43137"/>
                    </a:srgbClr>
                  </a:outerShdw>
                </a:effectLst>
                <a:latin typeface="Impact" pitchFamily="34" charset="0"/>
                <a:sym typeface="Impact" pitchFamily="34" charset="0"/>
              </a:rPr>
              <a:t>What? </a:t>
            </a:r>
            <a:r>
              <a:rPr lang="en-US" altLang="zh-CN" sz="3200" dirty="0" smtClean="0">
                <a:solidFill>
                  <a:schemeClr val="bg1"/>
                </a:solidFill>
                <a:effectLst>
                  <a:outerShdw blurRad="38100" dist="38100" dir="2700000" algn="tl">
                    <a:srgbClr val="000000">
                      <a:alpha val="43137"/>
                    </a:srgbClr>
                  </a:outerShdw>
                </a:effectLst>
                <a:latin typeface="Impact" pitchFamily="34" charset="0"/>
                <a:sym typeface="Impact" pitchFamily="34" charset="0"/>
              </a:rPr>
              <a:t>When? Where? Why? How?</a:t>
            </a:r>
            <a:endParaRPr lang="zh-CN" altLang="en-US" sz="3200" dirty="0">
              <a:effectLst>
                <a:outerShdw blurRad="38100" dist="38100" dir="2700000" algn="tl">
                  <a:srgbClr val="000000">
                    <a:alpha val="43137"/>
                  </a:srgbClr>
                </a:outerShdw>
              </a:effectLst>
            </a:endParaRPr>
          </a:p>
        </p:txBody>
      </p:sp>
      <p:sp>
        <p:nvSpPr>
          <p:cNvPr id="4103" name="矩形 10"/>
          <p:cNvSpPr>
            <a:spLocks noChangeArrowheads="1"/>
          </p:cNvSpPr>
          <p:nvPr/>
        </p:nvSpPr>
        <p:spPr bwMode="auto">
          <a:xfrm>
            <a:off x="0" y="0"/>
            <a:ext cx="857250" cy="1071563"/>
          </a:xfrm>
          <a:prstGeom prst="rect">
            <a:avLst/>
          </a:prstGeom>
          <a:solidFill>
            <a:srgbClr val="38B8D5"/>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en-US">
              <a:solidFill>
                <a:srgbClr val="FFFFFF"/>
              </a:solidFill>
              <a:latin typeface="宋体" pitchFamily="2" charset="-122"/>
              <a:ea typeface="宋体" pitchFamily="2" charset="-122"/>
              <a:sym typeface="宋体" pitchFamily="2" charset="-122"/>
            </a:endParaRPr>
          </a:p>
        </p:txBody>
      </p:sp>
      <p:grpSp>
        <p:nvGrpSpPr>
          <p:cNvPr id="4105" name="Group 9"/>
          <p:cNvGrpSpPr>
            <a:grpSpLocks/>
          </p:cNvGrpSpPr>
          <p:nvPr/>
        </p:nvGrpSpPr>
        <p:grpSpPr bwMode="auto">
          <a:xfrm>
            <a:off x="1071563" y="563563"/>
            <a:ext cx="409575" cy="333375"/>
            <a:chOff x="0" y="0"/>
            <a:chExt cx="1259" cy="1024"/>
          </a:xfrm>
        </p:grpSpPr>
        <p:sp>
          <p:nvSpPr>
            <p:cNvPr id="4106" name="Freeform 23"/>
            <p:cNvSpPr>
              <a:spLocks/>
            </p:cNvSpPr>
            <p:nvPr/>
          </p:nvSpPr>
          <p:spPr bwMode="auto">
            <a:xfrm>
              <a:off x="0" y="0"/>
              <a:ext cx="1259" cy="598"/>
            </a:xfrm>
            <a:custGeom>
              <a:avLst/>
              <a:gdLst>
                <a:gd name="T0" fmla="*/ 0 w 533"/>
                <a:gd name="T1" fmla="*/ 0 h 253"/>
                <a:gd name="T2" fmla="*/ 533 w 533"/>
                <a:gd name="T3" fmla="*/ 253 h 253"/>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07" name="Freeform 24"/>
            <p:cNvSpPr>
              <a:spLocks/>
            </p:cNvSpPr>
            <p:nvPr/>
          </p:nvSpPr>
          <p:spPr bwMode="auto">
            <a:xfrm>
              <a:off x="175" y="137"/>
              <a:ext cx="905" cy="887"/>
            </a:xfrm>
            <a:custGeom>
              <a:avLst/>
              <a:gdLst>
                <a:gd name="T0" fmla="*/ 0 w 383"/>
                <a:gd name="T1" fmla="*/ 0 h 375"/>
                <a:gd name="T2" fmla="*/ 383 w 383"/>
                <a:gd name="T3" fmla="*/ 375 h 375"/>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08" name="Freeform 29"/>
          <p:cNvSpPr>
            <a:spLocks noEditPoints="1" noChangeArrowheads="1"/>
          </p:cNvSpPr>
          <p:nvPr/>
        </p:nvSpPr>
        <p:spPr bwMode="auto">
          <a:xfrm>
            <a:off x="2000250" y="563563"/>
            <a:ext cx="409575" cy="382587"/>
          </a:xfrm>
          <a:custGeom>
            <a:avLst/>
            <a:gdLst>
              <a:gd name="T0" fmla="*/ 519 w 606"/>
              <a:gd name="T1" fmla="*/ 0 h 567"/>
              <a:gd name="T2" fmla="*/ 87 w 606"/>
              <a:gd name="T3" fmla="*/ 0 h 567"/>
              <a:gd name="T4" fmla="*/ 0 w 606"/>
              <a:gd name="T5" fmla="*/ 86 h 567"/>
              <a:gd name="T6" fmla="*/ 0 w 606"/>
              <a:gd name="T7" fmla="*/ 346 h 567"/>
              <a:gd name="T8" fmla="*/ 87 w 606"/>
              <a:gd name="T9" fmla="*/ 432 h 567"/>
              <a:gd name="T10" fmla="*/ 267 w 606"/>
              <a:gd name="T11" fmla="*/ 432 h 567"/>
              <a:gd name="T12" fmla="*/ 267 w 606"/>
              <a:gd name="T13" fmla="*/ 567 h 567"/>
              <a:gd name="T14" fmla="*/ 425 w 606"/>
              <a:gd name="T15" fmla="*/ 432 h 567"/>
              <a:gd name="T16" fmla="*/ 519 w 606"/>
              <a:gd name="T17" fmla="*/ 432 h 567"/>
              <a:gd name="T18" fmla="*/ 583 w 606"/>
              <a:gd name="T19" fmla="*/ 404 h 567"/>
              <a:gd name="T20" fmla="*/ 583 w 606"/>
              <a:gd name="T21" fmla="*/ 404 h 567"/>
              <a:gd name="T22" fmla="*/ 583 w 606"/>
              <a:gd name="T23" fmla="*/ 403 h 567"/>
              <a:gd name="T24" fmla="*/ 606 w 606"/>
              <a:gd name="T25" fmla="*/ 346 h 567"/>
              <a:gd name="T26" fmla="*/ 606 w 606"/>
              <a:gd name="T27" fmla="*/ 86 h 567"/>
              <a:gd name="T28" fmla="*/ 519 w 606"/>
              <a:gd name="T29" fmla="*/ 0 h 567"/>
              <a:gd name="T30" fmla="*/ 291 w 606"/>
              <a:gd name="T31" fmla="*/ 70 h 567"/>
              <a:gd name="T32" fmla="*/ 323 w 606"/>
              <a:gd name="T33" fmla="*/ 55 h 567"/>
              <a:gd name="T34" fmla="*/ 351 w 606"/>
              <a:gd name="T35" fmla="*/ 66 h 567"/>
              <a:gd name="T36" fmla="*/ 361 w 606"/>
              <a:gd name="T37" fmla="*/ 94 h 567"/>
              <a:gd name="T38" fmla="*/ 348 w 606"/>
              <a:gd name="T39" fmla="*/ 127 h 567"/>
              <a:gd name="T40" fmla="*/ 316 w 606"/>
              <a:gd name="T41" fmla="*/ 142 h 567"/>
              <a:gd name="T42" fmla="*/ 289 w 606"/>
              <a:gd name="T43" fmla="*/ 131 h 567"/>
              <a:gd name="T44" fmla="*/ 278 w 606"/>
              <a:gd name="T45" fmla="*/ 103 h 567"/>
              <a:gd name="T46" fmla="*/ 291 w 606"/>
              <a:gd name="T47" fmla="*/ 70 h 567"/>
              <a:gd name="T48" fmla="*/ 374 w 606"/>
              <a:gd name="T49" fmla="*/ 317 h 567"/>
              <a:gd name="T50" fmla="*/ 316 w 606"/>
              <a:gd name="T51" fmla="*/ 367 h 567"/>
              <a:gd name="T52" fmla="*/ 286 w 606"/>
              <a:gd name="T53" fmla="*/ 377 h 567"/>
              <a:gd name="T54" fmla="*/ 262 w 606"/>
              <a:gd name="T55" fmla="*/ 367 h 567"/>
              <a:gd name="T56" fmla="*/ 253 w 606"/>
              <a:gd name="T57" fmla="*/ 342 h 567"/>
              <a:gd name="T58" fmla="*/ 277 w 606"/>
              <a:gd name="T59" fmla="*/ 235 h 567"/>
              <a:gd name="T60" fmla="*/ 265 w 606"/>
              <a:gd name="T61" fmla="*/ 247 h 567"/>
              <a:gd name="T62" fmla="*/ 254 w 606"/>
              <a:gd name="T63" fmla="*/ 257 h 567"/>
              <a:gd name="T64" fmla="*/ 219 w 606"/>
              <a:gd name="T65" fmla="*/ 230 h 567"/>
              <a:gd name="T66" fmla="*/ 231 w 606"/>
              <a:gd name="T67" fmla="*/ 216 h 567"/>
              <a:gd name="T68" fmla="*/ 287 w 606"/>
              <a:gd name="T69" fmla="*/ 169 h 567"/>
              <a:gd name="T70" fmla="*/ 325 w 606"/>
              <a:gd name="T71" fmla="*/ 156 h 567"/>
              <a:gd name="T72" fmla="*/ 346 w 606"/>
              <a:gd name="T73" fmla="*/ 163 h 567"/>
              <a:gd name="T74" fmla="*/ 356 w 606"/>
              <a:gd name="T75" fmla="*/ 184 h 567"/>
              <a:gd name="T76" fmla="*/ 341 w 606"/>
              <a:gd name="T77" fmla="*/ 242 h 567"/>
              <a:gd name="T78" fmla="*/ 325 w 606"/>
              <a:gd name="T79" fmla="*/ 301 h 567"/>
              <a:gd name="T80" fmla="*/ 343 w 606"/>
              <a:gd name="T81" fmla="*/ 285 h 567"/>
              <a:gd name="T82" fmla="*/ 355 w 606"/>
              <a:gd name="T83" fmla="*/ 274 h 567"/>
              <a:gd name="T84" fmla="*/ 387 w 606"/>
              <a:gd name="T85" fmla="*/ 305 h 567"/>
              <a:gd name="T86" fmla="*/ 374 w 606"/>
              <a:gd name="T87" fmla="*/ 317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6"/>
              <a:gd name="T133" fmla="*/ 0 h 567"/>
              <a:gd name="T134" fmla="*/ 606 w 606"/>
              <a:gd name="T135" fmla="*/ 567 h 5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custGeom>
          <a:solidFill>
            <a:srgbClr val="76923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09" name="Group 13"/>
          <p:cNvGrpSpPr>
            <a:grpSpLocks/>
          </p:cNvGrpSpPr>
          <p:nvPr/>
        </p:nvGrpSpPr>
        <p:grpSpPr bwMode="auto">
          <a:xfrm>
            <a:off x="3876675" y="500063"/>
            <a:ext cx="381000" cy="382587"/>
            <a:chOff x="0" y="0"/>
            <a:chExt cx="1212" cy="1212"/>
          </a:xfrm>
        </p:grpSpPr>
        <p:sp>
          <p:nvSpPr>
            <p:cNvPr id="4110" name="Freeform 34"/>
            <p:cNvSpPr>
              <a:spLocks/>
            </p:cNvSpPr>
            <p:nvPr/>
          </p:nvSpPr>
          <p:spPr bwMode="auto">
            <a:xfrm>
              <a:off x="267" y="0"/>
              <a:ext cx="678" cy="549"/>
            </a:xfrm>
            <a:custGeom>
              <a:avLst/>
              <a:gdLst>
                <a:gd name="T0" fmla="*/ 0 w 287"/>
                <a:gd name="T1" fmla="*/ 0 h 232"/>
                <a:gd name="T2" fmla="*/ 287 w 287"/>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1" name="Freeform 35"/>
            <p:cNvSpPr>
              <a:spLocks/>
            </p:cNvSpPr>
            <p:nvPr/>
          </p:nvSpPr>
          <p:spPr bwMode="auto">
            <a:xfrm>
              <a:off x="0" y="605"/>
              <a:ext cx="1212" cy="607"/>
            </a:xfrm>
            <a:custGeom>
              <a:avLst/>
              <a:gdLst>
                <a:gd name="T0" fmla="*/ 0 w 513"/>
                <a:gd name="T1" fmla="*/ 0 h 257"/>
                <a:gd name="T2" fmla="*/ 513 w 513"/>
                <a:gd name="T3" fmla="*/ 257 h 257"/>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2" name="Freeform 40"/>
          <p:cNvSpPr>
            <a:spLocks noEditPoints="1" noChangeArrowheads="1"/>
          </p:cNvSpPr>
          <p:nvPr/>
        </p:nvSpPr>
        <p:spPr bwMode="auto">
          <a:xfrm>
            <a:off x="4741863" y="563563"/>
            <a:ext cx="473075" cy="319087"/>
          </a:xfrm>
          <a:custGeom>
            <a:avLst/>
            <a:gdLst>
              <a:gd name="T0" fmla="*/ 594 w 655"/>
              <a:gd name="T1" fmla="*/ 0 h 441"/>
              <a:gd name="T2" fmla="*/ 62 w 655"/>
              <a:gd name="T3" fmla="*/ 0 h 441"/>
              <a:gd name="T4" fmla="*/ 0 w 655"/>
              <a:gd name="T5" fmla="*/ 64 h 441"/>
              <a:gd name="T6" fmla="*/ 0 w 655"/>
              <a:gd name="T7" fmla="*/ 378 h 441"/>
              <a:gd name="T8" fmla="*/ 62 w 655"/>
              <a:gd name="T9" fmla="*/ 441 h 441"/>
              <a:gd name="T10" fmla="*/ 594 w 655"/>
              <a:gd name="T11" fmla="*/ 441 h 441"/>
              <a:gd name="T12" fmla="*/ 655 w 655"/>
              <a:gd name="T13" fmla="*/ 378 h 441"/>
              <a:gd name="T14" fmla="*/ 655 w 655"/>
              <a:gd name="T15" fmla="*/ 64 h 441"/>
              <a:gd name="T16" fmla="*/ 594 w 655"/>
              <a:gd name="T17" fmla="*/ 0 h 441"/>
              <a:gd name="T18" fmla="*/ 298 w 655"/>
              <a:gd name="T19" fmla="*/ 228 h 441"/>
              <a:gd name="T20" fmla="*/ 77 w 655"/>
              <a:gd name="T21" fmla="*/ 358 h 441"/>
              <a:gd name="T22" fmla="*/ 77 w 655"/>
              <a:gd name="T23" fmla="*/ 94 h 441"/>
              <a:gd name="T24" fmla="*/ 298 w 655"/>
              <a:gd name="T25" fmla="*/ 228 h 441"/>
              <a:gd name="T26" fmla="*/ 123 w 655"/>
              <a:gd name="T27" fmla="*/ 77 h 441"/>
              <a:gd name="T28" fmla="*/ 556 w 655"/>
              <a:gd name="T29" fmla="*/ 77 h 441"/>
              <a:gd name="T30" fmla="*/ 336 w 655"/>
              <a:gd name="T31" fmla="*/ 206 h 441"/>
              <a:gd name="T32" fmla="*/ 123 w 655"/>
              <a:gd name="T33" fmla="*/ 77 h 441"/>
              <a:gd name="T34" fmla="*/ 336 w 655"/>
              <a:gd name="T35" fmla="*/ 251 h 441"/>
              <a:gd name="T36" fmla="*/ 523 w 655"/>
              <a:gd name="T37" fmla="*/ 364 h 441"/>
              <a:gd name="T38" fmla="*/ 142 w 655"/>
              <a:gd name="T39" fmla="*/ 364 h 441"/>
              <a:gd name="T40" fmla="*/ 336 w 655"/>
              <a:gd name="T41" fmla="*/ 251 h 441"/>
              <a:gd name="T42" fmla="*/ 373 w 655"/>
              <a:gd name="T43" fmla="*/ 229 h 441"/>
              <a:gd name="T44" fmla="*/ 578 w 655"/>
              <a:gd name="T45" fmla="*/ 109 h 441"/>
              <a:gd name="T46" fmla="*/ 578 w 655"/>
              <a:gd name="T47" fmla="*/ 353 h 441"/>
              <a:gd name="T48" fmla="*/ 373 w 655"/>
              <a:gd name="T49" fmla="*/ 229 h 4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441"/>
              <a:gd name="T77" fmla="*/ 655 w 655"/>
              <a:gd name="T78" fmla="*/ 441 h 4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cu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nvGrpSpPr>
          <p:cNvPr id="4113" name="Group 17"/>
          <p:cNvGrpSpPr>
            <a:grpSpLocks/>
          </p:cNvGrpSpPr>
          <p:nvPr/>
        </p:nvGrpSpPr>
        <p:grpSpPr bwMode="auto">
          <a:xfrm>
            <a:off x="2984500" y="500063"/>
            <a:ext cx="303213" cy="382587"/>
            <a:chOff x="0" y="0"/>
            <a:chExt cx="1139825" cy="1436688"/>
          </a:xfrm>
        </p:grpSpPr>
        <p:sp>
          <p:nvSpPr>
            <p:cNvPr id="4114" name="Freeform 62"/>
            <p:cNvSpPr>
              <a:spLocks/>
            </p:cNvSpPr>
            <p:nvPr/>
          </p:nvSpPr>
          <p:spPr bwMode="auto">
            <a:xfrm>
              <a:off x="0" y="566738"/>
              <a:ext cx="1139825" cy="869950"/>
            </a:xfrm>
            <a:custGeom>
              <a:avLst/>
              <a:gdLst>
                <a:gd name="T0" fmla="*/ 0 w 304"/>
                <a:gd name="T1" fmla="*/ 0 h 232"/>
                <a:gd name="T2" fmla="*/ 304 w 304"/>
                <a:gd name="T3" fmla="*/ 232 h 2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sp>
          <p:nvSpPr>
            <p:cNvPr id="4115" name="Freeform 61"/>
            <p:cNvSpPr>
              <a:spLocks/>
            </p:cNvSpPr>
            <p:nvPr/>
          </p:nvSpPr>
          <p:spPr bwMode="auto">
            <a:xfrm>
              <a:off x="71438" y="0"/>
              <a:ext cx="990600" cy="495300"/>
            </a:xfrm>
            <a:custGeom>
              <a:avLst/>
              <a:gdLst>
                <a:gd name="T0" fmla="*/ 0 w 264"/>
                <a:gd name="T1" fmla="*/ 0 h 132"/>
                <a:gd name="T2" fmla="*/ 264 w 264"/>
                <a:gd name="T3" fmla="*/ 132 h 132"/>
              </a:gdLst>
              <a:ahLst/>
              <a:cxnLst/>
              <a:rect l="T0" t="T1" r="T2" b="T3"/>
              <a:pathLst/>
            </a:custGeom>
            <a:solidFill>
              <a:srgbClr val="262626"/>
            </a:solidFill>
            <a:ln>
              <a:noFill/>
            </a:ln>
            <a:extLst>
              <a:ext uri="{91240B29-F687-4F45-9708-019B960494DF}">
                <a14:hiddenLine xmlns:a14="http://schemas.microsoft.com/office/drawing/2010/main" w="9525" cmpd="sng">
                  <a:solidFill>
                    <a:srgbClr val="000000"/>
                  </a:solidFill>
                  <a:round/>
                  <a:headEnd/>
                  <a:tailEnd/>
                </a14:hiddenLine>
              </a:ext>
            </a:extLst>
          </p:spPr>
          <p:txBody>
            <a:bodyPr/>
            <a:lstStyle/>
            <a:p>
              <a:endParaRPr lang="zh-CN" altLang="en-US">
                <a:latin typeface="Calibri" pitchFamily="34" charset="0"/>
                <a:ea typeface="宋体" pitchFamily="2" charset="-122"/>
                <a:sym typeface="宋体" pitchFamily="2" charset="-122"/>
              </a:endParaRPr>
            </a:p>
          </p:txBody>
        </p:sp>
      </p:grpSp>
      <p:sp>
        <p:nvSpPr>
          <p:cNvPr id="4116" name="直接连接符 31"/>
          <p:cNvSpPr>
            <a:spLocks noChangeShapeType="1"/>
          </p:cNvSpPr>
          <p:nvPr/>
        </p:nvSpPr>
        <p:spPr bwMode="auto">
          <a:xfrm>
            <a:off x="862715" y="5517957"/>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7" name="Rettangolo 7"/>
          <p:cNvSpPr>
            <a:spLocks noChangeArrowheads="1"/>
          </p:cNvSpPr>
          <p:nvPr/>
        </p:nvSpPr>
        <p:spPr bwMode="auto">
          <a:xfrm>
            <a:off x="857250" y="3538310"/>
            <a:ext cx="7713663"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b="1" dirty="0" smtClean="0">
                <a:solidFill>
                  <a:schemeClr val="bg1"/>
                </a:solidFill>
                <a:sym typeface="Arial" pitchFamily="34" charset="0"/>
              </a:rPr>
              <a:t>An AIDS awareness </a:t>
            </a:r>
            <a:r>
              <a:rPr lang="en-US" altLang="zh-CN" b="1" dirty="0" err="1" smtClean="0">
                <a:solidFill>
                  <a:schemeClr val="bg1"/>
                </a:solidFill>
                <a:sym typeface="Arial" pitchFamily="34" charset="0"/>
              </a:rPr>
              <a:t>programme</a:t>
            </a:r>
            <a:r>
              <a:rPr lang="en-US" altLang="zh-CN" b="1" dirty="0" smtClean="0">
                <a:solidFill>
                  <a:schemeClr val="bg1"/>
                </a:solidFill>
                <a:sym typeface="Arial" pitchFamily="34" charset="0"/>
              </a:rPr>
              <a:t> started by the Chinese Red Cross in Yunnan province six years ago has proved so successful that it is now running in several other provinces, including Xinjiang, Guangxi, Hainan, Fujian and Jilin.</a:t>
            </a:r>
            <a:endParaRPr lang="zh-CN" altLang="en-US" b="1" dirty="0">
              <a:solidFill>
                <a:schemeClr val="bg1"/>
              </a:solidFill>
            </a:endParaRPr>
          </a:p>
        </p:txBody>
      </p:sp>
      <p:sp>
        <p:nvSpPr>
          <p:cNvPr id="4118" name="直接连接符 36"/>
          <p:cNvSpPr>
            <a:spLocks noChangeShapeType="1"/>
          </p:cNvSpPr>
          <p:nvPr/>
        </p:nvSpPr>
        <p:spPr bwMode="auto">
          <a:xfrm>
            <a:off x="928688" y="3148013"/>
            <a:ext cx="3024187" cy="1587"/>
          </a:xfrm>
          <a:prstGeom prst="line">
            <a:avLst/>
          </a:prstGeom>
          <a:noFill/>
          <a:ln w="952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9" name="Rettangolo 7"/>
          <p:cNvSpPr>
            <a:spLocks noChangeArrowheads="1"/>
          </p:cNvSpPr>
          <p:nvPr/>
        </p:nvSpPr>
        <p:spPr bwMode="auto">
          <a:xfrm>
            <a:off x="857250" y="5072063"/>
            <a:ext cx="750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smtClean="0">
                <a:solidFill>
                  <a:srgbClr val="3F3F3F"/>
                </a:solidFill>
                <a:sym typeface="Arial" pitchFamily="34" charset="0"/>
              </a:rPr>
              <a:t>.</a:t>
            </a:r>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84" y="3603626"/>
            <a:ext cx="3682514"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063" y="4035824"/>
            <a:ext cx="296015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74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157255587</TotalTime>
  <Pages>0</Pages>
  <Words>931</Words>
  <Characters>0</Characters>
  <Application>Microsoft Office PowerPoint</Application>
  <DocSecurity>0</DocSecurity>
  <PresentationFormat>全屏显示(4:3)</PresentationFormat>
  <Lines>0</Lines>
  <Paragraphs>80</Paragraphs>
  <Slides>18</Slides>
  <Notes>0</Notes>
  <HiddenSlides>0</HiddenSlides>
  <MMClips>2</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AFI</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yingzi</dc:creator>
  <cp:lastModifiedBy>User</cp:lastModifiedBy>
  <cp:revision>148</cp:revision>
  <cp:lastPrinted>1899-12-30T00:00:00Z</cp:lastPrinted>
  <dcterms:created xsi:type="dcterms:W3CDTF">2011-03-25T03:20:00Z</dcterms:created>
  <dcterms:modified xsi:type="dcterms:W3CDTF">2014-06-25T09:05:15Z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