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6" r:id="rId3"/>
    <p:sldId id="267" r:id="rId4"/>
    <p:sldId id="268" r:id="rId5"/>
    <p:sldId id="261" r:id="rId6"/>
    <p:sldId id="258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B30"/>
    <a:srgbClr val="A66402"/>
    <a:srgbClr val="025245"/>
    <a:srgbClr val="199EE1"/>
    <a:srgbClr val="2186B9"/>
    <a:srgbClr val="1C69BE"/>
    <a:srgbClr val="1E5DEA"/>
    <a:srgbClr val="9F1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89655" autoAdjust="0"/>
  </p:normalViewPr>
  <p:slideViewPr>
    <p:cSldViewPr>
      <p:cViewPr>
        <p:scale>
          <a:sx n="79" d="100"/>
          <a:sy n="79" d="100"/>
        </p:scale>
        <p:origin x="-11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2C98BB-0DA5-4010-9365-FB22ECD11B6B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8DDFCE-DAF6-4E30-BC25-F26B711C09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solidFill>
                <a:srgbClr val="E46C0A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9D485A-8625-4A9E-8015-F0DBB5D162BD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solidFill>
                <a:srgbClr val="E46C0A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048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91F08A-5742-43AB-BE0F-A73ECE52BD9C}" type="slidenum">
              <a:rPr lang="zh-CN" altLang="en-US" sz="1200"/>
              <a:pPr algn="r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solidFill>
                <a:srgbClr val="E46C0A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BC6B5C-E431-47F5-BE33-95409B4AB56F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solidFill>
                <a:srgbClr val="E46C0A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457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A582A4-B82D-4720-9809-2EAA8059FB52}" type="slidenum">
              <a:rPr lang="zh-CN" altLang="en-US" sz="1200"/>
              <a:pPr algn="r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更多模板、视频教程：</a:t>
            </a:r>
            <a:r>
              <a:rPr lang="en-US" altLang="zh-CN" dirty="0" smtClean="0"/>
              <a:t>http://www.mysoeasy.com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662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73FC77-C8B5-410A-B7CD-877AAB3CB73C}" type="slidenum">
              <a:rPr lang="zh-CN" altLang="en-US" sz="1200"/>
              <a:pPr algn="r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更多模板、视频教程：</a:t>
            </a:r>
            <a:r>
              <a:rPr lang="en-US" altLang="zh-CN" dirty="0" smtClean="0"/>
              <a:t>http://www.mysoeasy.com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86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744AE5-46E2-418E-B38A-A31649B2742F}" type="slidenum">
              <a:rPr lang="zh-CN" altLang="en-US" sz="1200"/>
              <a:pPr algn="r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更多模板、视频教程：</a:t>
            </a:r>
            <a:r>
              <a:rPr lang="en-US" altLang="zh-CN" dirty="0" smtClean="0"/>
              <a:t>http://www.mysoeasy.com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072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C28027-3251-4354-A8AD-1097D0CC7418}" type="slidenum">
              <a:rPr lang="zh-CN" altLang="en-US" sz="1200"/>
              <a:pPr algn="r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rcRect t="1714" r="537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 userDrawn="1"/>
        </p:nvSpPr>
        <p:spPr>
          <a:xfrm>
            <a:off x="3203575" y="3429000"/>
            <a:ext cx="3529013" cy="360363"/>
          </a:xfrm>
          <a:prstGeom prst="roundRect">
            <a:avLst>
              <a:gd name="adj" fmla="val 50000"/>
            </a:avLst>
          </a:prstGeom>
          <a:solidFill>
            <a:srgbClr val="19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20680" cy="936104"/>
          </a:xfrm>
          <a:noFill/>
          <a:ln>
            <a:noFill/>
          </a:ln>
          <a:extLst/>
        </p:spPr>
        <p:txBody>
          <a:bodyPr/>
          <a:lstStyle>
            <a:lvl1pPr algn="ctr">
              <a:defRPr lang="zh-CN" altLang="en-US" sz="5400" b="1" dirty="0" smtClean="0">
                <a:solidFill>
                  <a:srgbClr val="193B3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56321" y="3429000"/>
            <a:ext cx="3960440" cy="360040"/>
          </a:xfrm>
          <a:noFill/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405D-3CDF-4FAB-9556-6C16EBEF4532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F8D5-57FC-4623-B32D-00316E6C33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95BD-E72D-442E-9478-AD9217254A0B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F813-2F91-4D4D-96D4-62D3097117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504056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92696"/>
            <a:ext cx="8064896" cy="5832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F017-975D-4AB4-A4DA-1D0DD6125325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837F-D28E-4601-A801-10925452C8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 l="381" t="468" r="2" b="12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7"/>
          <p:cNvSpPr/>
          <p:nvPr userDrawn="1"/>
        </p:nvSpPr>
        <p:spPr>
          <a:xfrm>
            <a:off x="2711450" y="3141663"/>
            <a:ext cx="3240088" cy="287337"/>
          </a:xfrm>
          <a:prstGeom prst="roundRect">
            <a:avLst>
              <a:gd name="adj" fmla="val 50000"/>
            </a:avLst>
          </a:prstGeom>
          <a:solidFill>
            <a:srgbClr val="19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0" y="2348880"/>
            <a:ext cx="3816423" cy="678284"/>
          </a:xfr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>
              <a:defRPr lang="zh-CN" altLang="en-US" sz="4400" dirty="0"/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95863" y="3121127"/>
            <a:ext cx="3096345" cy="30813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CDBB-ADA6-4C16-AEBB-F83F3DA38C13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DAB6-93BB-4D38-95F8-19964D4AAC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AD35-3788-4A2B-8409-ACC254D78122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D0EC-85D4-485E-ACF4-D9DACC1D9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5417-4104-4A78-83A1-6AFCC982EBD5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6561-4D40-493A-9B22-DBAE03929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F557-46A4-4E94-B2A0-03C6283E01D8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D8B8-8241-4DA9-A6A4-32429BA6A1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6147-11D1-4A37-ACB0-1C82ACB2DA98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91AF-1CEE-4E99-9F67-2905C66F5C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6DCC-BBAC-40A5-9FC1-66CEECFB48E9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DA2F-4CBE-495E-BFD4-8B224B79A5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A2C1-5243-4553-9AC8-99D91E166441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21B9-AB3F-4347-B624-D52E4E438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13"/>
          <a:srcRect l="381" t="468" r="2" b="12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250825" y="71438"/>
            <a:ext cx="7777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0825" y="692150"/>
            <a:ext cx="77771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D4867-17E9-4E11-9A74-3F210E85537D}" type="datetimeFigureOut">
              <a:rPr lang="zh-CN" altLang="en-US"/>
              <a:pPr>
                <a:defRPr/>
              </a:pPr>
              <a:t>2014/6/20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E40482-735D-4978-9C26-14146B8C2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20713"/>
            <a:ext cx="91440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400" b="1" kern="1200" dirty="0">
          <a:solidFill>
            <a:srgbClr val="193B30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3B3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3B3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3B3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3B30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C5C5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C5C5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C5C5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C5C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3"/>
          <p:cNvSpPr>
            <a:spLocks noGrp="1"/>
          </p:cNvSpPr>
          <p:nvPr>
            <p:ph type="ctrTitle"/>
          </p:nvPr>
        </p:nvSpPr>
        <p:spPr>
          <a:xfrm>
            <a:off x="1979613" y="2492375"/>
            <a:ext cx="6121400" cy="936625"/>
          </a:xfrm>
        </p:spPr>
        <p:txBody>
          <a:bodyPr/>
          <a:lstStyle/>
          <a:p>
            <a:r>
              <a:t>先行主语</a:t>
            </a:r>
            <a:r>
              <a:rPr lang="en-US" altLang="zh-CN"/>
              <a:t>It </a:t>
            </a:r>
            <a:endParaRPr/>
          </a:p>
        </p:txBody>
      </p:sp>
      <p:sp>
        <p:nvSpPr>
          <p:cNvPr id="14338" name="副标题 4"/>
          <p:cNvSpPr>
            <a:spLocks noGrp="1"/>
          </p:cNvSpPr>
          <p:nvPr>
            <p:ph type="subTitle" idx="1"/>
          </p:nvPr>
        </p:nvSpPr>
        <p:spPr>
          <a:xfrm>
            <a:off x="3203575" y="3357563"/>
            <a:ext cx="3503613" cy="360362"/>
          </a:xfrm>
        </p:spPr>
        <p:txBody>
          <a:bodyPr/>
          <a:lstStyle/>
          <a:p>
            <a:r>
              <a:rPr lang="zh-CN" altLang="en-US" sz="2400" smtClean="0">
                <a:latin typeface="Calibri" pitchFamily="34" charset="0"/>
              </a:rPr>
              <a:t>新课标人教版 </a:t>
            </a:r>
            <a:r>
              <a:rPr lang="en-US" altLang="zh-CN" sz="2400" smtClean="0">
                <a:latin typeface="Calibri" pitchFamily="34" charset="0"/>
              </a:rPr>
              <a:t>B6 U4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555875" y="3933825"/>
            <a:ext cx="511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193B30"/>
                </a:solidFill>
                <a:ea typeface="微软雅黑" pitchFamily="34" charset="-122"/>
              </a:rPr>
              <a:t>用法（一）不定式为真正主语</a:t>
            </a:r>
            <a:br>
              <a:rPr lang="zh-CN" altLang="en-US" sz="2400" b="1">
                <a:solidFill>
                  <a:srgbClr val="193B30"/>
                </a:solidFill>
                <a:ea typeface="微软雅黑" pitchFamily="34" charset="-122"/>
              </a:rPr>
            </a:br>
            <a:endParaRPr lang="zh-CN" altLang="en-US" sz="2400" b="1">
              <a:solidFill>
                <a:srgbClr val="193B30"/>
              </a:solidFill>
              <a:ea typeface="微软雅黑" pitchFamily="34" charset="-122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651500" y="5084763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塘厦中学</a:t>
            </a:r>
            <a:r>
              <a:rPr lang="en-US" altLang="zh-CN" b="1"/>
              <a:t>---</a:t>
            </a:r>
            <a:r>
              <a:rPr lang="zh-CN" altLang="en-US" b="1"/>
              <a:t>谢贵华</a:t>
            </a:r>
          </a:p>
          <a:p>
            <a:pPr>
              <a:spcBef>
                <a:spcPct val="50000"/>
              </a:spcBef>
            </a:pPr>
            <a:r>
              <a:rPr lang="en-US" altLang="zh-CN" b="1"/>
              <a:t>    SCNU---</a:t>
            </a:r>
            <a:r>
              <a:rPr lang="zh-CN" altLang="en-US" b="1"/>
              <a:t>苏嘉丽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3"/>
          <p:cNvSpPr>
            <a:spLocks noGrp="1"/>
          </p:cNvSpPr>
          <p:nvPr>
            <p:ph type="title" idx="4294967295"/>
          </p:nvPr>
        </p:nvSpPr>
        <p:spPr>
          <a:xfrm>
            <a:off x="323850" y="549275"/>
            <a:ext cx="8281988" cy="23336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smtClean="0">
                <a:latin typeface="Arial" charset="0"/>
              </a:rPr>
              <a:t>先行主语</a:t>
            </a:r>
            <a:r>
              <a:rPr lang="en-US" altLang="zh-CN" smtClean="0">
                <a:latin typeface="Arial" charset="0"/>
              </a:rPr>
              <a:t>it</a:t>
            </a:r>
            <a:r>
              <a:rPr smtClean="0">
                <a:latin typeface="Arial" charset="0"/>
              </a:rPr>
              <a:t>用法（之一）</a:t>
            </a:r>
            <a:br>
              <a:rPr smtClean="0">
                <a:latin typeface="Arial" charset="0"/>
              </a:rPr>
            </a:br>
            <a:r>
              <a:rPr lang="en-US" altLang="zh-CN" smtClean="0">
                <a:latin typeface="Arial" charset="0"/>
              </a:rPr>
              <a:t>It</a:t>
            </a:r>
            <a:r>
              <a:rPr smtClean="0">
                <a:latin typeface="Arial" charset="0"/>
              </a:rPr>
              <a:t>为形式主语，不定式为真正主语</a:t>
            </a:r>
            <a:br>
              <a:rPr smtClean="0">
                <a:latin typeface="Arial" charset="0"/>
              </a:rPr>
            </a:br>
            <a:r>
              <a:rPr lang="en-US" altLang="zh-CN" smtClean="0">
                <a:latin typeface="Arial" charset="0"/>
              </a:rPr>
              <a:t>It + is/was+ adj. /n. /prep. phrase+ (for sb)to do sth</a:t>
            </a:r>
            <a:br>
              <a:rPr lang="en-US" altLang="zh-CN" smtClean="0">
                <a:latin typeface="Arial" charset="0"/>
              </a:rPr>
            </a:br>
            <a:r>
              <a:rPr lang="en-US" altLang="zh-CN" smtClean="0">
                <a:latin typeface="Arial" charset="0"/>
              </a:rPr>
              <a:t>It+ v. +(for sb.) to do sth</a:t>
            </a:r>
            <a:endParaRPr sz="4400" smtClean="0">
              <a:latin typeface="Arial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843213" y="3500438"/>
            <a:ext cx="39608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193B30"/>
                </a:solidFill>
                <a:latin typeface="Calibri" pitchFamily="34" charset="0"/>
              </a:rPr>
              <a:t>Thank you</a:t>
            </a:r>
            <a:endParaRPr lang="zh-CN" altLang="en-US" sz="4800" b="1">
              <a:solidFill>
                <a:srgbClr val="193B3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130550"/>
            <a:ext cx="59404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3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9388" y="2636838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</a:rPr>
              <a:t>The bird is  flying in the sky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219700" y="1052513"/>
            <a:ext cx="35988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1E5DEA"/>
                </a:solidFill>
              </a:rPr>
              <a:t>It is impossible for us to fly in the sky like a bird.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79388" y="3860800"/>
            <a:ext cx="3851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F1B05"/>
                </a:solidFill>
              </a:rPr>
              <a:t>It is a good idea to have an ice-cream now!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8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933361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64388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4572000" y="1125538"/>
            <a:ext cx="1295400" cy="431800"/>
          </a:xfrm>
          <a:prstGeom prst="ellipse">
            <a:avLst/>
          </a:prstGeom>
          <a:noFill/>
          <a:ln w="38100">
            <a:solidFill>
              <a:srgbClr val="9F1B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6011863" y="69215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71550" y="4005263"/>
            <a:ext cx="734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F1B05"/>
                </a:solidFill>
              </a:rPr>
              <a:t>It takes us two hours to finish this paper!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193B30"/>
                </a:solidFill>
              </a:rPr>
              <a:t>They are jaywalking. (</a:t>
            </a:r>
            <a:r>
              <a:rPr lang="zh-CN" altLang="en-US" sz="3200" b="1">
                <a:solidFill>
                  <a:srgbClr val="193B30"/>
                </a:solidFill>
              </a:rPr>
              <a:t>乱穿马路</a:t>
            </a:r>
            <a:r>
              <a:rPr lang="en-US" altLang="zh-CN" sz="3200" b="1">
                <a:solidFill>
                  <a:srgbClr val="193B30"/>
                </a:solidFill>
              </a:rPr>
              <a:t>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9388" y="580548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9F1B05"/>
                </a:solidFill>
              </a:rPr>
              <a:t>It is against the law to do this.</a:t>
            </a:r>
            <a:endParaRPr lang="zh-CN" altLang="en-US" sz="3200" b="1">
              <a:solidFill>
                <a:srgbClr val="9F1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2843213" y="2781300"/>
            <a:ext cx="4537075" cy="504825"/>
          </a:xfrm>
        </p:spPr>
        <p:txBody>
          <a:bodyPr/>
          <a:lstStyle/>
          <a:p>
            <a:r>
              <a:rPr sz="3200" smtClean="0"/>
              <a:t>先行主语</a:t>
            </a:r>
            <a:r>
              <a:rPr lang="en-US" altLang="zh-CN" sz="3200" smtClean="0"/>
              <a:t>it----Form</a:t>
            </a:r>
            <a:endParaRPr sz="3200" smtClean="0"/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is impossible for us to fly in the sky like a bird.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is a good idea to have an ice-cream now!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187450" y="393382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is against the law to do that. 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116013" y="1484313"/>
            <a:ext cx="360362" cy="302418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140200" y="1989138"/>
            <a:ext cx="79216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492500" y="2781300"/>
            <a:ext cx="100806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924300" y="4365625"/>
            <a:ext cx="863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284663" y="3644900"/>
            <a:ext cx="1008062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1692275" y="1989138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835150" y="19891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9F1B05"/>
                </a:solidFill>
              </a:rPr>
              <a:t>Be+adj.</a:t>
            </a:r>
            <a:endParaRPr lang="zh-CN" altLang="en-US" sz="2000" b="1">
              <a:solidFill>
                <a:srgbClr val="9F1B05"/>
              </a:solidFill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908175" y="27813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9F1B05"/>
                </a:solidFill>
              </a:rPr>
              <a:t>Be+n.</a:t>
            </a:r>
            <a:endParaRPr lang="zh-CN" altLang="en-US" sz="2000" b="1">
              <a:solidFill>
                <a:srgbClr val="9F1B05"/>
              </a:solidFill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763713" y="4437063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9F1B05"/>
                </a:solidFill>
              </a:rPr>
              <a:t>Be+prep. phrase</a:t>
            </a:r>
            <a:endParaRPr lang="zh-CN" altLang="en-US" sz="2000" b="1">
              <a:solidFill>
                <a:srgbClr val="9F1B05"/>
              </a:solidFill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908175" y="3644900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9F1B05"/>
                </a:solidFill>
              </a:rPr>
              <a:t>It + V+…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7450" y="32131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takes me two hours to finish this paper!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31893 -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8435" grpId="0"/>
      <p:bldP spid="18436" grpId="0"/>
      <p:bldP spid="18442" grpId="0" animBg="1"/>
      <p:bldP spid="18443" grpId="0" animBg="1"/>
      <p:bldP spid="18444" grpId="0" animBg="1"/>
      <p:bldP spid="18445" grpId="0" animBg="1"/>
      <p:bldP spid="18446" grpId="0" animBg="1"/>
      <p:bldP spid="18451" grpId="0"/>
      <p:bldP spid="18452" grpId="0"/>
      <p:bldP spid="18453" grpId="0"/>
      <p:bldP spid="1845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1908175" y="2997200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It + v. +to do sth.</a:t>
            </a:r>
            <a:endParaRPr lang="zh-CN" altLang="en-US" sz="2800"/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835150" y="23495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It + is/was + prep. Phrase +to do sth.</a:t>
            </a:r>
            <a:endParaRPr lang="zh-CN" altLang="en-US" sz="2800"/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1835150" y="1052513"/>
            <a:ext cx="694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It + is/was + adj+ to do sth.</a:t>
            </a:r>
            <a:endParaRPr lang="zh-CN" altLang="en-US" sz="2800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835150" y="1628775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It + is/was + n. + to do sth.</a:t>
            </a:r>
            <a:endParaRPr lang="zh-CN" altLang="en-US" sz="2800"/>
          </a:p>
        </p:txBody>
      </p:sp>
      <p:sp>
        <p:nvSpPr>
          <p:cNvPr id="20488" name="标题 1"/>
          <p:cNvSpPr>
            <a:spLocks/>
          </p:cNvSpPr>
          <p:nvPr/>
        </p:nvSpPr>
        <p:spPr bwMode="auto">
          <a:xfrm>
            <a:off x="2843213" y="2420938"/>
            <a:ext cx="5616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作现行主语</a:t>
            </a:r>
            <a:br>
              <a:rPr lang="zh-CN" altLang="en-US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不定式作主语四种</a:t>
            </a:r>
            <a:r>
              <a:rPr lang="en-US" altLang="zh-CN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Form</a:t>
            </a:r>
            <a:br>
              <a:rPr lang="en-US" altLang="zh-CN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3200" b="1">
              <a:solidFill>
                <a:srgbClr val="193B3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9" name="标题 1"/>
          <p:cNvSpPr>
            <a:spLocks/>
          </p:cNvSpPr>
          <p:nvPr/>
        </p:nvSpPr>
        <p:spPr bwMode="auto">
          <a:xfrm>
            <a:off x="0" y="692150"/>
            <a:ext cx="6156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sz="3200" b="1">
              <a:solidFill>
                <a:srgbClr val="193B3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58888" y="5661025"/>
            <a:ext cx="6335712" cy="519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9F1B05"/>
                </a:solidFill>
              </a:rPr>
              <a:t>Why “to do…” is the real subject???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619250" y="3644900"/>
            <a:ext cx="5545138" cy="7794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9F1B05"/>
                </a:solidFill>
              </a:rPr>
              <a:t>TIPS: </a:t>
            </a:r>
            <a:r>
              <a:rPr lang="zh-CN" altLang="en-US" b="1">
                <a:solidFill>
                  <a:srgbClr val="9F1B05"/>
                </a:solidFill>
              </a:rPr>
              <a:t>如果要说明不定式表示的动作是谁做的，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9F1B05"/>
                </a:solidFill>
              </a:rPr>
              <a:t>可以在不定式前加</a:t>
            </a:r>
            <a:r>
              <a:rPr lang="en-US" altLang="zh-CN" b="1">
                <a:solidFill>
                  <a:srgbClr val="9F1B05"/>
                </a:solidFill>
              </a:rPr>
              <a:t>for + </a:t>
            </a:r>
            <a:r>
              <a:rPr lang="zh-CN" altLang="en-US" b="1">
                <a:solidFill>
                  <a:srgbClr val="9F1B05"/>
                </a:solidFill>
              </a:rPr>
              <a:t>名词或代词 </a:t>
            </a:r>
            <a:r>
              <a:rPr lang="en-US" altLang="zh-CN" b="1">
                <a:solidFill>
                  <a:srgbClr val="9F1B05"/>
                </a:solidFill>
              </a:rPr>
              <a:t>+ to do sth.</a:t>
            </a:r>
            <a:endParaRPr lang="zh-CN" altLang="en-US" b="1">
              <a:solidFill>
                <a:srgbClr val="9F1B05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900113" y="4652963"/>
            <a:ext cx="6913562" cy="7794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It is impossible </a:t>
            </a:r>
            <a:r>
              <a:rPr lang="en-US" altLang="en-US" b="1">
                <a:solidFill>
                  <a:srgbClr val="9F1B05"/>
                </a:solidFill>
              </a:rPr>
              <a:t>for us</a:t>
            </a:r>
            <a:r>
              <a:rPr lang="en-US" altLang="en-US" b="1"/>
              <a:t> to fly in the sky like a bird. 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It’s necessary</a:t>
            </a:r>
            <a:r>
              <a:rPr lang="en-US" altLang="en-US" b="1">
                <a:solidFill>
                  <a:srgbClr val="9F1B05"/>
                </a:solidFill>
              </a:rPr>
              <a:t> for the young </a:t>
            </a:r>
            <a:r>
              <a:rPr lang="en-US" altLang="en-US" b="1"/>
              <a:t>to master two foreign language</a:t>
            </a:r>
            <a:r>
              <a:rPr lang="en-US" altLang="zh-CN" b="1"/>
              <a:t>s</a:t>
            </a:r>
            <a:r>
              <a:rPr lang="en-US" altLang="en-US" b="1">
                <a:solidFill>
                  <a:srgbClr val="9F1B05"/>
                </a:solidFill>
              </a:rPr>
              <a:t>.</a:t>
            </a:r>
            <a:endParaRPr lang="en-US" altLang="zh-CN" b="1">
              <a:solidFill>
                <a:srgbClr val="9F1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5787 L -0.31493 -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20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 animBg="1"/>
      <p:bldP spid="20502" grpId="0" animBg="1"/>
      <p:bldP spid="205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 idx="4294967295"/>
          </p:nvPr>
        </p:nvSpPr>
        <p:spPr>
          <a:xfrm>
            <a:off x="2843213" y="2781300"/>
            <a:ext cx="5184775" cy="504825"/>
          </a:xfrm>
        </p:spPr>
        <p:txBody>
          <a:bodyPr/>
          <a:lstStyle/>
          <a:p>
            <a:r>
              <a:rPr sz="3200" smtClean="0"/>
              <a:t>先行主语</a:t>
            </a:r>
            <a:r>
              <a:rPr lang="en-US" altLang="zh-CN" sz="3200" smtClean="0"/>
              <a:t>it----Meaning</a:t>
            </a:r>
            <a:endParaRPr sz="320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is important to know your limitations.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is a good idea to have a little notebook handy.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87450" y="314166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is against the law to do that. 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187450" y="393382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It gave me great pleasure to see the movie. </a:t>
            </a: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1692275" y="1989138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835150" y="1989138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F1B05"/>
                </a:solidFill>
              </a:rPr>
              <a:t>知道自己的局限性很重要。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835150" y="2781300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F1B05"/>
                </a:solidFill>
              </a:rPr>
              <a:t>手边有个小笔记本是个好主意。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835150" y="35734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F1B05"/>
                </a:solidFill>
              </a:rPr>
              <a:t>这样做是违法的。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835150" y="44370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F1B05"/>
                </a:solidFill>
              </a:rPr>
              <a:t>观看电影让我很高兴。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95288" y="765175"/>
            <a:ext cx="8316912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193B30"/>
                </a:solidFill>
              </a:rPr>
              <a:t>从中文的角度不难得知，不定式是真正的主语，</a:t>
            </a:r>
            <a:r>
              <a:rPr lang="en-US" altLang="zh-CN" sz="2000" b="1">
                <a:solidFill>
                  <a:srgbClr val="193B30"/>
                </a:solidFill>
              </a:rPr>
              <a:t>it</a:t>
            </a:r>
            <a:r>
              <a:rPr lang="zh-CN" altLang="en-US" sz="2000" b="1">
                <a:solidFill>
                  <a:srgbClr val="193B30"/>
                </a:solidFill>
              </a:rPr>
              <a:t>是形式主语。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288" y="1125538"/>
            <a:ext cx="8316912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193B30"/>
                </a:solidFill>
              </a:rPr>
              <a:t>TIPS</a:t>
            </a:r>
            <a:r>
              <a:rPr lang="zh-CN" altLang="en-US" sz="2000" b="1">
                <a:solidFill>
                  <a:srgbClr val="193B30"/>
                </a:solidFill>
              </a:rPr>
              <a:t>： 在翻译时，把不定式部分的内容作为主语，颠倒英语中的语序。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 rot="-1047167">
            <a:off x="4067175" y="4868863"/>
            <a:ext cx="3635375" cy="76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9F1B05"/>
                </a:solidFill>
              </a:rPr>
              <a:t>Advantage???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31893 -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286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87" grpId="0"/>
      <p:bldP spid="28688" grpId="0"/>
      <p:bldP spid="28689" grpId="0"/>
      <p:bldP spid="28690" grpId="0"/>
      <p:bldP spid="28692" grpId="0" animBg="1"/>
      <p:bldP spid="28693" grpId="0" animBg="1"/>
      <p:bldP spid="286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250825" y="1268413"/>
            <a:ext cx="862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/>
              <a:t>It is necessary  to use a short-wave radio to pick up the programmers.</a:t>
            </a:r>
            <a:endParaRPr lang="zh-CN" altLang="en-US" sz="2000" b="1"/>
          </a:p>
        </p:txBody>
      </p:sp>
      <p:sp>
        <p:nvSpPr>
          <p:cNvPr id="22533" name="标题 1"/>
          <p:cNvSpPr>
            <a:spLocks/>
          </p:cNvSpPr>
          <p:nvPr/>
        </p:nvSpPr>
        <p:spPr bwMode="auto">
          <a:xfrm>
            <a:off x="2843213" y="2781300"/>
            <a:ext cx="5184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先行主语</a:t>
            </a:r>
            <a:r>
              <a:rPr lang="en-US" altLang="zh-CN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it----Meaning</a:t>
            </a:r>
            <a:endParaRPr lang="zh-CN" altLang="en-US" sz="3200" b="1">
              <a:solidFill>
                <a:srgbClr val="193B3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8313" y="1268413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/>
              <a:t>is necessary</a:t>
            </a:r>
            <a:endParaRPr lang="zh-CN" altLang="en-US" sz="2000" b="1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151063" y="1268413"/>
            <a:ext cx="6669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/>
              <a:t>to use a short-wave radio to pick up the programmers</a:t>
            </a:r>
            <a:endParaRPr lang="zh-CN" altLang="en-US" sz="2000" b="1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971550" y="2781300"/>
            <a:ext cx="3671888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193B30"/>
                </a:solidFill>
              </a:rPr>
              <a:t>主语过长，句子“头重脚轻</a:t>
            </a:r>
            <a:r>
              <a:rPr lang="en-US" altLang="zh-CN" sz="2000" b="1">
                <a:solidFill>
                  <a:srgbClr val="193B30"/>
                </a:solidFill>
              </a:rPr>
              <a:t>”</a:t>
            </a:r>
            <a:r>
              <a:rPr lang="zh-CN" altLang="en-US" sz="2000" b="1">
                <a:solidFill>
                  <a:srgbClr val="193B30"/>
                </a:solidFill>
              </a:rPr>
              <a:t>。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179388" y="2133600"/>
            <a:ext cx="6697662" cy="504825"/>
          </a:xfrm>
          <a:prstGeom prst="ellipse">
            <a:avLst/>
          </a:prstGeom>
          <a:noFill/>
          <a:ln w="38100">
            <a:solidFill>
              <a:srgbClr val="9F1B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971550" y="3573463"/>
            <a:ext cx="7345363" cy="701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93B30"/>
                </a:solidFill>
              </a:rPr>
              <a:t>作为形式主语的</a:t>
            </a:r>
            <a:r>
              <a:rPr lang="en-US" altLang="zh-CN" sz="2000" b="1">
                <a:solidFill>
                  <a:srgbClr val="193B30"/>
                </a:solidFill>
              </a:rPr>
              <a:t>it</a:t>
            </a:r>
            <a:r>
              <a:rPr lang="zh-CN" altLang="en-US" sz="2000" b="1">
                <a:solidFill>
                  <a:srgbClr val="193B30"/>
                </a:solidFill>
              </a:rPr>
              <a:t>并无实际语义，只是为满足语法上的需要。</a:t>
            </a:r>
          </a:p>
          <a:p>
            <a:r>
              <a:rPr lang="zh-CN" altLang="en-US" sz="2000" b="1">
                <a:solidFill>
                  <a:srgbClr val="193B30"/>
                </a:solidFill>
              </a:rPr>
              <a:t>     避免句子头重脚轻，它代替的是句子的真正主语。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00113" y="4724400"/>
            <a:ext cx="2735262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9F1B05"/>
                </a:solidFill>
              </a:rPr>
              <a:t>It’s wrong to lie.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356100" y="4724400"/>
            <a:ext cx="2735263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9F1B05"/>
                </a:solidFill>
              </a:rPr>
              <a:t>To lie is wrong.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779838" y="4724400"/>
            <a:ext cx="36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=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55650" y="5516563"/>
            <a:ext cx="8064500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9F1B05"/>
                </a:solidFill>
              </a:rPr>
              <a:t>当不定式成分不会造成头重脚轻的影响时，可以不使用</a:t>
            </a:r>
            <a:r>
              <a:rPr lang="en-US" altLang="zh-CN" sz="2000">
                <a:solidFill>
                  <a:srgbClr val="9F1B05"/>
                </a:solidFill>
              </a:rPr>
              <a:t>it </a:t>
            </a:r>
            <a:r>
              <a:rPr lang="zh-CN" altLang="en-US" sz="2000">
                <a:solidFill>
                  <a:srgbClr val="9F1B05"/>
                </a:solidFill>
              </a:rPr>
              <a:t>作为先行主语。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31893 -0.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82 0.04467 L -0.21007 0.1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69705 0.1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7" grpId="0"/>
      <p:bldP spid="22540" grpId="0"/>
      <p:bldP spid="22542" grpId="0" animBg="1"/>
      <p:bldP spid="22543" grpId="0" animBg="1"/>
      <p:bldP spid="22544" grpId="0" animBg="1"/>
      <p:bldP spid="22546" grpId="0" animBg="1"/>
      <p:bldP spid="22547" grpId="0" animBg="1"/>
      <p:bldP spid="22548" grpId="0"/>
      <p:bldP spid="225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内容占位符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137525" cy="5040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1800" b="1" smtClean="0"/>
              <a:t>1. Giving up smoking is difficult. </a:t>
            </a:r>
          </a:p>
          <a:p>
            <a:pPr>
              <a:buFont typeface="Arial" charset="0"/>
              <a:buNone/>
            </a:pPr>
            <a:endParaRPr lang="en-US" altLang="zh-CN" sz="1800" b="1" smtClean="0"/>
          </a:p>
          <a:p>
            <a:pPr>
              <a:buFont typeface="Arial" charset="0"/>
              <a:buNone/>
            </a:pPr>
            <a:r>
              <a:rPr lang="en-US" altLang="zh-CN" sz="1800" b="1" smtClean="0"/>
              <a:t>2. We should take off shoes when entering the lab. (necessary)</a:t>
            </a:r>
          </a:p>
          <a:p>
            <a:pPr>
              <a:buFont typeface="Arial" charset="0"/>
              <a:buNone/>
            </a:pPr>
            <a:endParaRPr lang="en-US" altLang="zh-CN" sz="1800" b="1" smtClean="0"/>
          </a:p>
          <a:p>
            <a:pPr>
              <a:buFont typeface="Arial" charset="0"/>
              <a:buNone/>
            </a:pPr>
            <a:r>
              <a:rPr lang="en-US" altLang="zh-CN" sz="1800" b="1" smtClean="0"/>
              <a:t>3. The police think to keep order in an football match is a hard job. </a:t>
            </a:r>
          </a:p>
          <a:p>
            <a:pPr>
              <a:buFont typeface="Arial" charset="0"/>
              <a:buNone/>
            </a:pPr>
            <a:endParaRPr lang="en-US" altLang="zh-CN" sz="1800" b="1" smtClean="0"/>
          </a:p>
          <a:p>
            <a:pPr>
              <a:buFont typeface="Arial" charset="0"/>
              <a:buNone/>
            </a:pPr>
            <a:r>
              <a:rPr lang="en-US" altLang="zh-CN" sz="1800" b="1" smtClean="0"/>
              <a:t>4. </a:t>
            </a:r>
            <a:r>
              <a:rPr lang="zh-CN" altLang="en-US" sz="1800" b="1" smtClean="0"/>
              <a:t>我们花费三年时间才完成了这项工作。（</a:t>
            </a:r>
            <a:r>
              <a:rPr lang="en-US" altLang="zh-CN" sz="1800" b="1" smtClean="0"/>
              <a:t>took</a:t>
            </a:r>
            <a:r>
              <a:rPr lang="zh-CN" altLang="en-US" sz="1800" b="1" smtClean="0"/>
              <a:t>）</a:t>
            </a:r>
          </a:p>
          <a:p>
            <a:pPr>
              <a:buFont typeface="Arial" charset="0"/>
              <a:buNone/>
            </a:pPr>
            <a:endParaRPr lang="zh-CN" altLang="en-US" sz="1800" b="1" smtClean="0"/>
          </a:p>
          <a:p>
            <a:pPr>
              <a:buFont typeface="Arial" charset="0"/>
              <a:buNone/>
            </a:pPr>
            <a:r>
              <a:rPr lang="en-US" altLang="zh-CN" sz="1800" b="1" smtClean="0"/>
              <a:t>5. To take part in the competition is full of challenge.  </a:t>
            </a:r>
          </a:p>
          <a:p>
            <a:pPr>
              <a:buFont typeface="Arial" charset="0"/>
              <a:buNone/>
            </a:pPr>
            <a:endParaRPr lang="zh-CN" altLang="en-US" sz="1800" b="1" smtClean="0"/>
          </a:p>
          <a:p>
            <a:pPr>
              <a:buFont typeface="Arial" charset="0"/>
              <a:buNone/>
            </a:pPr>
            <a:endParaRPr lang="en-US" altLang="zh-CN" sz="1800" smtClean="0"/>
          </a:p>
          <a:p>
            <a:pPr>
              <a:buFont typeface="Arial" charset="0"/>
              <a:buNone/>
            </a:pPr>
            <a:endParaRPr lang="en-US" altLang="zh-CN" sz="1800" smtClean="0"/>
          </a:p>
        </p:txBody>
      </p:sp>
      <p:sp>
        <p:nvSpPr>
          <p:cNvPr id="30723" name="标题 1"/>
          <p:cNvSpPr>
            <a:spLocks/>
          </p:cNvSpPr>
          <p:nvPr/>
        </p:nvSpPr>
        <p:spPr bwMode="auto">
          <a:xfrm>
            <a:off x="2843213" y="2924175"/>
            <a:ext cx="5184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先行主语</a:t>
            </a:r>
            <a:r>
              <a:rPr lang="en-US" altLang="zh-CN" sz="3200" b="1">
                <a:solidFill>
                  <a:srgbClr val="193B30"/>
                </a:solidFill>
                <a:latin typeface="微软雅黑" pitchFamily="34" charset="-122"/>
                <a:ea typeface="微软雅黑" pitchFamily="34" charset="-122"/>
              </a:rPr>
              <a:t>it----Use      Rewrite the Sentences</a:t>
            </a:r>
            <a:endParaRPr lang="zh-CN" altLang="en-US" sz="3200" b="1">
              <a:solidFill>
                <a:srgbClr val="193B3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4" name="内容占位符 2"/>
          <p:cNvSpPr>
            <a:spLocks/>
          </p:cNvSpPr>
          <p:nvPr/>
        </p:nvSpPr>
        <p:spPr bwMode="auto">
          <a:xfrm>
            <a:off x="827088" y="1817688"/>
            <a:ext cx="81375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1">
                <a:solidFill>
                  <a:srgbClr val="9F1B05"/>
                </a:solidFill>
                <a:ea typeface="微软雅黑" pitchFamily="34" charset="-122"/>
              </a:rPr>
              <a:t>It’s difficult to give up smoking.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zh-CN" b="1">
              <a:solidFill>
                <a:srgbClr val="9F1B05"/>
              </a:solidFill>
              <a:ea typeface="微软雅黑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1">
                <a:solidFill>
                  <a:srgbClr val="9F1B05"/>
                </a:solidFill>
                <a:ea typeface="微软雅黑" pitchFamily="34" charset="-122"/>
              </a:rPr>
              <a:t>It’s necessary for us to take off shoes when entering the lab.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zh-CN" b="1">
              <a:solidFill>
                <a:srgbClr val="9F1B05"/>
              </a:solidFill>
              <a:ea typeface="微软雅黑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1">
                <a:solidFill>
                  <a:srgbClr val="9F1B05"/>
                </a:solidFill>
                <a:ea typeface="微软雅黑" pitchFamily="34" charset="-122"/>
              </a:rPr>
              <a:t>It’s a hard job for the police to keep order in a football match. 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zh-CN" b="1">
              <a:solidFill>
                <a:srgbClr val="9F1B05"/>
              </a:solidFill>
              <a:ea typeface="微软雅黑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1">
                <a:solidFill>
                  <a:srgbClr val="9F1B05"/>
                </a:solidFill>
                <a:ea typeface="微软雅黑" pitchFamily="34" charset="-122"/>
              </a:rPr>
              <a:t>It took us three years to finish this job.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zh-CN" altLang="en-US" b="1">
              <a:solidFill>
                <a:srgbClr val="9F1B05"/>
              </a:solidFill>
              <a:ea typeface="微软雅黑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b="1">
                <a:solidFill>
                  <a:srgbClr val="9F1B05"/>
                </a:solidFill>
                <a:ea typeface="微软雅黑" pitchFamily="34" charset="-122"/>
              </a:rPr>
              <a:t>It’s full of challenge to take part in the competition. 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zh-CN" altLang="en-US" b="1">
              <a:solidFill>
                <a:srgbClr val="9F1B05"/>
              </a:solidFill>
              <a:ea typeface="微软雅黑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zh-CN">
              <a:solidFill>
                <a:srgbClr val="9F1B05"/>
              </a:solidFill>
              <a:ea typeface="微软雅黑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altLang="zh-CN">
              <a:solidFill>
                <a:srgbClr val="9F1B05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31493 -0.3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theme/theme1.xml><?xml version="1.0" encoding="utf-8"?>
<a:theme xmlns:a="http://schemas.openxmlformats.org/drawingml/2006/main" name="模板从 www.mysoeasy.com 下载">
  <a:themeElements>
    <a:clrScheme name="office资源宝库-www.mySoEasy.com">
      <a:dk1>
        <a:srgbClr val="262626"/>
      </a:dk1>
      <a:lt1>
        <a:srgbClr val="FFFFFF"/>
      </a:lt1>
      <a:dk2>
        <a:srgbClr val="8B8B8B"/>
      </a:dk2>
      <a:lt2>
        <a:srgbClr val="FFFFFF"/>
      </a:lt2>
      <a:accent1>
        <a:srgbClr val="00ADEE"/>
      </a:accent1>
      <a:accent2>
        <a:srgbClr val="00ADEE"/>
      </a:accent2>
      <a:accent3>
        <a:srgbClr val="FFC000"/>
      </a:accent3>
      <a:accent4>
        <a:srgbClr val="EB008B"/>
      </a:accent4>
      <a:accent5>
        <a:srgbClr val="00ADEF"/>
      </a:accent5>
      <a:accent6>
        <a:srgbClr val="9BBB59"/>
      </a:accent6>
      <a:hlink>
        <a:srgbClr val="76923C"/>
      </a:hlink>
      <a:folHlink>
        <a:srgbClr val="A7A711"/>
      </a:folHlink>
    </a:clrScheme>
    <a:fontScheme name="OFFICE资源宝库-www.mysoeasy.com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0000"/>
            <a:lumOff val="1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90000"/>
              <a:lumOff val="1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1400" dirty="0">
            <a:solidFill>
              <a:schemeClr val="tx1">
                <a:lumMod val="90000"/>
                <a:lumOff val="10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模板从 www.mysoeasy.com 下载 1">
        <a:dk1>
          <a:srgbClr val="8064A2"/>
        </a:dk1>
        <a:lt1>
          <a:srgbClr val="9BBB5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BDAB5"/>
        </a:accent3>
        <a:accent4>
          <a:srgbClr val="6C548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702</Words>
  <Application>Microsoft Office PowerPoint</Application>
  <PresentationFormat>全屏显示(4:3)</PresentationFormat>
  <Paragraphs>86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微软雅黑</vt:lpstr>
      <vt:lpstr>Calibri</vt:lpstr>
      <vt:lpstr>模板从 www.mysoeasy.com 下载</vt:lpstr>
      <vt:lpstr>模板从 www.mysoeasy.com 下载</vt:lpstr>
      <vt:lpstr>模板从 www.mysoeasy.com 下载</vt:lpstr>
      <vt:lpstr>先行主语It </vt:lpstr>
      <vt:lpstr>幻灯片 2</vt:lpstr>
      <vt:lpstr>幻灯片 3</vt:lpstr>
      <vt:lpstr>幻灯片 4</vt:lpstr>
      <vt:lpstr>先行主语it----Form</vt:lpstr>
      <vt:lpstr>幻灯片 6</vt:lpstr>
      <vt:lpstr>先行主语it----Meaning</vt:lpstr>
      <vt:lpstr>幻灯片 8</vt:lpstr>
      <vt:lpstr>幻灯片 9</vt:lpstr>
      <vt:lpstr>先行主语it用法（之一） It为形式主语，不定式为真正主语 It + is/was+ adj. /n. /prep. phrase+ (for sb)to do sth It+ v. +(for sb.) to do sth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chen.zhb;ivywang</dc:creator>
  <cp:lastModifiedBy>sony</cp:lastModifiedBy>
  <cp:revision>112</cp:revision>
  <dcterms:created xsi:type="dcterms:W3CDTF">2012-09-05T06:51:19Z</dcterms:created>
  <dcterms:modified xsi:type="dcterms:W3CDTF">2014-06-20T03:02:10Z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ID">
    <vt:lpwstr>A30220130116A07</vt:lpwstr>
  </property>
  <property fmtid="{D5CDD505-2E9C-101B-9397-08002B2CF9AE}" pid="3" name="标题">
    <vt:lpwstr>梦幻柔美花朵</vt:lpwstr>
  </property>
  <property fmtid="{D5CDD505-2E9C-101B-9397-08002B2CF9AE}" pid="4" name="使用说明">
    <vt:lpwstr>PPT背景模板是PPT文档的格式、布局、图形效果整套美化方案，应用后不会改变PPT演示文稿本身的内容，仅仅使内容格式发生变化。点击【套用到文档】按钮即可套用该模板。</vt:lpwstr>
  </property>
  <property fmtid="{D5CDD505-2E9C-101B-9397-08002B2CF9AE}" pid="5" name="适用软件">
    <vt:lpwstr>PowerPoint 2007及以上版本</vt:lpwstr>
  </property>
  <property fmtid="{D5CDD505-2E9C-101B-9397-08002B2CF9AE}" pid="6" name="使用软件">
    <vt:lpwstr>ppt</vt:lpwstr>
  </property>
  <property fmtid="{D5CDD505-2E9C-101B-9397-08002B2CF9AE}" pid="7" name="相关案例">
    <vt:lpwstr>854</vt:lpwstr>
  </property>
  <property fmtid="{D5CDD505-2E9C-101B-9397-08002B2CF9AE}" pid="8" name="关键字">
    <vt:lpwstr>PPT背景模板 PPT 格式 梦幻 柔美 花朵 花 植物 自然 清新 简洁 时尚 V2</vt:lpwstr>
  </property>
  <property fmtid="{D5CDD505-2E9C-101B-9397-08002B2CF9AE}" pid="9" name="模板缩略图">
    <vt:lpwstr>A30220130116A07.png</vt:lpwstr>
  </property>
  <property fmtid="{D5CDD505-2E9C-101B-9397-08002B2CF9AE}" pid="10" name="显示VIP等级">
    <vt:lpwstr>2</vt:lpwstr>
  </property>
  <property fmtid="{D5CDD505-2E9C-101B-9397-08002B2CF9AE}" pid="11" name="附件ID">
    <vt:lpwstr>A30220130116A0701</vt:lpwstr>
  </property>
  <property fmtid="{D5CDD505-2E9C-101B-9397-08002B2CF9AE}" pid="12" name="缩略图标题">
    <vt:lpwstr>梦幻柔美花朵</vt:lpwstr>
  </property>
  <property fmtid="{D5CDD505-2E9C-101B-9397-08002B2CF9AE}" pid="13" name="附件路径">
    <vt:lpwstr>A30220130116A0701.pptx</vt:lpwstr>
  </property>
  <property fmtid="{D5CDD505-2E9C-101B-9397-08002B2CF9AE}" pid="14" name="附件缩略图">
    <vt:lpwstr>A30220130116A0701.png</vt:lpwstr>
  </property>
  <property fmtid="{D5CDD505-2E9C-101B-9397-08002B2CF9AE}" pid="15" name="VIP等级">
    <vt:lpwstr>2</vt:lpwstr>
  </property>
  <property fmtid="{D5CDD505-2E9C-101B-9397-08002B2CF9AE}" pid="16" name="是否可购买">
    <vt:lpwstr>1</vt:lpwstr>
  </property>
  <property fmtid="{D5CDD505-2E9C-101B-9397-08002B2CF9AE}" pid="17" name="价格">
    <vt:lpwstr>25</vt:lpwstr>
  </property>
  <property fmtid="{D5CDD505-2E9C-101B-9397-08002B2CF9AE}" pid="18" name="操作代码">
    <vt:lpwstr>2</vt:lpwstr>
  </property>
</Properties>
</file>