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spcBef>
                <a:spcPts val="700"/>
              </a:spcBef>
              <a:defRPr sz="2400"/>
            </a:lvl1pPr>
            <a:lvl2pPr>
              <a:spcBef>
                <a:spcPts val="700"/>
              </a:spcBef>
              <a:defRPr sz="2000"/>
            </a:lvl2pPr>
            <a:lvl3pPr>
              <a:spcBef>
                <a:spcPts val="700"/>
              </a:spcBef>
              <a:defRPr sz="1800"/>
            </a:lvl3pPr>
            <a:lvl4pPr>
              <a:spcBef>
                <a:spcPts val="700"/>
              </a:spcBef>
              <a:defRPr sz="1600"/>
            </a:lvl4pPr>
            <a:lvl5pPr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spcBef>
                <a:spcPts val="700"/>
              </a:spcBef>
              <a:defRPr sz="2400"/>
            </a:lvl1pPr>
            <a:lvl2pPr>
              <a:spcBef>
                <a:spcPts val="700"/>
              </a:spcBef>
              <a:defRPr sz="2000"/>
            </a:lvl2pPr>
            <a:lvl3pPr>
              <a:spcBef>
                <a:spcPts val="700"/>
              </a:spcBef>
              <a:defRPr sz="1800"/>
            </a:lvl3pPr>
            <a:lvl4pPr>
              <a:spcBef>
                <a:spcPts val="700"/>
              </a:spcBef>
              <a:defRPr sz="1600"/>
            </a:lvl4pPr>
            <a:lvl5pPr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21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210" algn="l" rtl="0" eaLnBrk="1" latinLnBrk="0" hangingPunct="1"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490" algn="l" rtl="0" eaLnBrk="1" latinLnBrk="0" hangingPunct="1"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095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99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575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00174"/>
            <a:ext cx="8933688" cy="4800600"/>
          </a:xfrm>
        </p:spPr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华南师范大学外国语言文化学院        苏士琳</a:t>
            </a:r>
            <a:endParaRPr lang="zh-CN" altLang="en-US" dirty="0" smtClean="0"/>
          </a:p>
          <a:p>
            <a:endParaRPr lang="zh-CN" altLang="en-US" dirty="0"/>
          </a:p>
          <a:p>
            <a:r>
              <a:rPr lang="zh-CN" altLang="en-US" dirty="0" smtClean="0">
                <a:sym typeface="+mn-ea"/>
              </a:rPr>
              <a:t>河源市紫金中学                                 钟碧芬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Step3:       Practice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Turn the following sentences into Passive Voice:</a:t>
            </a:r>
            <a:endParaRPr lang="en-US" altLang="zh-CN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CN" dirty="0" smtClean="0"/>
              <a:t>1.They will give her a gold medal.</a:t>
            </a:r>
            <a:endParaRPr lang="en-US" altLang="zh-CN" dirty="0" smtClean="0"/>
          </a:p>
          <a:p>
            <a:r>
              <a:rPr lang="en-US" altLang="zh-CN" dirty="0" smtClean="0"/>
              <a:t>  </a:t>
            </a:r>
            <a:r>
              <a:rPr lang="en-US" altLang="zh-CN" dirty="0" smtClean="0">
                <a:solidFill>
                  <a:srgbClr val="C00000"/>
                </a:solidFill>
              </a:rPr>
              <a:t> She </a:t>
            </a:r>
            <a:r>
              <a:rPr lang="en-US" altLang="zh-CN" dirty="0" smtClean="0"/>
              <a:t>will be given </a:t>
            </a:r>
            <a:r>
              <a:rPr lang="en-US" altLang="zh-CN" dirty="0" smtClean="0">
                <a:solidFill>
                  <a:srgbClr val="C00000"/>
                </a:solidFill>
              </a:rPr>
              <a:t>a gold medal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2. The rabbits will eat the carrots.</a:t>
            </a:r>
            <a:endParaRPr lang="en-US" altLang="zh-CN" dirty="0" smtClean="0"/>
          </a:p>
          <a:p>
            <a:r>
              <a:rPr lang="en-US" altLang="zh-CN" dirty="0" smtClean="0"/>
              <a:t>   </a:t>
            </a:r>
            <a:r>
              <a:rPr lang="en-US" altLang="zh-CN" dirty="0" smtClean="0">
                <a:solidFill>
                  <a:srgbClr val="C00000"/>
                </a:solidFill>
              </a:rPr>
              <a:t>The carrots </a:t>
            </a:r>
            <a:r>
              <a:rPr lang="en-US" altLang="zh-CN" dirty="0" smtClean="0"/>
              <a:t>will be eaten </a:t>
            </a:r>
            <a:r>
              <a:rPr lang="en-US" altLang="zh-CN" dirty="0" smtClean="0">
                <a:solidFill>
                  <a:srgbClr val="C00000"/>
                </a:solidFill>
              </a:rPr>
              <a:t>by the rabbits.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3.They will finish the project in five years.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C00000"/>
                </a:solidFill>
              </a:rPr>
              <a:t>   The project </a:t>
            </a:r>
            <a:r>
              <a:rPr lang="en-US" altLang="zh-CN" dirty="0" smtClean="0"/>
              <a:t>will be finished </a:t>
            </a:r>
            <a:r>
              <a:rPr lang="en-US" altLang="zh-CN" dirty="0" smtClean="0">
                <a:solidFill>
                  <a:srgbClr val="C00000"/>
                </a:solidFill>
              </a:rPr>
              <a:t>in five years</a:t>
            </a:r>
            <a:r>
              <a:rPr lang="en-US" altLang="zh-CN" dirty="0" smtClean="0"/>
              <a:t>.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7290" y="2786058"/>
            <a:ext cx="7498080" cy="1143000"/>
          </a:xfrm>
        </p:spPr>
        <p:txBody>
          <a:bodyPr>
            <a:noAutofit/>
          </a:bodyPr>
          <a:lstStyle/>
          <a:p>
            <a:r>
              <a:rPr lang="en-US" altLang="zh-CN" sz="9600" dirty="0" smtClean="0"/>
              <a:t>Take a break!</a:t>
            </a:r>
            <a:endParaRPr lang="zh-CN" alt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7174" y="1643050"/>
            <a:ext cx="8776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Unit2 The Olympic Games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1472" y="3500438"/>
            <a:ext cx="818179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Grammar</a:t>
            </a:r>
            <a:endParaRPr lang="en-US" altLang="zh-CN" sz="54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altLang="zh-CN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Future Passive Voice</a:t>
            </a:r>
            <a:endParaRPr lang="en-US" altLang="zh-CN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CN" alt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（一般将来时被动语态）</a:t>
            </a:r>
            <a:endParaRPr lang="zh-CN" alt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Step1:    Revision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 smtClean="0"/>
              <a:t>一般时态</a:t>
            </a:r>
            <a:r>
              <a:rPr lang="en-US" altLang="zh-CN" dirty="0" smtClean="0"/>
              <a:t>simple passive voice</a:t>
            </a:r>
            <a:r>
              <a:rPr lang="zh-CN" altLang="en-US" dirty="0" smtClean="0"/>
              <a:t>： </a:t>
            </a:r>
            <a:endParaRPr lang="en-US" altLang="zh-CN" dirty="0" smtClean="0"/>
          </a:p>
          <a:p>
            <a:r>
              <a:rPr lang="en-US" altLang="zh-CN" u="sng" dirty="0" smtClean="0">
                <a:solidFill>
                  <a:schemeClr val="accent3"/>
                </a:solidFill>
              </a:rPr>
              <a:t>am/is/are </a:t>
            </a:r>
            <a:r>
              <a:rPr lang="en-US" altLang="zh-CN" dirty="0" smtClean="0">
                <a:solidFill>
                  <a:schemeClr val="accent3"/>
                </a:solidFill>
              </a:rPr>
              <a:t>+ past tense(</a:t>
            </a:r>
            <a:r>
              <a:rPr lang="zh-CN" altLang="en-US" dirty="0" smtClean="0">
                <a:solidFill>
                  <a:schemeClr val="accent3"/>
                </a:solidFill>
              </a:rPr>
              <a:t>过去分词</a:t>
            </a:r>
            <a:r>
              <a:rPr lang="en-US" altLang="zh-CN" dirty="0" smtClean="0">
                <a:solidFill>
                  <a:schemeClr val="accent3"/>
                </a:solidFill>
              </a:rPr>
              <a:t>)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en-US" altLang="zh-CN" dirty="0" smtClean="0"/>
              <a:t>1.The Chinese food __ to be the healthiest in the world.</a:t>
            </a:r>
            <a:endParaRPr lang="en-US" altLang="zh-CN" dirty="0" smtClean="0"/>
          </a:p>
          <a:p>
            <a:r>
              <a:rPr lang="en-US" altLang="zh-CN" dirty="0" smtClean="0"/>
              <a:t>A. considers                B. is considering</a:t>
            </a:r>
            <a:endParaRPr lang="en-US" altLang="zh-CN" dirty="0" smtClean="0"/>
          </a:p>
          <a:p>
            <a:r>
              <a:rPr lang="en-US" altLang="zh-CN" dirty="0" smtClean="0"/>
              <a:t>C. is considered</a:t>
            </a:r>
            <a:r>
              <a:rPr lang="en-US" altLang="zh-CN" dirty="0" smtClean="0">
                <a:solidFill>
                  <a:srgbClr val="FF0000"/>
                </a:solidFill>
              </a:rPr>
              <a:t>          </a:t>
            </a:r>
            <a:r>
              <a:rPr lang="en-US" altLang="zh-CN" dirty="0" smtClean="0"/>
              <a:t>D. has considered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C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过去时态</a:t>
            </a:r>
            <a:r>
              <a:rPr lang="en-US" altLang="zh-CN" dirty="0" smtClean="0"/>
              <a:t>past passive voice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u="sng" dirty="0" smtClean="0">
                <a:solidFill>
                  <a:schemeClr val="accent3"/>
                </a:solidFill>
              </a:rPr>
              <a:t>was/were </a:t>
            </a:r>
            <a:r>
              <a:rPr lang="en-US" altLang="zh-CN" dirty="0" smtClean="0">
                <a:solidFill>
                  <a:schemeClr val="accent3"/>
                </a:solidFill>
              </a:rPr>
              <a:t>+ past tense(</a:t>
            </a:r>
            <a:r>
              <a:rPr lang="zh-CN" altLang="en-US" dirty="0" smtClean="0">
                <a:solidFill>
                  <a:schemeClr val="accent3"/>
                </a:solidFill>
              </a:rPr>
              <a:t>过去分词</a:t>
            </a:r>
            <a:r>
              <a:rPr lang="en-US" altLang="zh-CN" dirty="0" smtClean="0">
                <a:solidFill>
                  <a:schemeClr val="accent3"/>
                </a:solidFill>
              </a:rPr>
              <a:t>)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en-US" altLang="zh-CN" dirty="0" smtClean="0"/>
              <a:t>2. John __, for he went swimming yesterday without permission.</a:t>
            </a:r>
            <a:endParaRPr lang="en-US" altLang="zh-CN" dirty="0" smtClean="0"/>
          </a:p>
          <a:p>
            <a:r>
              <a:rPr lang="en-US" altLang="zh-CN" dirty="0" smtClean="0"/>
              <a:t>A. would punished           B. had punished</a:t>
            </a:r>
            <a:endParaRPr lang="en-US" altLang="zh-CN" dirty="0" smtClean="0"/>
          </a:p>
          <a:p>
            <a:r>
              <a:rPr lang="en-US" altLang="zh-CN" dirty="0" smtClean="0"/>
              <a:t>C. punished                     D. was punished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Step2:   Learning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Active and Passive voice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r>
              <a:rPr lang="en-US" altLang="zh-CN" dirty="0" smtClean="0"/>
              <a:t>In </a:t>
            </a:r>
            <a:r>
              <a:rPr lang="en-US" altLang="zh-CN" dirty="0" smtClean="0">
                <a:solidFill>
                  <a:srgbClr val="C00000"/>
                </a:solidFill>
              </a:rPr>
              <a:t>active voice</a:t>
            </a:r>
            <a:r>
              <a:rPr lang="en-US" altLang="zh-CN" dirty="0" smtClean="0"/>
              <a:t>, the subject perform the action expressed by the verb:</a:t>
            </a:r>
            <a:endParaRPr lang="en-US" altLang="zh-CN" dirty="0" smtClean="0"/>
          </a:p>
          <a:p>
            <a:r>
              <a:rPr lang="en-US" altLang="zh-CN" dirty="0" smtClean="0"/>
              <a:t>    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The student wrote a song.</a:t>
            </a:r>
            <a:endParaRPr lang="en-US" altLang="zh-CN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</a:rPr>
              <a:t>主动语态表示主语是动作的执行者</a:t>
            </a:r>
            <a:endParaRPr lang="en-US" altLang="zh-CN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CN" dirty="0" smtClean="0"/>
              <a:t>In </a:t>
            </a:r>
            <a:r>
              <a:rPr lang="en-US" altLang="zh-CN" dirty="0" smtClean="0">
                <a:solidFill>
                  <a:srgbClr val="C00000"/>
                </a:solidFill>
              </a:rPr>
              <a:t>passive voice</a:t>
            </a:r>
            <a:r>
              <a:rPr lang="en-US" altLang="zh-CN" dirty="0" smtClean="0"/>
              <a:t>, the subject receives the action expressed by the verb: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A song was written by the student.</a:t>
            </a:r>
            <a:endParaRPr lang="en-US" altLang="zh-CN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</a:rPr>
              <a:t>被动语态表示主语是动作的承受者</a:t>
            </a:r>
            <a:endParaRPr lang="en-US" altLang="zh-CN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被动语态的构成式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be+</a:t>
            </a:r>
            <a:r>
              <a:rPr lang="zh-CN" altLang="en-US" dirty="0" smtClean="0"/>
              <a:t>过去分词</a:t>
            </a:r>
            <a:endParaRPr lang="en-US" altLang="zh-CN" dirty="0" smtClean="0"/>
          </a:p>
          <a:p>
            <a:r>
              <a:rPr lang="zh-CN" altLang="en-US" dirty="0" smtClean="0"/>
              <a:t>主动语态的宾语在被动语态中作主语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 We </a:t>
            </a:r>
            <a:r>
              <a:rPr lang="en-US" altLang="zh-CN" dirty="0" smtClean="0">
                <a:solidFill>
                  <a:srgbClr val="C00000"/>
                </a:solidFill>
              </a:rPr>
              <a:t>study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English.</a:t>
            </a:r>
            <a:endParaRPr lang="en-US" altLang="zh-CN" u="sng" dirty="0" smtClean="0"/>
          </a:p>
          <a:p>
            <a:r>
              <a:rPr lang="en-US" altLang="zh-CN" sz="2800" dirty="0" smtClean="0"/>
              <a:t>  </a:t>
            </a:r>
            <a:r>
              <a:rPr lang="zh-CN" altLang="en-US" sz="2400" dirty="0" smtClean="0">
                <a:solidFill>
                  <a:srgbClr val="FF0000"/>
                </a:solidFill>
              </a:rPr>
              <a:t>主      谓        宾（受动者）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u="sng" dirty="0" smtClean="0"/>
              <a:t>English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C00000"/>
                </a:solidFill>
              </a:rPr>
              <a:t>is studied 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(by us).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下箭头 6"/>
          <p:cNvSpPr/>
          <p:nvPr/>
        </p:nvSpPr>
        <p:spPr>
          <a:xfrm>
            <a:off x="2928926" y="3714752"/>
            <a:ext cx="571504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将来时的被动语态表示：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动作发生在将来；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强调动作的承受者，或无须提及动作的执行者；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将来时的被动语态由</a:t>
            </a:r>
            <a:r>
              <a:rPr lang="en-US" altLang="zh-CN" dirty="0" smtClean="0"/>
              <a:t>”</a:t>
            </a:r>
            <a:r>
              <a:rPr lang="en-US" altLang="zh-CN" dirty="0" smtClean="0">
                <a:solidFill>
                  <a:srgbClr val="C00000"/>
                </a:solidFill>
              </a:rPr>
              <a:t>shall/will be+</a:t>
            </a:r>
            <a:r>
              <a:rPr lang="zh-CN" altLang="en-US" dirty="0" smtClean="0">
                <a:solidFill>
                  <a:srgbClr val="C00000"/>
                </a:solidFill>
              </a:rPr>
              <a:t>过去分词</a:t>
            </a:r>
            <a:r>
              <a:rPr lang="en-US" altLang="zh-CN" dirty="0" smtClean="0">
                <a:solidFill>
                  <a:srgbClr val="C00000"/>
                </a:solidFill>
              </a:rPr>
              <a:t>”</a:t>
            </a:r>
            <a:r>
              <a:rPr lang="zh-CN" altLang="en-US" dirty="0" smtClean="0">
                <a:solidFill>
                  <a:srgbClr val="C00000"/>
                </a:solidFill>
              </a:rPr>
              <a:t>或</a:t>
            </a:r>
            <a:r>
              <a:rPr lang="en-US" altLang="zh-CN" dirty="0" smtClean="0">
                <a:solidFill>
                  <a:srgbClr val="C00000"/>
                </a:solidFill>
              </a:rPr>
              <a:t>”be going to be + </a:t>
            </a:r>
            <a:r>
              <a:rPr lang="zh-CN" altLang="en-US" dirty="0" smtClean="0">
                <a:solidFill>
                  <a:srgbClr val="C00000"/>
                </a:solidFill>
              </a:rPr>
              <a:t>过去分词</a:t>
            </a:r>
            <a:r>
              <a:rPr lang="en-US" altLang="zh-CN" dirty="0" smtClean="0"/>
              <a:t>”</a:t>
            </a:r>
            <a:r>
              <a:rPr lang="zh-CN" altLang="en-US" dirty="0" smtClean="0"/>
              <a:t>构成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一般将来时被动语态的肯定式：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5400" b="1" dirty="0" smtClean="0"/>
              <a:t>will be + p.p.</a:t>
            </a:r>
            <a:endParaRPr lang="en-US" altLang="zh-CN" sz="5400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They </a:t>
            </a:r>
            <a:r>
              <a:rPr lang="en-US" altLang="zh-CN" dirty="0" smtClean="0">
                <a:solidFill>
                  <a:srgbClr val="C00000"/>
                </a:solidFill>
              </a:rPr>
              <a:t>will invite </a:t>
            </a:r>
            <a:r>
              <a:rPr lang="en-US" altLang="zh-CN" dirty="0" smtClean="0"/>
              <a:t>me to dinner today.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I </a:t>
            </a:r>
            <a:r>
              <a:rPr lang="en-US" altLang="zh-CN" dirty="0" smtClean="0">
                <a:solidFill>
                  <a:srgbClr val="C00000"/>
                </a:solidFill>
              </a:rPr>
              <a:t>will be invited </a:t>
            </a:r>
            <a:r>
              <a:rPr lang="en-US" altLang="zh-CN" dirty="0" smtClean="0"/>
              <a:t>to dinner today.</a:t>
            </a:r>
            <a:endParaRPr lang="zh-CN" altLang="en-US" dirty="0"/>
          </a:p>
        </p:txBody>
      </p:sp>
      <p:sp>
        <p:nvSpPr>
          <p:cNvPr id="4" name="下箭头 3"/>
          <p:cNvSpPr/>
          <p:nvPr/>
        </p:nvSpPr>
        <p:spPr>
          <a:xfrm>
            <a:off x="4286248" y="4071942"/>
            <a:ext cx="357190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一般将来时被动语态的否定式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5400" b="1" dirty="0" smtClean="0"/>
              <a:t> will not be + p.p.</a:t>
            </a:r>
            <a:endParaRPr lang="en-US" altLang="zh-CN" sz="5400" b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You </a:t>
            </a:r>
            <a:r>
              <a:rPr lang="en-US" altLang="zh-CN" dirty="0" smtClean="0">
                <a:solidFill>
                  <a:srgbClr val="C00000"/>
                </a:solidFill>
              </a:rPr>
              <a:t>will be made to stay</a:t>
            </a:r>
            <a:r>
              <a:rPr lang="en-US" altLang="zh-CN" dirty="0" smtClean="0"/>
              <a:t> at home.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You </a:t>
            </a:r>
            <a:r>
              <a:rPr lang="en-US" altLang="zh-CN" dirty="0" smtClean="0">
                <a:solidFill>
                  <a:srgbClr val="C00000"/>
                </a:solidFill>
              </a:rPr>
              <a:t>will not be made </a:t>
            </a:r>
            <a:r>
              <a:rPr lang="en-US" altLang="zh-CN" dirty="0" smtClean="0"/>
              <a:t>to stay at home.</a:t>
            </a:r>
            <a:endParaRPr lang="zh-CN" altLang="en-US" dirty="0"/>
          </a:p>
        </p:txBody>
      </p:sp>
      <p:sp>
        <p:nvSpPr>
          <p:cNvPr id="4" name="下箭头 3"/>
          <p:cNvSpPr/>
          <p:nvPr/>
        </p:nvSpPr>
        <p:spPr>
          <a:xfrm>
            <a:off x="4857752" y="4071942"/>
            <a:ext cx="500066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一般将来时被动语态的疑问式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800" b="1" dirty="0" smtClean="0"/>
              <a:t> will + </a:t>
            </a:r>
            <a:r>
              <a:rPr lang="zh-CN" altLang="en-US" sz="4800" b="1" dirty="0" smtClean="0"/>
              <a:t>主语 </a:t>
            </a:r>
            <a:r>
              <a:rPr lang="en-US" altLang="zh-CN" sz="4800" b="1" dirty="0" smtClean="0"/>
              <a:t>+ be + </a:t>
            </a:r>
            <a:r>
              <a:rPr lang="zh-CN" altLang="en-US" sz="4800" b="1" dirty="0" smtClean="0"/>
              <a:t>过去分词</a:t>
            </a:r>
            <a:endParaRPr lang="en-US" altLang="zh-CN" sz="4800" b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u="sng" dirty="0" smtClean="0"/>
              <a:t>Spades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C00000"/>
                </a:solidFill>
              </a:rPr>
              <a:t>will be needed </a:t>
            </a:r>
            <a:r>
              <a:rPr lang="en-US" altLang="zh-CN" dirty="0" smtClean="0"/>
              <a:t>in the work.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rgbClr val="C00000"/>
                </a:solidFill>
              </a:rPr>
              <a:t>Will </a:t>
            </a:r>
            <a:r>
              <a:rPr lang="en-US" altLang="zh-CN" dirty="0" smtClean="0"/>
              <a:t>spades </a:t>
            </a:r>
            <a:r>
              <a:rPr lang="en-US" altLang="zh-CN" dirty="0" smtClean="0">
                <a:solidFill>
                  <a:srgbClr val="C00000"/>
                </a:solidFill>
              </a:rPr>
              <a:t>be needed </a:t>
            </a:r>
            <a:r>
              <a:rPr lang="en-US" altLang="zh-CN" dirty="0" smtClean="0"/>
              <a:t>in the work?</a:t>
            </a:r>
            <a:endParaRPr lang="zh-CN" altLang="en-US" dirty="0"/>
          </a:p>
        </p:txBody>
      </p:sp>
      <p:sp>
        <p:nvSpPr>
          <p:cNvPr id="4" name="下箭头 3"/>
          <p:cNvSpPr/>
          <p:nvPr/>
        </p:nvSpPr>
        <p:spPr>
          <a:xfrm>
            <a:off x="4500562" y="4572008"/>
            <a:ext cx="357190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1656</Words>
  <Application>Kingsoft Office WPP</Application>
  <PresentationFormat>全屏显示(4:3)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夏至</vt:lpstr>
      <vt:lpstr>PowerPoint 演示文稿</vt:lpstr>
      <vt:lpstr>PowerPoint 演示文稿</vt:lpstr>
      <vt:lpstr>Step1:    Revision</vt:lpstr>
      <vt:lpstr>Step2:   Learning</vt:lpstr>
      <vt:lpstr>被动语态的构成式</vt:lpstr>
      <vt:lpstr>将来时的被动语态表示：</vt:lpstr>
      <vt:lpstr>一般将来时被动语态的肯定式：</vt:lpstr>
      <vt:lpstr>一般将来时被动语态的否定式</vt:lpstr>
      <vt:lpstr>一般将来时被动语态的疑问式</vt:lpstr>
      <vt:lpstr>Step3:       Practice</vt:lpstr>
      <vt:lpstr>Take a break!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苏士琳</dc:creator>
  <cp:lastModifiedBy>pc</cp:lastModifiedBy>
  <cp:revision>13</cp:revision>
  <dcterms:created xsi:type="dcterms:W3CDTF">2016-02-03T08:16:00Z</dcterms:created>
  <dcterms:modified xsi:type="dcterms:W3CDTF">2016-02-24T15:11:19Z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