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489449"/>
            <a:ext cx="10464800" cy="774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256723" y="9194800"/>
            <a:ext cx="409839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2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Relationship Id="rId4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181100" y="5918247"/>
            <a:ext cx="10642600" cy="1511301"/>
          </a:xfrm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pPr/>
            <a:r>
              <a:t>Making the News</a:t>
            </a:r>
          </a:p>
        </p:txBody>
      </p:sp>
      <p:pic>
        <p:nvPicPr>
          <p:cNvPr id="120" name="news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7726" y="1767259"/>
            <a:ext cx="9429348" cy="4314082"/>
          </a:xfrm>
          <a:prstGeom prst="rect">
            <a:avLst/>
          </a:prstGeom>
          <a:ln w="889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806907" y="532374"/>
            <a:ext cx="3390986" cy="1220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/>
            </a:lvl1pPr>
          </a:lstStyle>
          <a:p>
            <a:pPr/>
            <a:r>
              <a:t>Unit 4</a:t>
            </a:r>
          </a:p>
        </p:txBody>
      </p:sp>
      <p:sp>
        <p:nvSpPr>
          <p:cNvPr id="122" name="Shape 122"/>
          <p:cNvSpPr/>
          <p:nvPr/>
        </p:nvSpPr>
        <p:spPr>
          <a:xfrm>
            <a:off x="3845172" y="7169149"/>
            <a:ext cx="531445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vocabulary new lesson</a:t>
            </a:r>
          </a:p>
        </p:txBody>
      </p:sp>
      <p:sp>
        <p:nvSpPr>
          <p:cNvPr id="123" name="Shape 123"/>
          <p:cNvSpPr/>
          <p:nvPr/>
        </p:nvSpPr>
        <p:spPr>
          <a:xfrm>
            <a:off x="4110477" y="8092211"/>
            <a:ext cx="8796049" cy="151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/>
            </a:pPr>
            <a:r>
              <a:t>华南师范大学外国语言文化学院   王可君</a:t>
            </a:r>
          </a:p>
          <a:p>
            <a:pPr algn="l">
              <a:defRPr sz="3600"/>
            </a:pPr>
            <a:r>
              <a:t>龙川县实验中学                 苏菊芳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3"/>
      <p:bldP build="whole" bldLvl="1" animBg="1" rev="0" advAuto="0" spid="121" grpId="2"/>
      <p:bldP build="whole" bldLvl="1" animBg="1" rev="0" advAuto="0" spid="122" grpId="4"/>
      <p:bldP build="whole" bldLvl="1" animBg="1" rev="0" advAuto="0" spid="120" grpId="1"/>
      <p:bldP build="whole" bldLvl="1" animBg="1" rev="0" advAuto="0" spid="123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947999" y="697304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473989" y="781438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assess</a:t>
            </a:r>
          </a:p>
        </p:txBody>
      </p:sp>
      <p:sp>
        <p:nvSpPr>
          <p:cNvPr id="205" name="Shape 205"/>
          <p:cNvSpPr/>
          <p:nvPr/>
        </p:nvSpPr>
        <p:spPr>
          <a:xfrm>
            <a:off x="3237909" y="2266924"/>
            <a:ext cx="6579782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make a judgment about </a:t>
            </a:r>
            <a:r>
              <a:rPr>
                <a:solidFill>
                  <a:srgbClr val="EE4F73"/>
                </a:solidFill>
              </a:rPr>
              <a:t>a person</a:t>
            </a:r>
            <a:r>
              <a:t> or </a:t>
            </a:r>
            <a:r>
              <a:rPr>
                <a:solidFill>
                  <a:srgbClr val="EE4F74"/>
                </a:solidFill>
              </a:rPr>
              <a:t>situation</a:t>
            </a:r>
            <a:r>
              <a:t> after thinking carefully about it</a:t>
            </a:r>
          </a:p>
        </p:txBody>
      </p:sp>
      <p:pic>
        <p:nvPicPr>
          <p:cNvPr id="206" name="47532556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0496" y="5823143"/>
            <a:ext cx="3756221" cy="3409301"/>
          </a:xfrm>
          <a:prstGeom prst="rect">
            <a:avLst/>
          </a:prstGeom>
          <a:ln w="88900">
            <a:miter lim="400000"/>
          </a:ln>
        </p:spPr>
      </p:pic>
      <p:pic>
        <p:nvPicPr>
          <p:cNvPr id="207" name="quality-employee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2753" y="5806468"/>
            <a:ext cx="5844516" cy="340930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2628817" y="2393540"/>
            <a:ext cx="1123016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assessment 评估；评定；估价</a:t>
            </a:r>
          </a:p>
        </p:txBody>
      </p:sp>
      <p:sp>
        <p:nvSpPr>
          <p:cNvPr id="210" name="Shape 210"/>
          <p:cNvSpPr/>
          <p:nvPr/>
        </p:nvSpPr>
        <p:spPr>
          <a:xfrm>
            <a:off x="691525" y="6089870"/>
            <a:ext cx="659422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我们怎样评估这些价值呢？</a:t>
            </a:r>
          </a:p>
          <a:p>
            <a:pPr algn="l">
              <a:defRPr sz="35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How do we _________________ ?</a:t>
            </a:r>
          </a:p>
        </p:txBody>
      </p:sp>
      <p:sp>
        <p:nvSpPr>
          <p:cNvPr id="211" name="Shape 211"/>
          <p:cNvSpPr/>
          <p:nvPr/>
        </p:nvSpPr>
        <p:spPr>
          <a:xfrm>
            <a:off x="643849" y="2239998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855757" y="2330040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派生</a:t>
            </a:r>
          </a:p>
        </p:txBody>
      </p:sp>
      <p:sp>
        <p:nvSpPr>
          <p:cNvPr id="213" name="Shape 213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assess</a:t>
            </a:r>
          </a:p>
        </p:txBody>
      </p:sp>
      <p:sp>
        <p:nvSpPr>
          <p:cNvPr id="215" name="Shape 215"/>
          <p:cNvSpPr/>
          <p:nvPr/>
        </p:nvSpPr>
        <p:spPr>
          <a:xfrm>
            <a:off x="2627088" y="3767104"/>
            <a:ext cx="1136062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D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It’s difficult for us to assess the future of a man.</a:t>
            </a:r>
          </a:p>
          <a:p>
            <a:pPr algn="l">
              <a:defRPr sz="3500">
                <a:solidFill>
                  <a:srgbClr val="ED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我们很难估计一个人的未来</a:t>
            </a:r>
          </a:p>
        </p:txBody>
      </p:sp>
      <p:sp>
        <p:nvSpPr>
          <p:cNvPr id="216" name="Shape 216"/>
          <p:cNvSpPr/>
          <p:nvPr/>
        </p:nvSpPr>
        <p:spPr>
          <a:xfrm>
            <a:off x="643849" y="3944904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17" name="Shape 217"/>
          <p:cNvSpPr/>
          <p:nvPr/>
        </p:nvSpPr>
        <p:spPr>
          <a:xfrm>
            <a:off x="855757" y="4034946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218" name="Shape 218"/>
          <p:cNvSpPr/>
          <p:nvPr/>
        </p:nvSpPr>
        <p:spPr>
          <a:xfrm>
            <a:off x="3071858" y="6695597"/>
            <a:ext cx="360629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 assess the value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2"/>
      <p:bldP build="whole" bldLvl="1" animBg="1" rev="0" advAuto="0" spid="216" grpId="4"/>
      <p:bldP build="whole" bldLvl="1" animBg="1" rev="0" advAuto="0" spid="218" grpId="8"/>
      <p:bldP build="whole" bldLvl="1" animBg="1" rev="0" advAuto="0" spid="215" grpId="5"/>
      <p:bldP build="whole" bldLvl="1" animBg="1" rev="0" advAuto="0" spid="217" grpId="6"/>
      <p:bldP build="whole" bldLvl="1" animBg="1" rev="0" advAuto="0" spid="210" grpId="7"/>
      <p:bldP build="whole" bldLvl="1" animBg="1" rev="0" advAuto="0" spid="209" grpId="3"/>
      <p:bldP build="whole" bldLvl="1" animBg="1" rev="0" advAuto="0" spid="2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7052293" y="63832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6578282" y="722460"/>
            <a:ext cx="4968092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inform</a:t>
            </a:r>
          </a:p>
        </p:txBody>
      </p:sp>
      <p:sp>
        <p:nvSpPr>
          <p:cNvPr id="222" name="Shape 222"/>
          <p:cNvSpPr/>
          <p:nvPr/>
        </p:nvSpPr>
        <p:spPr>
          <a:xfrm>
            <a:off x="5953413" y="3600450"/>
            <a:ext cx="6579782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t>to </a:t>
            </a:r>
            <a:r>
              <a:rPr>
                <a:solidFill>
                  <a:srgbClr val="FF4D52"/>
                </a:solidFill>
              </a:rPr>
              <a:t>officially</a:t>
            </a:r>
            <a:r>
              <a:t> tell someone about something or give them information</a:t>
            </a:r>
          </a:p>
        </p:txBody>
      </p:sp>
      <p:pic>
        <p:nvPicPr>
          <p:cNvPr id="223" name="logo-green-guy-2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8890" y="3612500"/>
            <a:ext cx="3674747" cy="5512120"/>
          </a:xfrm>
          <a:prstGeom prst="rect">
            <a:avLst/>
          </a:prstGeom>
          <a:ln w="88900">
            <a:miter lim="400000"/>
          </a:ln>
        </p:spPr>
      </p:pic>
      <p:pic>
        <p:nvPicPr>
          <p:cNvPr id="224" name="sua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00000">
            <a:off x="962865" y="973829"/>
            <a:ext cx="4786798" cy="269165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2694130" y="2393540"/>
            <a:ext cx="1123016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inform sb. of sth./that… 告知某人某事</a:t>
            </a:r>
          </a:p>
        </p:txBody>
      </p:sp>
      <p:sp>
        <p:nvSpPr>
          <p:cNvPr id="227" name="Shape 227"/>
          <p:cNvSpPr/>
          <p:nvPr/>
        </p:nvSpPr>
        <p:spPr>
          <a:xfrm>
            <a:off x="451588" y="5790653"/>
            <a:ext cx="12769273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当我到达这里时，我便告知母亲我已安全到达。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When I arrived here, I _____________________ my safe arrival.</a:t>
            </a:r>
          </a:p>
        </p:txBody>
      </p:sp>
      <p:sp>
        <p:nvSpPr>
          <p:cNvPr id="228" name="Shape 228"/>
          <p:cNvSpPr/>
          <p:nvPr/>
        </p:nvSpPr>
        <p:spPr>
          <a:xfrm>
            <a:off x="643849" y="2239998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855757" y="2330040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230" name="Shape 230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inform</a:t>
            </a:r>
          </a:p>
        </p:txBody>
      </p:sp>
      <p:sp>
        <p:nvSpPr>
          <p:cNvPr id="232" name="Shape 232"/>
          <p:cNvSpPr/>
          <p:nvPr/>
        </p:nvSpPr>
        <p:spPr>
          <a:xfrm>
            <a:off x="2628901" y="3787296"/>
            <a:ext cx="1136062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Please inform us of your address.</a:t>
            </a:r>
          </a:p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请将您的地址告诉我们。</a:t>
            </a:r>
          </a:p>
        </p:txBody>
      </p:sp>
      <p:sp>
        <p:nvSpPr>
          <p:cNvPr id="233" name="Shape 233"/>
          <p:cNvSpPr/>
          <p:nvPr/>
        </p:nvSpPr>
        <p:spPr>
          <a:xfrm>
            <a:off x="643849" y="3944904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855757" y="4034946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235" name="Shape 235"/>
          <p:cNvSpPr/>
          <p:nvPr/>
        </p:nvSpPr>
        <p:spPr>
          <a:xfrm>
            <a:off x="5048033" y="6374466"/>
            <a:ext cx="467220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informed my mother of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7"/>
      <p:bldP build="whole" bldLvl="1" animBg="1" rev="0" advAuto="0" spid="233" grpId="4"/>
      <p:bldP build="whole" bldLvl="1" animBg="1" rev="0" advAuto="0" spid="232" grpId="6"/>
      <p:bldP build="whole" bldLvl="1" animBg="1" rev="0" advAuto="0" spid="226" grpId="3"/>
      <p:bldP build="whole" bldLvl="1" animBg="1" rev="0" advAuto="0" spid="228" grpId="1"/>
      <p:bldP build="whole" bldLvl="1" animBg="1" rev="0" advAuto="0" spid="235" grpId="8"/>
      <p:bldP build="whole" bldLvl="1" animBg="1" rev="0" advAuto="0" spid="229" grpId="2"/>
      <p:bldP build="whole" bldLvl="1" animBg="1" rev="0" advAuto="0" spid="234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947999" y="697304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473989" y="781438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accuse</a:t>
            </a:r>
          </a:p>
        </p:txBody>
      </p:sp>
      <p:sp>
        <p:nvSpPr>
          <p:cNvPr id="239" name="Shape 239"/>
          <p:cNvSpPr/>
          <p:nvPr/>
        </p:nvSpPr>
        <p:spPr>
          <a:xfrm>
            <a:off x="3373854" y="2421638"/>
            <a:ext cx="6579782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to say that you believe someone is guilty of doing something bad</a:t>
            </a:r>
          </a:p>
        </p:txBody>
      </p:sp>
      <p:pic>
        <p:nvPicPr>
          <p:cNvPr id="240" name="74912110_accuse_shutterstock_xlar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5441" y="4806371"/>
            <a:ext cx="4445001" cy="3860801"/>
          </a:xfrm>
          <a:prstGeom prst="rect">
            <a:avLst/>
          </a:prstGeom>
          <a:ln w="88900">
            <a:miter lim="400000"/>
          </a:ln>
        </p:spPr>
      </p:pic>
      <p:pic>
        <p:nvPicPr>
          <p:cNvPr id="241" name="phoenix-wrigh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692" y="5149271"/>
            <a:ext cx="6921501" cy="31750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694130" y="2393540"/>
            <a:ext cx="1123016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accuse sb. of sth. 因…指责/控告某人</a:t>
            </a:r>
          </a:p>
        </p:txBody>
      </p:sp>
      <p:sp>
        <p:nvSpPr>
          <p:cNvPr id="244" name="Shape 244"/>
          <p:cNvSpPr/>
          <p:nvPr/>
        </p:nvSpPr>
        <p:spPr>
          <a:xfrm>
            <a:off x="643849" y="2239998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45" name="Shape 245"/>
          <p:cNvSpPr/>
          <p:nvPr/>
        </p:nvSpPr>
        <p:spPr>
          <a:xfrm>
            <a:off x="855757" y="2330040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246" name="Shape 246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accuse</a:t>
            </a:r>
          </a:p>
        </p:txBody>
      </p:sp>
      <p:sp>
        <p:nvSpPr>
          <p:cNvPr id="248" name="Shape 248"/>
          <p:cNvSpPr/>
          <p:nvPr/>
        </p:nvSpPr>
        <p:spPr>
          <a:xfrm>
            <a:off x="2628901" y="3787296"/>
            <a:ext cx="1136062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Sam accused her of lying.</a:t>
            </a:r>
          </a:p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山姆指责她说谎。</a:t>
            </a:r>
          </a:p>
        </p:txBody>
      </p:sp>
      <p:sp>
        <p:nvSpPr>
          <p:cNvPr id="249" name="Shape 249"/>
          <p:cNvSpPr/>
          <p:nvPr/>
        </p:nvSpPr>
        <p:spPr>
          <a:xfrm>
            <a:off x="643849" y="3944904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855757" y="4034946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251" name="Shape 251"/>
          <p:cNvSpPr/>
          <p:nvPr/>
        </p:nvSpPr>
        <p:spPr>
          <a:xfrm>
            <a:off x="379018" y="5714452"/>
            <a:ext cx="1276927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（1）她控告他偷她的钱包。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    She accused him _____________________.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（2）他指责老板不守信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    _______________________ having broken his word.</a:t>
            </a:r>
          </a:p>
        </p:txBody>
      </p:sp>
      <p:sp>
        <p:nvSpPr>
          <p:cNvPr id="252" name="Shape 252"/>
          <p:cNvSpPr/>
          <p:nvPr/>
        </p:nvSpPr>
        <p:spPr>
          <a:xfrm>
            <a:off x="1671256" y="7535602"/>
            <a:ext cx="476377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He accused his boss of</a:t>
            </a:r>
          </a:p>
        </p:txBody>
      </p:sp>
      <p:sp>
        <p:nvSpPr>
          <p:cNvPr id="253" name="Shape 253"/>
          <p:cNvSpPr/>
          <p:nvPr/>
        </p:nvSpPr>
        <p:spPr>
          <a:xfrm>
            <a:off x="5217863" y="6340002"/>
            <a:ext cx="435794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of stealing her purse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6"/>
      <p:bldP build="whole" bldLvl="1" animBg="1" rev="0" advAuto="0" spid="250" grpId="5"/>
      <p:bldP build="whole" bldLvl="1" animBg="1" rev="0" advAuto="0" spid="251" grpId="7"/>
      <p:bldP build="whole" bldLvl="1" animBg="1" rev="0" advAuto="0" spid="253" grpId="8"/>
      <p:bldP build="whole" bldLvl="1" animBg="1" rev="0" advAuto="0" spid="249" grpId="4"/>
      <p:bldP build="whole" bldLvl="1" animBg="1" rev="0" advAuto="0" spid="245" grpId="2"/>
      <p:bldP build="whole" bldLvl="1" animBg="1" rev="0" advAuto="0" spid="243" grpId="3"/>
      <p:bldP build="whole" bldLvl="1" animBg="1" rev="0" advAuto="0" spid="252" grpId="9"/>
      <p:bldP build="whole" bldLvl="1" animBg="1" rev="0" advAuto="0" spid="2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947999" y="697304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473989" y="781438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demand</a:t>
            </a:r>
          </a:p>
        </p:txBody>
      </p:sp>
      <p:sp>
        <p:nvSpPr>
          <p:cNvPr id="257" name="Shape 257"/>
          <p:cNvSpPr/>
          <p:nvPr/>
        </p:nvSpPr>
        <p:spPr>
          <a:xfrm>
            <a:off x="730545" y="2533732"/>
            <a:ext cx="11543710" cy="307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t>1. </a:t>
            </a:r>
            <a:r>
              <a:rPr sz="4400">
                <a:solidFill>
                  <a:srgbClr val="FF5C86"/>
                </a:solidFill>
                <a:latin typeface="Avenir Heavy"/>
                <a:ea typeface="Avenir Heavy"/>
                <a:cs typeface="Avenir Heavy"/>
                <a:sym typeface="Avenir Heavy"/>
              </a:rPr>
              <a:t>v.</a:t>
            </a:r>
            <a:r>
              <a:t>to ask for something very firmly, especially because you think you have a right to do this.</a:t>
            </a:r>
          </a:p>
          <a:p>
            <a: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t>2. </a:t>
            </a:r>
            <a:r>
              <a:rPr sz="4400">
                <a:solidFill>
                  <a:srgbClr val="FE5B86"/>
                </a:solidFill>
                <a:latin typeface="Avenir Heavy"/>
                <a:ea typeface="Avenir Heavy"/>
                <a:cs typeface="Avenir Heavy"/>
                <a:sym typeface="Avenir Heavy"/>
              </a:rPr>
              <a:t>n.</a:t>
            </a:r>
            <a:r>
              <a:t>the need or desire that people have for particular goods and services:</a:t>
            </a:r>
          </a:p>
        </p:txBody>
      </p:sp>
      <p:pic>
        <p:nvPicPr>
          <p:cNvPr id="258" name="hands-image-we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545" y="5272207"/>
            <a:ext cx="11543710" cy="3824979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694130" y="1847440"/>
            <a:ext cx="11230169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demand sth. of/from sb 向某人要某物</a:t>
            </a:r>
          </a:p>
          <a:p>
            <a:pPr algn="l">
              <a:defRPr sz="32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demand of sb. to do sth. 要求某人做某事</a:t>
            </a:r>
          </a:p>
          <a:p>
            <a:pPr algn="l">
              <a:defRPr sz="32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meet one’s demands 满足某人的要求</a:t>
            </a:r>
          </a:p>
        </p:txBody>
      </p:sp>
      <p:sp>
        <p:nvSpPr>
          <p:cNvPr id="261" name="Shape 261"/>
          <p:cNvSpPr/>
          <p:nvPr/>
        </p:nvSpPr>
        <p:spPr>
          <a:xfrm>
            <a:off x="643849" y="2239998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855757" y="2330040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263" name="Shape 263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demand</a:t>
            </a:r>
          </a:p>
        </p:txBody>
      </p:sp>
      <p:sp>
        <p:nvSpPr>
          <p:cNvPr id="265" name="Shape 265"/>
          <p:cNvSpPr/>
          <p:nvPr/>
        </p:nvSpPr>
        <p:spPr>
          <a:xfrm>
            <a:off x="2679701" y="3848071"/>
            <a:ext cx="11360627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I demand to know what’s going on.</a:t>
            </a:r>
          </a:p>
          <a:p>
            <a:pPr algn="l">
              <a:defRPr sz="32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我要求知道发生了什么。</a:t>
            </a:r>
          </a:p>
          <a:p>
            <a:pPr algn="l">
              <a:defRPr sz="32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Supply should rise to meet demand.</a:t>
            </a:r>
          </a:p>
          <a:p>
            <a:pPr algn="l">
              <a:defRPr sz="32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增加供给以满足需求。</a:t>
            </a:r>
          </a:p>
        </p:txBody>
      </p:sp>
      <p:sp>
        <p:nvSpPr>
          <p:cNvPr id="266" name="Shape 266"/>
          <p:cNvSpPr/>
          <p:nvPr/>
        </p:nvSpPr>
        <p:spPr>
          <a:xfrm>
            <a:off x="643849" y="3944904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855757" y="4034946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268" name="Shape 268"/>
          <p:cNvSpPr/>
          <p:nvPr/>
        </p:nvSpPr>
        <p:spPr>
          <a:xfrm>
            <a:off x="607615" y="6295018"/>
            <a:ext cx="12769273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(1)他要求被告知一切事情。</a:t>
            </a:r>
          </a:p>
          <a:p>
            <a:pPr algn="l">
              <a:defRPr sz="30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He demanded _____________(tell) everything.</a:t>
            </a:r>
          </a:p>
          <a:p>
            <a:pPr algn="l">
              <a:defRPr sz="30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(2)他要求我关上大门。</a:t>
            </a:r>
          </a:p>
          <a:p>
            <a:pPr algn="l">
              <a:defRPr sz="30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He demanded ______ me ___________(shut) the door.</a:t>
            </a:r>
          </a:p>
          <a:p>
            <a:pPr algn="l">
              <a:defRPr sz="30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(3)我要求你打扫完教室。</a:t>
            </a:r>
          </a:p>
          <a:p>
            <a:pPr algn="l">
              <a:defRPr sz="30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I demand that you ________________ (finish) cleaning the classroom.</a:t>
            </a:r>
          </a:p>
        </p:txBody>
      </p:sp>
      <p:sp>
        <p:nvSpPr>
          <p:cNvPr id="269" name="Shape 269"/>
          <p:cNvSpPr/>
          <p:nvPr/>
        </p:nvSpPr>
        <p:spPr>
          <a:xfrm>
            <a:off x="3889902" y="6796289"/>
            <a:ext cx="179603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to be told</a:t>
            </a:r>
          </a:p>
        </p:txBody>
      </p:sp>
      <p:sp>
        <p:nvSpPr>
          <p:cNvPr id="270" name="Shape 270"/>
          <p:cNvSpPr/>
          <p:nvPr/>
        </p:nvSpPr>
        <p:spPr>
          <a:xfrm>
            <a:off x="3962917" y="7838685"/>
            <a:ext cx="467107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of</a:t>
            </a:r>
          </a:p>
        </p:txBody>
      </p:sp>
      <p:sp>
        <p:nvSpPr>
          <p:cNvPr id="271" name="Shape 271"/>
          <p:cNvSpPr/>
          <p:nvPr/>
        </p:nvSpPr>
        <p:spPr>
          <a:xfrm>
            <a:off x="5835268" y="7838685"/>
            <a:ext cx="133426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to shut</a:t>
            </a:r>
          </a:p>
        </p:txBody>
      </p:sp>
      <p:sp>
        <p:nvSpPr>
          <p:cNvPr id="272" name="Shape 272"/>
          <p:cNvSpPr/>
          <p:nvPr/>
        </p:nvSpPr>
        <p:spPr>
          <a:xfrm>
            <a:off x="4634981" y="8880075"/>
            <a:ext cx="255193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(should) finish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5"/>
      <p:bldP build="whole" bldLvl="1" animBg="1" rev="0" advAuto="0" spid="270" grpId="9"/>
      <p:bldP build="whole" bldLvl="1" animBg="1" rev="0" advAuto="0" spid="265" grpId="6"/>
      <p:bldP build="whole" bldLvl="1" animBg="1" rev="0" advAuto="0" spid="261" grpId="1"/>
      <p:bldP build="whole" bldLvl="1" animBg="1" rev="0" advAuto="0" spid="262" grpId="2"/>
      <p:bldP build="whole" bldLvl="1" animBg="1" rev="0" advAuto="0" spid="260" grpId="3"/>
      <p:bldP build="whole" bldLvl="1" animBg="1" rev="0" advAuto="0" spid="266" grpId="4"/>
      <p:bldP build="whole" bldLvl="1" animBg="1" rev="0" advAuto="0" spid="268" grpId="7"/>
      <p:bldP build="whole" bldLvl="1" animBg="1" rev="0" advAuto="0" spid="271" grpId="10"/>
      <p:bldP build="whole" bldLvl="1" animBg="1" rev="0" advAuto="0" spid="269" grpId="8"/>
      <p:bldP build="whole" bldLvl="1" animBg="1" rev="0" advAuto="0" spid="272" grpId="1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947999" y="697304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473989" y="781438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approve</a:t>
            </a:r>
          </a:p>
        </p:txBody>
      </p:sp>
      <p:sp>
        <p:nvSpPr>
          <p:cNvPr id="276" name="Shape 276"/>
          <p:cNvSpPr/>
          <p:nvPr/>
        </p:nvSpPr>
        <p:spPr>
          <a:xfrm>
            <a:off x="3595501" y="3162297"/>
            <a:ext cx="6340783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to officially accept a plan</a:t>
            </a:r>
          </a:p>
        </p:txBody>
      </p:sp>
      <p:pic>
        <p:nvPicPr>
          <p:cNvPr id="277" name="green_check_mar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4151" y="4731635"/>
            <a:ext cx="4296556" cy="4296557"/>
          </a:xfrm>
          <a:prstGeom prst="rect">
            <a:avLst/>
          </a:prstGeom>
          <a:ln w="88900">
            <a:miter lim="400000"/>
          </a:ln>
        </p:spPr>
      </p:pic>
      <p:pic>
        <p:nvPicPr>
          <p:cNvPr id="278" name="Im+fallout+3+guy+and+i+approve+of+this+comment+_32c96f7f1a37592caa0d3781cf54223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850" y="4005927"/>
            <a:ext cx="5029201" cy="47117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2694130" y="2393540"/>
            <a:ext cx="1123016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approve of 赞成，赞许，同意</a:t>
            </a:r>
          </a:p>
        </p:txBody>
      </p:sp>
      <p:sp>
        <p:nvSpPr>
          <p:cNvPr id="281" name="Shape 281"/>
          <p:cNvSpPr/>
          <p:nvPr/>
        </p:nvSpPr>
        <p:spPr>
          <a:xfrm>
            <a:off x="722889" y="6861744"/>
            <a:ext cx="12769273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（1）我的父母不准许我吸烟。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    My parents don’t approve __________________.</a:t>
            </a:r>
          </a:p>
        </p:txBody>
      </p:sp>
      <p:sp>
        <p:nvSpPr>
          <p:cNvPr id="282" name="Shape 282"/>
          <p:cNvSpPr/>
          <p:nvPr/>
        </p:nvSpPr>
        <p:spPr>
          <a:xfrm>
            <a:off x="643849" y="2239998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83" name="Shape 283"/>
          <p:cNvSpPr/>
          <p:nvPr/>
        </p:nvSpPr>
        <p:spPr>
          <a:xfrm>
            <a:off x="855757" y="2330040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284" name="Shape 284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approve</a:t>
            </a:r>
          </a:p>
        </p:txBody>
      </p:sp>
      <p:sp>
        <p:nvSpPr>
          <p:cNvPr id="286" name="Shape 286"/>
          <p:cNvSpPr/>
          <p:nvPr/>
        </p:nvSpPr>
        <p:spPr>
          <a:xfrm>
            <a:off x="2628901" y="3909468"/>
            <a:ext cx="11360627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Do you approve of Jill’s new hairstyle?</a:t>
            </a:r>
          </a:p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你赞成吉尔的新发型吗？</a:t>
            </a:r>
          </a:p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The city council approved the building plan.</a:t>
            </a:r>
          </a:p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市议会批准了这项建筑计划。</a:t>
            </a:r>
          </a:p>
        </p:txBody>
      </p:sp>
      <p:sp>
        <p:nvSpPr>
          <p:cNvPr id="287" name="Shape 287"/>
          <p:cNvSpPr/>
          <p:nvPr/>
        </p:nvSpPr>
        <p:spPr>
          <a:xfrm>
            <a:off x="643849" y="3944904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855757" y="4034946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289" name="Shape 289"/>
          <p:cNvSpPr/>
          <p:nvPr/>
        </p:nvSpPr>
        <p:spPr>
          <a:xfrm>
            <a:off x="7440192" y="7438787"/>
            <a:ext cx="375164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of me/my smoking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3"/>
      <p:bldP build="whole" bldLvl="1" animBg="1" rev="0" advAuto="0" spid="288" grpId="5"/>
      <p:bldP build="whole" bldLvl="1" animBg="1" rev="0" advAuto="0" spid="283" grpId="2"/>
      <p:bldP build="whole" bldLvl="1" animBg="1" rev="0" advAuto="0" spid="286" grpId="6"/>
      <p:bldP build="whole" bldLvl="1" animBg="1" rev="0" advAuto="0" spid="281" grpId="7"/>
      <p:bldP build="whole" bldLvl="1" animBg="1" rev="0" advAuto="0" spid="289" grpId="8"/>
      <p:bldP build="whole" bldLvl="1" animBg="1" rev="0" advAuto="0" spid="287" grpId="4"/>
      <p:bldP build="whole" bldLvl="1" animBg="1" rev="0" advAuto="0" spid="28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886338" y="1041140"/>
            <a:ext cx="3322967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1122754" y="1076079"/>
            <a:ext cx="4968092" cy="1101733"/>
          </a:xfrm>
          <a:prstGeom prst="rect">
            <a:avLst/>
          </a:prstGeom>
        </p:spPr>
        <p:txBody>
          <a:bodyPr/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delighted</a:t>
            </a:r>
          </a:p>
        </p:txBody>
      </p:sp>
      <p:sp>
        <p:nvSpPr>
          <p:cNvPr id="127" name="Shape 127"/>
          <p:cNvSpPr/>
          <p:nvPr/>
        </p:nvSpPr>
        <p:spPr>
          <a:xfrm>
            <a:off x="3232193" y="3004327"/>
            <a:ext cx="703951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Very happy and pleased</a:t>
            </a:r>
          </a:p>
        </p:txBody>
      </p:sp>
      <p:pic>
        <p:nvPicPr>
          <p:cNvPr id="128" name="delight副本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0775" y="2281121"/>
            <a:ext cx="5888654" cy="3923316"/>
          </a:xfrm>
          <a:prstGeom prst="rect">
            <a:avLst/>
          </a:prstGeom>
          <a:ln w="889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9083134" y="1638379"/>
            <a:ext cx="206342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happy?</a:t>
            </a:r>
          </a:p>
        </p:txBody>
      </p:sp>
      <p:pic>
        <p:nvPicPr>
          <p:cNvPr id="130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0177" y="1368793"/>
            <a:ext cx="2929335" cy="1639167"/>
          </a:xfrm>
          <a:prstGeom prst="rect">
            <a:avLst/>
          </a:prstGeom>
        </p:spPr>
      </p:pic>
      <p:sp>
        <p:nvSpPr>
          <p:cNvPr id="132" name="Shape 132"/>
          <p:cNvSpPr/>
          <p:nvPr/>
        </p:nvSpPr>
        <p:spPr>
          <a:xfrm>
            <a:off x="1692582" y="1715767"/>
            <a:ext cx="256027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excited?</a:t>
            </a:r>
          </a:p>
        </p:txBody>
      </p:sp>
      <p:pic>
        <p:nvPicPr>
          <p:cNvPr id="13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8127" y="1372526"/>
            <a:ext cx="2971520" cy="1631701"/>
          </a:xfrm>
          <a:prstGeom prst="rect">
            <a:avLst/>
          </a:prstGeom>
        </p:spPr>
      </p:pic>
      <p:sp>
        <p:nvSpPr>
          <p:cNvPr id="135" name="Shape 135"/>
          <p:cNvSpPr/>
          <p:nvPr/>
        </p:nvSpPr>
        <p:spPr>
          <a:xfrm>
            <a:off x="5365113" y="532382"/>
            <a:ext cx="2259689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joyful?</a:t>
            </a:r>
          </a:p>
        </p:txBody>
      </p:sp>
      <p:pic>
        <p:nvPicPr>
          <p:cNvPr id="136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49342" y="106695"/>
            <a:ext cx="2721770" cy="2073045"/>
          </a:xfrm>
          <a:prstGeom prst="rect">
            <a:avLst/>
          </a:prstGeom>
        </p:spPr>
      </p:pic>
      <p:pic>
        <p:nvPicPr>
          <p:cNvPr id="138" name="delight副本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495" y="4656343"/>
            <a:ext cx="5888653" cy="3923316"/>
          </a:xfrm>
          <a:prstGeom prst="rect">
            <a:avLst/>
          </a:prstGeom>
          <a:ln w="88900">
            <a:miter lim="400000"/>
          </a:ln>
        </p:spPr>
      </p:pic>
      <p:pic>
        <p:nvPicPr>
          <p:cNvPr id="139" name="Delighted-baby-w48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8445" y="4911625"/>
            <a:ext cx="4783309" cy="374692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4" dur="1500" fill="hold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8" dur="1500" fill="hold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Class="exit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2" dur="1500" fill="hold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Class="exit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6" dur="1500" fill="hold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Class="exit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0" dur="1500" fill="hold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Class="exit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4" dur="1500" fill="hold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Class="exit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8" dur="1500" fill="hold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9" presetID="15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Class="entr" nodeType="afterEffect" presetSubtype="9" presetID="15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Class="entr" nodeType="afterEffect" presetSubtype="9" presetID="15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Class="entr" nodeType="afterEffect" presetSubtype="9" presetID="15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9"/>
      <p:bldP build="whole" bldLvl="1" animBg="1" rev="0" advAuto="0" spid="130" grpId="10"/>
      <p:bldP build="whole" bldLvl="1" animBg="1" rev="0" advAuto="0" spid="128" grpId="1"/>
      <p:bldP build="whole" bldLvl="1" animBg="1" rev="0" advAuto="0" spid="139" grpId="18"/>
      <p:bldP build="whole" bldLvl="1" animBg="1" rev="0" advAuto="0" spid="127" grpId="19"/>
      <p:bldP build="whole" bldLvl="1" animBg="1" rev="0" advAuto="0" spid="125" grpId="16"/>
      <p:bldP build="whole" bldLvl="1" animBg="1" rev="0" advAuto="0" spid="129" grpId="7"/>
      <p:bldP build="whole" bldLvl="1" animBg="1" rev="0" advAuto="0" spid="132" grpId="3"/>
      <p:bldP build="whole" bldLvl="1" animBg="1" rev="0" advAuto="0" spid="133" grpId="2"/>
      <p:bldP build="whole" bldLvl="1" animBg="1" rev="0" advAuto="0" spid="126" grpId="17"/>
      <p:bldP build="whole" bldLvl="1" animBg="1" rev="0" advAuto="0" spid="129" grpId="12"/>
      <p:bldP build="whole" bldLvl="1" animBg="1" rev="0" advAuto="0" spid="128" grpId="14"/>
      <p:bldP build="whole" bldLvl="1" animBg="1" rev="0" advAuto="0" spid="136" grpId="4"/>
      <p:bldP build="whole" bldLvl="1" animBg="1" rev="0" advAuto="0" spid="133" grpId="11"/>
      <p:bldP build="whole" bldLvl="1" animBg="1" rev="0" advAuto="0" spid="132" grpId="13"/>
      <p:bldP build="whole" bldLvl="1" animBg="1" rev="0" advAuto="0" spid="135" grpId="5"/>
      <p:bldP build="whole" bldLvl="1" animBg="1" rev="0" advAuto="0" spid="136" grpId="8"/>
      <p:bldP build="whole" bldLvl="1" animBg="1" rev="0" advAuto="0" spid="130" grpId="6"/>
      <p:bldP build="whole" bldLvl="1" animBg="1" rev="0" advAuto="0" spid="138" grpId="1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947999" y="697304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292" name="Shape 292"/>
          <p:cNvSpPr/>
          <p:nvPr/>
        </p:nvSpPr>
        <p:spPr>
          <a:xfrm>
            <a:off x="473989" y="781438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process</a:t>
            </a:r>
          </a:p>
        </p:txBody>
      </p:sp>
      <p:sp>
        <p:nvSpPr>
          <p:cNvPr id="293" name="Shape 293"/>
          <p:cNvSpPr/>
          <p:nvPr/>
        </p:nvSpPr>
        <p:spPr>
          <a:xfrm>
            <a:off x="790544" y="2156390"/>
            <a:ext cx="11732614" cy="379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4400">
                <a:solidFill>
                  <a:srgbClr val="FF5865"/>
                </a:solidFill>
                <a:latin typeface="Avenir Heavy"/>
                <a:ea typeface="Avenir Heavy"/>
                <a:cs typeface="Avenir Heavy"/>
                <a:sym typeface="Avenir Heavy"/>
              </a:rPr>
              <a:t>n.</a:t>
            </a:r>
            <a:r>
              <a:t> A process is a procedure, something you do to achieve a certain result/goal. </a:t>
            </a:r>
          </a:p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4400">
                <a:solidFill>
                  <a:srgbClr val="FE5864"/>
                </a:solidFill>
                <a:latin typeface="Avenir Heavy"/>
                <a:ea typeface="Avenir Heavy"/>
                <a:cs typeface="Avenir Heavy"/>
                <a:sym typeface="Avenir Heavy"/>
              </a:rPr>
              <a:t>v.</a:t>
            </a:r>
            <a:r>
              <a:t> to deal with an official document etc in the usual way ; to deal with information using a computer</a:t>
            </a:r>
          </a:p>
        </p:txBody>
      </p:sp>
      <p:pic>
        <p:nvPicPr>
          <p:cNvPr id="294" name="process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5347" y="5283000"/>
            <a:ext cx="6258374" cy="469378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2694130" y="2082390"/>
            <a:ext cx="1123016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in process 在进行中</a:t>
            </a:r>
          </a:p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in the process 在…的过程中</a:t>
            </a:r>
          </a:p>
        </p:txBody>
      </p:sp>
      <p:sp>
        <p:nvSpPr>
          <p:cNvPr id="297" name="Shape 297"/>
          <p:cNvSpPr/>
          <p:nvPr/>
        </p:nvSpPr>
        <p:spPr>
          <a:xfrm>
            <a:off x="379018" y="5714452"/>
            <a:ext cx="1276927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（1）我有些重要文件要处理。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    I have some important documents ___________.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（2）那位老人正在手术中。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    That old man was ___________________________.</a:t>
            </a:r>
          </a:p>
        </p:txBody>
      </p:sp>
      <p:sp>
        <p:nvSpPr>
          <p:cNvPr id="298" name="Shape 298"/>
          <p:cNvSpPr/>
          <p:nvPr/>
        </p:nvSpPr>
        <p:spPr>
          <a:xfrm>
            <a:off x="643849" y="2239998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855757" y="2330040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300" name="Shape 300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process</a:t>
            </a:r>
          </a:p>
        </p:txBody>
      </p:sp>
      <p:sp>
        <p:nvSpPr>
          <p:cNvPr id="302" name="Shape 302"/>
          <p:cNvSpPr/>
          <p:nvPr/>
        </p:nvSpPr>
        <p:spPr>
          <a:xfrm>
            <a:off x="2628901" y="3787296"/>
            <a:ext cx="1136062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He was delighted with the present you sent.</a:t>
            </a:r>
          </a:p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他因你们所送的礼物而感到愉快。</a:t>
            </a:r>
          </a:p>
        </p:txBody>
      </p:sp>
      <p:sp>
        <p:nvSpPr>
          <p:cNvPr id="303" name="Shape 303"/>
          <p:cNvSpPr/>
          <p:nvPr/>
        </p:nvSpPr>
        <p:spPr>
          <a:xfrm>
            <a:off x="643849" y="3944904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855757" y="4034946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305" name="Shape 305"/>
          <p:cNvSpPr/>
          <p:nvPr/>
        </p:nvSpPr>
        <p:spPr>
          <a:xfrm>
            <a:off x="5466160" y="7573587"/>
            <a:ext cx="5686109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in the process of operation</a:t>
            </a:r>
          </a:p>
        </p:txBody>
      </p:sp>
      <p:sp>
        <p:nvSpPr>
          <p:cNvPr id="306" name="Shape 306"/>
          <p:cNvSpPr/>
          <p:nvPr/>
        </p:nvSpPr>
        <p:spPr>
          <a:xfrm>
            <a:off x="8552592" y="6347260"/>
            <a:ext cx="227501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to process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3"/>
      <p:bldP build="whole" bldLvl="1" animBg="1" rev="0" advAuto="0" spid="304" grpId="5"/>
      <p:bldP build="whole" bldLvl="1" animBg="1" rev="0" advAuto="0" spid="299" grpId="2"/>
      <p:bldP build="whole" bldLvl="1" animBg="1" rev="0" advAuto="0" spid="306" grpId="8"/>
      <p:bldP build="whole" bldLvl="1" animBg="1" rev="0" advAuto="0" spid="305" grpId="9"/>
      <p:bldP build="whole" bldLvl="1" animBg="1" rev="0" advAuto="0" spid="297" grpId="7"/>
      <p:bldP build="whole" bldLvl="1" animBg="1" rev="0" advAuto="0" spid="298" grpId="1"/>
      <p:bldP build="whole" bldLvl="1" animBg="1" rev="0" advAuto="0" spid="302" grpId="6"/>
      <p:bldP build="whole" bldLvl="1" animBg="1" rev="0" advAuto="0" spid="303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5727" y="1141779"/>
            <a:ext cx="6043343" cy="76280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886158" y="1828800"/>
            <a:ext cx="6602945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Jane is a housewife, but </a:t>
            </a:r>
            <a:r>
              <a:rPr>
                <a:solidFill>
                  <a:srgbClr val="C9FCA4"/>
                </a:solidFill>
              </a:rPr>
              <a:t>delighted</a:t>
            </a:r>
            <a:r>
              <a:rPr>
                <a:solidFill>
                  <a:srgbClr val="E2F6D7"/>
                </a:solidFill>
              </a:rPr>
              <a:t> </a:t>
            </a:r>
            <a:r>
              <a:t>to work as an amateur journalist. </a:t>
            </a:r>
          </a:p>
          <a:p>
            <a:pPr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It is admirable that she is seldom </a:t>
            </a:r>
            <a:r>
              <a:rPr>
                <a:solidFill>
                  <a:srgbClr val="C9FCA4"/>
                </a:solidFill>
              </a:rPr>
              <a:t>accused</a:t>
            </a:r>
            <a:r>
              <a:rPr>
                <a:solidFill>
                  <a:srgbClr val="E2F6D7"/>
                </a:solidFill>
              </a:rPr>
              <a:t> </a:t>
            </a:r>
            <a:r>
              <a:t>of making mistakes because she </a:t>
            </a:r>
            <a:r>
              <a:rPr>
                <a:solidFill>
                  <a:srgbClr val="C9FCA4"/>
                </a:solidFill>
              </a:rPr>
              <a:t>concentrates</a:t>
            </a:r>
            <a:r>
              <a:rPr>
                <a:solidFill>
                  <a:srgbClr val="E2F6D7"/>
                </a:solidFill>
              </a:rPr>
              <a:t> </a:t>
            </a:r>
            <a:r>
              <a:t>on her job and updates herself now and then.</a:t>
            </a:r>
          </a:p>
        </p:txBody>
      </p:sp>
      <p:pic>
        <p:nvPicPr>
          <p:cNvPr id="311" name="876944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7348" y="541808"/>
            <a:ext cx="5080001" cy="76200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770188" y="1988509"/>
            <a:ext cx="5981972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Once she is </a:t>
            </a:r>
            <a:r>
              <a:rPr>
                <a:solidFill>
                  <a:srgbClr val="C9FCA4"/>
                </a:solidFill>
              </a:rPr>
              <a:t>informed</a:t>
            </a:r>
            <a:r>
              <a:rPr>
                <a:solidFill>
                  <a:srgbClr val="E2F6D7"/>
                </a:solidFill>
              </a:rPr>
              <a:t> </a:t>
            </a:r>
            <a:r>
              <a:t>of a new case, she works as her normal working </a:t>
            </a:r>
            <a:r>
              <a:rPr>
                <a:solidFill>
                  <a:srgbClr val="C9FCA4"/>
                </a:solidFill>
              </a:rPr>
              <a:t>process</a:t>
            </a:r>
            <a:r>
              <a:t>.</a:t>
            </a:r>
          </a:p>
          <a:p>
            <a:pPr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To </a:t>
            </a:r>
            <a:r>
              <a:rPr>
                <a:solidFill>
                  <a:srgbClr val="C9FCA4"/>
                </a:solidFill>
              </a:rPr>
              <a:t>acquire</a:t>
            </a:r>
            <a:r>
              <a:rPr>
                <a:solidFill>
                  <a:srgbClr val="E2F6D7"/>
                </a:solidFill>
              </a:rPr>
              <a:t> </a:t>
            </a:r>
            <a:r>
              <a:t>accurate stories, she </a:t>
            </a:r>
            <a:r>
              <a:rPr>
                <a:solidFill>
                  <a:srgbClr val="C9FCA4"/>
                </a:solidFill>
              </a:rPr>
              <a:t>demands </a:t>
            </a:r>
            <a:r>
              <a:t>to record interview. </a:t>
            </a:r>
          </a:p>
        </p:txBody>
      </p:sp>
      <p:pic>
        <p:nvPicPr>
          <p:cNvPr id="314" name="16820153696_fb60a5fd20_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1971" y="5339133"/>
            <a:ext cx="4776259" cy="3022477"/>
          </a:xfrm>
          <a:prstGeom prst="rect">
            <a:avLst/>
          </a:prstGeom>
          <a:ln w="88900">
            <a:miter lim="400000"/>
          </a:ln>
        </p:spPr>
      </p:pic>
      <p:pic>
        <p:nvPicPr>
          <p:cNvPr id="315" name="seo-new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0100" y="583335"/>
            <a:ext cx="5690274" cy="440996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181755" y="3116304"/>
            <a:ext cx="6097963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Her colleague </a:t>
            </a:r>
            <a:r>
              <a:rPr>
                <a:solidFill>
                  <a:srgbClr val="C9FCA4"/>
                </a:solidFill>
              </a:rPr>
              <a:t>assists</a:t>
            </a:r>
            <a:r>
              <a:rPr>
                <a:solidFill>
                  <a:srgbClr val="E2F6D7"/>
                </a:solidFill>
              </a:rPr>
              <a:t> </a:t>
            </a:r>
            <a:r>
              <a:t>her in taking photographs and she </a:t>
            </a:r>
            <a:r>
              <a:rPr>
                <a:solidFill>
                  <a:srgbClr val="C9FCA4"/>
                </a:solidFill>
              </a:rPr>
              <a:t>assesses</a:t>
            </a:r>
            <a:r>
              <a:rPr>
                <a:solidFill>
                  <a:srgbClr val="E2F6D7"/>
                </a:solidFill>
              </a:rPr>
              <a:t> </a:t>
            </a:r>
            <a:r>
              <a:t>the value of the interview. </a:t>
            </a:r>
          </a:p>
        </p:txBody>
      </p:sp>
      <p:pic>
        <p:nvPicPr>
          <p:cNvPr id="318" name="iStock_000013615198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0542" y="2278177"/>
            <a:ext cx="4317855" cy="4317855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224293" y="1828800"/>
            <a:ext cx="6034001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Then she writes thorough stories ahead of the deadline and submits it to the chief editor, who polishes and </a:t>
            </a:r>
            <a:r>
              <a:rPr>
                <a:solidFill>
                  <a:srgbClr val="C9FCA4"/>
                </a:solidFill>
              </a:rPr>
              <a:t>approves</a:t>
            </a:r>
            <a:r>
              <a:t> every section. </a:t>
            </a:r>
          </a:p>
          <a:p>
            <a:pPr marL="571500" indent="-571500"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</a:p>
          <a:p>
            <a:pPr marL="571500" indent="-571500" algn="l"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   Finally, her stories will be published. </a:t>
            </a:r>
          </a:p>
        </p:txBody>
      </p:sp>
      <p:pic>
        <p:nvPicPr>
          <p:cNvPr id="321" name="2145725302_b6af71603b_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0898" y="2819261"/>
            <a:ext cx="4758404" cy="3568803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2310717" y="3711561"/>
            <a:ext cx="8173370" cy="1760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400"/>
            </a:lvl1pPr>
          </a:lstStyle>
          <a:p>
            <a:pPr/>
            <a:r>
              <a:t>Thank you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694130" y="2082390"/>
            <a:ext cx="1123016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be delighted to do sth 对做某事感到高兴</a:t>
            </a:r>
          </a:p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be delighted </a:t>
            </a:r>
            <a:r>
              <a:rPr u="sng"/>
              <a:t>at/by/with </a:t>
            </a:r>
            <a:r>
              <a:t>sth 因某事感到非常高兴</a:t>
            </a:r>
          </a:p>
        </p:txBody>
      </p:sp>
      <p:sp>
        <p:nvSpPr>
          <p:cNvPr id="142" name="Shape 142"/>
          <p:cNvSpPr/>
          <p:nvPr/>
        </p:nvSpPr>
        <p:spPr>
          <a:xfrm>
            <a:off x="379018" y="5739852"/>
            <a:ext cx="12769272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4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（1）我儿子对乘飞机去北京非常高兴。</a:t>
            </a:r>
          </a:p>
          <a:p>
            <a:pPr algn="l">
              <a:defRPr sz="34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    My son is delighted _________________________________.</a:t>
            </a:r>
          </a:p>
          <a:p>
            <a:pPr algn="l">
              <a:defRPr sz="34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（2）我们为你的成功而感到高兴。</a:t>
            </a:r>
          </a:p>
          <a:p>
            <a:pPr algn="l">
              <a:defRPr sz="34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    We were delighted __________________.</a:t>
            </a:r>
          </a:p>
        </p:txBody>
      </p:sp>
      <p:sp>
        <p:nvSpPr>
          <p:cNvPr id="143" name="Shape 143"/>
          <p:cNvSpPr/>
          <p:nvPr/>
        </p:nvSpPr>
        <p:spPr>
          <a:xfrm>
            <a:off x="643849" y="2239998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855757" y="2330040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145" name="Shape 145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delighted</a:t>
            </a:r>
          </a:p>
        </p:txBody>
      </p:sp>
      <p:sp>
        <p:nvSpPr>
          <p:cNvPr id="147" name="Shape 147"/>
          <p:cNvSpPr/>
          <p:nvPr/>
        </p:nvSpPr>
        <p:spPr>
          <a:xfrm>
            <a:off x="2628901" y="3787296"/>
            <a:ext cx="1136062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He was delighted with the present you sent.</a:t>
            </a:r>
          </a:p>
          <a:p>
            <a:pPr algn="l">
              <a:defRPr sz="3500">
                <a:solidFill>
                  <a:srgbClr val="EE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他因你们所送的礼物而感到愉快。</a:t>
            </a:r>
          </a:p>
        </p:txBody>
      </p:sp>
      <p:sp>
        <p:nvSpPr>
          <p:cNvPr id="148" name="Shape 148"/>
          <p:cNvSpPr/>
          <p:nvPr/>
        </p:nvSpPr>
        <p:spPr>
          <a:xfrm>
            <a:off x="643849" y="3944904"/>
            <a:ext cx="1604917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855757" y="4034946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150" name="Shape 150"/>
          <p:cNvSpPr/>
          <p:nvPr/>
        </p:nvSpPr>
        <p:spPr>
          <a:xfrm>
            <a:off x="5421443" y="6388079"/>
            <a:ext cx="736168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FC882"/>
                </a:solidFill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to fly to Beijing / to go to Beijing by plane</a:t>
            </a:r>
          </a:p>
        </p:txBody>
      </p:sp>
      <p:sp>
        <p:nvSpPr>
          <p:cNvPr id="151" name="Shape 151"/>
          <p:cNvSpPr/>
          <p:nvPr/>
        </p:nvSpPr>
        <p:spPr>
          <a:xfrm>
            <a:off x="5405625" y="7592753"/>
            <a:ext cx="363778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9FC882"/>
                </a:solidFill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at / by your success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8"/>
      <p:bldP build="whole" bldLvl="1" animBg="1" rev="0" advAuto="0" spid="144" grpId="2"/>
      <p:bldP build="whole" bldLvl="1" animBg="1" rev="0" advAuto="0" spid="141" grpId="3"/>
      <p:bldP build="whole" bldLvl="1" animBg="1" rev="0" advAuto="0" spid="147" grpId="6"/>
      <p:bldP build="whole" bldLvl="1" animBg="1" rev="0" advAuto="0" spid="149" grpId="5"/>
      <p:bldP build="whole" bldLvl="1" animBg="1" rev="0" advAuto="0" spid="142" grpId="7"/>
      <p:bldP build="whole" bldLvl="1" animBg="1" rev="0" advAuto="0" spid="148" grpId="4"/>
      <p:bldP build="whole" bldLvl="1" animBg="1" rev="0" advAuto="0" spid="151" grpId="9"/>
      <p:bldP build="whole" bldLvl="1" animBg="1" rev="0" advAuto="0" spid="1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1045892" y="785772"/>
            <a:ext cx="3298661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211177" y="869906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assist</a:t>
            </a:r>
          </a:p>
        </p:txBody>
      </p:sp>
      <p:sp>
        <p:nvSpPr>
          <p:cNvPr id="155" name="Shape 155"/>
          <p:cNvSpPr/>
          <p:nvPr/>
        </p:nvSpPr>
        <p:spPr>
          <a:xfrm>
            <a:off x="1015956" y="2354150"/>
            <a:ext cx="8908461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1.to help someone to do something</a:t>
            </a:r>
          </a:p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2.to make it easier for someone to do something</a:t>
            </a:r>
          </a:p>
        </p:txBody>
      </p:sp>
      <p:pic>
        <p:nvPicPr>
          <p:cNvPr id="156" name="help-153094_960_7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2825" y="5463632"/>
            <a:ext cx="3431187" cy="2879318"/>
          </a:xfrm>
          <a:prstGeom prst="rect">
            <a:avLst/>
          </a:prstGeom>
          <a:ln w="88900">
            <a:miter lim="400000"/>
          </a:ln>
        </p:spPr>
      </p:pic>
      <p:pic>
        <p:nvPicPr>
          <p:cNvPr id="157" name="help-someone-quit-smoking副本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0487" y="4763934"/>
            <a:ext cx="6450322" cy="427871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2719222" y="2257411"/>
            <a:ext cx="857447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assist (sb.) with/in sth.在某方面帮助某人</a:t>
            </a:r>
          </a:p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assist (sb.) in doing sth.帮助某人做某事</a:t>
            </a:r>
          </a:p>
        </p:txBody>
      </p:sp>
      <p:sp>
        <p:nvSpPr>
          <p:cNvPr id="160" name="Shape 160"/>
          <p:cNvSpPr/>
          <p:nvPr/>
        </p:nvSpPr>
        <p:spPr>
          <a:xfrm>
            <a:off x="904744" y="3928112"/>
            <a:ext cx="627551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rPr>
                <a:solidFill>
                  <a:srgbClr val="F9575A"/>
                </a:solidFill>
              </a:rPr>
              <a:t>错误说法：</a:t>
            </a:r>
            <a:r>
              <a:t>assist sb. to do sth</a:t>
            </a:r>
          </a:p>
        </p:txBody>
      </p:sp>
      <p:sp>
        <p:nvSpPr>
          <p:cNvPr id="161" name="Shape 161"/>
          <p:cNvSpPr/>
          <p:nvPr/>
        </p:nvSpPr>
        <p:spPr>
          <a:xfrm>
            <a:off x="800760" y="5172222"/>
            <a:ext cx="11661077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(1)我们帮你找个住的地方。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We will assist you ____________ somewhere to live.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(2)人们已经想出好多措施在日常生活方面来帮助残疾人。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People have thought of many measures _________ the</a:t>
            </a:r>
          </a:p>
          <a:p>
            <a:pPr algn="l">
              <a:defRPr sz="3500">
                <a:solidFill>
                  <a:srgbClr val="4BA8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    disabled ________ their daily life. </a:t>
            </a:r>
          </a:p>
        </p:txBody>
      </p:sp>
      <p:sp>
        <p:nvSpPr>
          <p:cNvPr id="162" name="Shape 162"/>
          <p:cNvSpPr/>
          <p:nvPr/>
        </p:nvSpPr>
        <p:spPr>
          <a:xfrm>
            <a:off x="5427122" y="5770844"/>
            <a:ext cx="215055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in finding </a:t>
            </a:r>
          </a:p>
        </p:txBody>
      </p:sp>
      <p:sp>
        <p:nvSpPr>
          <p:cNvPr id="163" name="Shape 163"/>
          <p:cNvSpPr/>
          <p:nvPr/>
        </p:nvSpPr>
        <p:spPr>
          <a:xfrm>
            <a:off x="9508939" y="6972513"/>
            <a:ext cx="189719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to assist</a:t>
            </a:r>
          </a:p>
        </p:txBody>
      </p:sp>
      <p:sp>
        <p:nvSpPr>
          <p:cNvPr id="164" name="Shape 164"/>
          <p:cNvSpPr/>
          <p:nvPr/>
        </p:nvSpPr>
        <p:spPr>
          <a:xfrm>
            <a:off x="3308060" y="7609863"/>
            <a:ext cx="157048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in/with</a:t>
            </a:r>
          </a:p>
        </p:txBody>
      </p:sp>
      <p:sp>
        <p:nvSpPr>
          <p:cNvPr id="165" name="Shape 165"/>
          <p:cNvSpPr/>
          <p:nvPr/>
        </p:nvSpPr>
        <p:spPr>
          <a:xfrm>
            <a:off x="758128" y="2435211"/>
            <a:ext cx="1604918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970036" y="2525253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167" name="Shape 167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assist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4"/>
      <p:bldP build="whole" bldLvl="1" animBg="1" rev="0" advAuto="0" spid="165" grpId="1"/>
      <p:bldP build="whole" bldLvl="1" animBg="1" rev="0" advAuto="0" spid="164" grpId="8"/>
      <p:bldP build="whole" bldLvl="1" animBg="1" rev="0" advAuto="0" spid="161" grpId="5"/>
      <p:bldP build="whole" bldLvl="1" animBg="1" rev="0" advAuto="0" spid="163" grpId="7"/>
      <p:bldP build="whole" bldLvl="1" animBg="1" rev="0" advAuto="0" spid="166" grpId="3"/>
      <p:bldP build="whole" bldLvl="1" animBg="1" rev="0" advAuto="0" spid="159" grpId="2"/>
      <p:bldP build="whole" bldLvl="1" animBg="1" rev="0" advAuto="0" spid="162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596765" y="712049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1122754" y="796183"/>
            <a:ext cx="4968092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concentrate</a:t>
            </a:r>
          </a:p>
        </p:txBody>
      </p:sp>
      <p:sp>
        <p:nvSpPr>
          <p:cNvPr id="172" name="Shape 172"/>
          <p:cNvSpPr/>
          <p:nvPr/>
        </p:nvSpPr>
        <p:spPr>
          <a:xfrm>
            <a:off x="3326779" y="2541603"/>
            <a:ext cx="8544152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to think very carefully about something that you are doing</a:t>
            </a:r>
          </a:p>
        </p:txBody>
      </p:sp>
      <p:pic>
        <p:nvPicPr>
          <p:cNvPr id="173" name="concentrate-530x388副本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2754" y="4734691"/>
            <a:ext cx="4968092" cy="3637018"/>
          </a:xfrm>
          <a:prstGeom prst="rect">
            <a:avLst/>
          </a:prstGeom>
          <a:ln w="88900">
            <a:miter lim="400000"/>
          </a:ln>
        </p:spPr>
      </p:pic>
      <p:pic>
        <p:nvPicPr>
          <p:cNvPr id="174" name="1010967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67045" y="4501547"/>
            <a:ext cx="4348178" cy="380465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123684" y="2029951"/>
            <a:ext cx="11230169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concentrate on (doing) sth 专心(干)某事</a:t>
            </a:r>
          </a:p>
          <a:p>
            <a:pPr algn="l"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concentrate one’s efforts /attention on 把…集中在…</a:t>
            </a:r>
          </a:p>
        </p:txBody>
      </p:sp>
      <p:sp>
        <p:nvSpPr>
          <p:cNvPr id="177" name="Shape 177"/>
          <p:cNvSpPr/>
          <p:nvPr/>
        </p:nvSpPr>
        <p:spPr>
          <a:xfrm>
            <a:off x="577226" y="6220497"/>
            <a:ext cx="1241761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我们必须致力于改善教育工作。</a:t>
            </a:r>
          </a:p>
          <a:p>
            <a:pPr algn="l">
              <a:defRPr sz="35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We must _____________ our efforts ___ improving education. </a:t>
            </a:r>
          </a:p>
        </p:txBody>
      </p:sp>
      <p:sp>
        <p:nvSpPr>
          <p:cNvPr id="178" name="Shape 178"/>
          <p:cNvSpPr/>
          <p:nvPr/>
        </p:nvSpPr>
        <p:spPr>
          <a:xfrm>
            <a:off x="138716" y="2187559"/>
            <a:ext cx="1604918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179" name="Shape 179"/>
          <p:cNvSpPr/>
          <p:nvPr/>
        </p:nvSpPr>
        <p:spPr>
          <a:xfrm>
            <a:off x="350625" y="2277601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搭配</a:t>
            </a:r>
          </a:p>
        </p:txBody>
      </p:sp>
      <p:sp>
        <p:nvSpPr>
          <p:cNvPr id="180" name="Shape 180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concentrate</a:t>
            </a:r>
          </a:p>
        </p:txBody>
      </p:sp>
      <p:sp>
        <p:nvSpPr>
          <p:cNvPr id="182" name="Shape 182"/>
          <p:cNvSpPr/>
          <p:nvPr/>
        </p:nvSpPr>
        <p:spPr>
          <a:xfrm>
            <a:off x="2058455" y="3714665"/>
            <a:ext cx="1136062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D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I can’t concentrate on my studies with noise going on.</a:t>
            </a:r>
          </a:p>
          <a:p>
            <a:pPr algn="l">
              <a:defRPr sz="3500">
                <a:solidFill>
                  <a:srgbClr val="ED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吵闹声不绝于耳，我无法集中精神学习。</a:t>
            </a:r>
          </a:p>
        </p:txBody>
      </p:sp>
      <p:sp>
        <p:nvSpPr>
          <p:cNvPr id="183" name="Shape 183"/>
          <p:cNvSpPr/>
          <p:nvPr/>
        </p:nvSpPr>
        <p:spPr>
          <a:xfrm>
            <a:off x="138716" y="3892465"/>
            <a:ext cx="1604918" cy="990601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350625" y="3982508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185" name="Shape 185"/>
          <p:cNvSpPr/>
          <p:nvPr/>
        </p:nvSpPr>
        <p:spPr>
          <a:xfrm>
            <a:off x="2602672" y="6784495"/>
            <a:ext cx="254171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concentrate</a:t>
            </a:r>
          </a:p>
        </p:txBody>
      </p:sp>
      <p:sp>
        <p:nvSpPr>
          <p:cNvPr id="186" name="Shape 186"/>
          <p:cNvSpPr/>
          <p:nvPr/>
        </p:nvSpPr>
        <p:spPr>
          <a:xfrm>
            <a:off x="7819437" y="6784495"/>
            <a:ext cx="591694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whole" bldLvl="1" animBg="1" rev="0" advAuto="0" spid="185" grpId="8"/>
      <p:bldP build="whole" bldLvl="1" animBg="1" rev="0" advAuto="0" spid="177" grpId="7"/>
      <p:bldP build="whole" bldLvl="1" animBg="1" rev="0" advAuto="0" spid="186" grpId="9"/>
      <p:bldP build="whole" bldLvl="1" animBg="1" rev="0" advAuto="0" spid="184" grpId="6"/>
      <p:bldP build="whole" bldLvl="1" animBg="1" rev="0" advAuto="0" spid="183" grpId="4"/>
      <p:bldP build="whole" bldLvl="1" animBg="1" rev="0" advAuto="0" spid="182" grpId="5"/>
      <p:bldP build="whole" bldLvl="1" animBg="1" rev="0" advAuto="0" spid="178" grpId="1"/>
      <p:bldP build="whole" bldLvl="1" animBg="1" rev="0" advAuto="0" spid="176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947999" y="697304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89" name="Shape 189"/>
          <p:cNvSpPr/>
          <p:nvPr/>
        </p:nvSpPr>
        <p:spPr>
          <a:xfrm>
            <a:off x="473989" y="781438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acquire</a:t>
            </a:r>
          </a:p>
        </p:txBody>
      </p:sp>
      <p:sp>
        <p:nvSpPr>
          <p:cNvPr id="190" name="Shape 190"/>
          <p:cNvSpPr/>
          <p:nvPr/>
        </p:nvSpPr>
        <p:spPr>
          <a:xfrm>
            <a:off x="3425037" y="2447148"/>
            <a:ext cx="6579782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t>1.to get or gain something</a:t>
            </a:r>
          </a:p>
          <a:p>
            <a:pPr algn="l"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Avenir Book"/>
                <a:ea typeface="Avenir Book"/>
                <a:cs typeface="Avenir Book"/>
                <a:sym typeface="Avenir Book"/>
              </a:defRPr>
            </a:pPr>
            <a:r>
              <a:t>2.to gain knowledge or learn a skill</a:t>
            </a:r>
          </a:p>
        </p:txBody>
      </p:sp>
      <p:grpSp>
        <p:nvGrpSpPr>
          <p:cNvPr id="193" name="Group 193"/>
          <p:cNvGrpSpPr/>
          <p:nvPr/>
        </p:nvGrpSpPr>
        <p:grpSpPr>
          <a:xfrm rot="300000">
            <a:off x="3728806" y="5519520"/>
            <a:ext cx="5547188" cy="3490255"/>
            <a:chOff x="0" y="0"/>
            <a:chExt cx="5547186" cy="3490253"/>
          </a:xfrm>
        </p:grpSpPr>
        <p:pic>
          <p:nvPicPr>
            <p:cNvPr id="192" name="AAEAAQAAAAAAAANLAAAAJDhiMjBlYmQxLWIyNTctNGJmYS1iZjc2LTNjODBlMTc2NjFiM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5115387" cy="29314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547187" cy="34902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691525" y="4203700"/>
            <a:ext cx="1083030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怎样掌握记忆新单词技巧呢？</a:t>
            </a:r>
          </a:p>
          <a:p>
            <a:pPr algn="l">
              <a:defRPr sz="3500">
                <a:solidFill>
                  <a:srgbClr val="4AA7F7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How to ________________ of memorizing new words? </a:t>
            </a:r>
          </a:p>
        </p:txBody>
      </p:sp>
      <p:sp>
        <p:nvSpPr>
          <p:cNvPr id="196" name="Shape 196"/>
          <p:cNvSpPr/>
          <p:nvPr/>
        </p:nvSpPr>
        <p:spPr>
          <a:xfrm>
            <a:off x="650318" y="415646"/>
            <a:ext cx="4020070" cy="1270001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176308" y="499780"/>
            <a:ext cx="4968091" cy="110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6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r>
              <a:t>acquire </a:t>
            </a:r>
          </a:p>
        </p:txBody>
      </p:sp>
      <p:sp>
        <p:nvSpPr>
          <p:cNvPr id="198" name="Shape 198"/>
          <p:cNvSpPr/>
          <p:nvPr/>
        </p:nvSpPr>
        <p:spPr>
          <a:xfrm>
            <a:off x="2612573" y="2273300"/>
            <a:ext cx="11360627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500">
                <a:solidFill>
                  <a:srgbClr val="ED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You need to acquire a good knowledge of English.</a:t>
            </a:r>
          </a:p>
          <a:p>
            <a:pPr algn="l">
              <a:defRPr sz="3500">
                <a:solidFill>
                  <a:srgbClr val="EDBE56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pPr>
            <a:r>
              <a:t>你需要好好掌握英语。</a:t>
            </a:r>
          </a:p>
        </p:txBody>
      </p:sp>
      <p:sp>
        <p:nvSpPr>
          <p:cNvPr id="199" name="Shape 199"/>
          <p:cNvSpPr/>
          <p:nvPr/>
        </p:nvSpPr>
        <p:spPr>
          <a:xfrm>
            <a:off x="692834" y="2451100"/>
            <a:ext cx="1604918" cy="990600"/>
          </a:xfrm>
          <a:prstGeom prst="roundRect">
            <a:avLst>
              <a:gd name="adj" fmla="val 1923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282A2F"/>
                </a:solidFill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904742" y="2541142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annotate SC Regular"/>
                <a:ea typeface="Hannotate SC Regular"/>
                <a:cs typeface="Hannotate SC Regular"/>
                <a:sym typeface="Hannotate SC Regular"/>
              </a:defRPr>
            </a:lvl1pPr>
          </a:lstStyle>
          <a:p>
            <a:pPr/>
            <a:r>
              <a:t>例句</a:t>
            </a:r>
          </a:p>
        </p:txBody>
      </p:sp>
      <p:sp>
        <p:nvSpPr>
          <p:cNvPr id="201" name="Shape 201"/>
          <p:cNvSpPr/>
          <p:nvPr/>
        </p:nvSpPr>
        <p:spPr>
          <a:xfrm>
            <a:off x="2377042" y="4808761"/>
            <a:ext cx="338848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9FC882"/>
                </a:solidFill>
                <a:latin typeface="Hannotate SC Bold"/>
                <a:ea typeface="Hannotate SC Bold"/>
                <a:cs typeface="Hannotate SC Bold"/>
                <a:sym typeface="Hannotate SC Bold"/>
              </a:defRPr>
            </a:lvl1pPr>
          </a:lstStyle>
          <a:p>
            <a:pPr/>
            <a:r>
              <a:t>acquire the skill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5"/>
      <p:bldP build="whole" bldLvl="1" animBg="1" rev="0" advAuto="0" spid="198" grpId="2"/>
      <p:bldP build="whole" bldLvl="1" animBg="1" rev="0" advAuto="0" spid="200" grpId="3"/>
      <p:bldP build="whole" bldLvl="1" animBg="1" rev="0" advAuto="0" spid="195" grpId="4"/>
      <p:bldP build="whole" bldLvl="1" animBg="1" rev="0" advAuto="0" spid="199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