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3"/>
    <p:sldId id="259" r:id="rId4"/>
    <p:sldId id="258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4099" name="组合 4098"/>
          <p:cNvGrpSpPr/>
          <p:nvPr/>
        </p:nvGrpSpPr>
        <p:grpSpPr>
          <a:xfrm>
            <a:off x="2524125" y="3444875"/>
            <a:ext cx="7461250" cy="1190625"/>
            <a:chOff x="0" y="0"/>
            <a:chExt cx="6312892" cy="1007655"/>
          </a:xfrm>
        </p:grpSpPr>
        <p:sp>
          <p:nvSpPr>
            <p:cNvPr id="4100" name="矩形 16"/>
            <p:cNvSpPr/>
            <p:nvPr/>
          </p:nvSpPr>
          <p:spPr>
            <a:xfrm>
              <a:off x="453637" y="0"/>
              <a:ext cx="5448671" cy="883045"/>
            </a:xfrm>
            <a:prstGeom prst="rect">
              <a:avLst/>
            </a:prstGeom>
            <a:solidFill>
              <a:srgbClr val="AAA31F"/>
            </a:solidFill>
            <a:ln w="9525">
              <a:noFill/>
              <a:miter/>
            </a:ln>
          </p:spPr>
          <p:txBody>
            <a:bodyPr anchor="ctr"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1" name="矩形 17"/>
            <p:cNvSpPr/>
            <p:nvPr/>
          </p:nvSpPr>
          <p:spPr>
            <a:xfrm flipH="1">
              <a:off x="0" y="112266"/>
              <a:ext cx="907271" cy="658512"/>
            </a:xfrm>
            <a:custGeom>
              <a:avLst/>
              <a:gdLst>
                <a:gd name="txL" fmla="*/ 0 w 1324199"/>
                <a:gd name="txT" fmla="*/ 0 h 571500"/>
                <a:gd name="txR" fmla="*/ 1324199 w 1324199"/>
                <a:gd name="txB" fmla="*/ 571500 h 571500"/>
              </a:gdLst>
              <a:ahLst/>
              <a:cxnLst>
                <a:cxn ang="0">
                  <a:pos x="0" y="0"/>
                </a:cxn>
                <a:cxn ang="0">
                  <a:pos x="1228725" y="0"/>
                </a:cxn>
                <a:cxn ang="0">
                  <a:pos x="1226362" y="27782"/>
                </a:cxn>
                <a:cxn ang="0">
                  <a:pos x="1174767" y="67470"/>
                </a:cxn>
                <a:cxn ang="0">
                  <a:pos x="1111267" y="47626"/>
                </a:cxn>
                <a:cxn ang="0">
                  <a:pos x="1100137" y="100012"/>
                </a:cxn>
                <a:cxn ang="0">
                  <a:pos x="1158892" y="162721"/>
                </a:cxn>
                <a:cxn ang="0">
                  <a:pos x="1143017" y="226222"/>
                </a:cxn>
                <a:cxn ang="0">
                  <a:pos x="1285875" y="271462"/>
                </a:cxn>
                <a:cxn ang="0">
                  <a:pos x="1182705" y="293692"/>
                </a:cxn>
                <a:cxn ang="0">
                  <a:pos x="1085850" y="400050"/>
                </a:cxn>
                <a:cxn ang="0">
                  <a:pos x="1115235" y="480226"/>
                </a:cxn>
                <a:cxn ang="0">
                  <a:pos x="1228725" y="571500"/>
                </a:cxn>
                <a:cxn ang="0">
                  <a:pos x="0" y="571500"/>
                </a:cxn>
                <a:cxn ang="0">
                  <a:pos x="0" y="0"/>
                </a:cxn>
              </a:cxnLst>
              <a:rect l="txL" t="txT" r="txR" b="txB"/>
              <a:pathLst>
                <a:path w="1324199" h="571500">
                  <a:moveTo>
                    <a:pt x="0" y="0"/>
                  </a:moveTo>
                  <a:lnTo>
                    <a:pt x="1228725" y="0"/>
                  </a:lnTo>
                  <a:cubicBezTo>
                    <a:pt x="1440395" y="5292"/>
                    <a:pt x="1235355" y="16537"/>
                    <a:pt x="1226362" y="27782"/>
                  </a:cubicBezTo>
                  <a:cubicBezTo>
                    <a:pt x="1217369" y="39027"/>
                    <a:pt x="1201226" y="64824"/>
                    <a:pt x="1174767" y="67470"/>
                  </a:cubicBezTo>
                  <a:cubicBezTo>
                    <a:pt x="1148308" y="70116"/>
                    <a:pt x="1135612" y="34926"/>
                    <a:pt x="1111267" y="47626"/>
                  </a:cubicBezTo>
                  <a:cubicBezTo>
                    <a:pt x="1086922" y="60326"/>
                    <a:pt x="1100798" y="80830"/>
                    <a:pt x="1100137" y="100012"/>
                  </a:cubicBezTo>
                  <a:cubicBezTo>
                    <a:pt x="1099476" y="119194"/>
                    <a:pt x="1151745" y="141686"/>
                    <a:pt x="1158892" y="162721"/>
                  </a:cubicBezTo>
                  <a:cubicBezTo>
                    <a:pt x="1166039" y="183756"/>
                    <a:pt x="1113254" y="208098"/>
                    <a:pt x="1143017" y="226222"/>
                  </a:cubicBezTo>
                  <a:cubicBezTo>
                    <a:pt x="1172780" y="244346"/>
                    <a:pt x="1270661" y="258894"/>
                    <a:pt x="1285875" y="271462"/>
                  </a:cubicBezTo>
                  <a:cubicBezTo>
                    <a:pt x="1301089" y="284030"/>
                    <a:pt x="1216043" y="272261"/>
                    <a:pt x="1182705" y="293692"/>
                  </a:cubicBezTo>
                  <a:cubicBezTo>
                    <a:pt x="1149368" y="315123"/>
                    <a:pt x="1092465" y="370945"/>
                    <a:pt x="1085850" y="400050"/>
                  </a:cubicBezTo>
                  <a:cubicBezTo>
                    <a:pt x="1104906" y="422807"/>
                    <a:pt x="1096179" y="457469"/>
                    <a:pt x="1115235" y="480226"/>
                  </a:cubicBezTo>
                  <a:lnTo>
                    <a:pt x="1228725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6F9FC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anchor="ctr"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2" name="矩形 17"/>
            <p:cNvSpPr/>
            <p:nvPr/>
          </p:nvSpPr>
          <p:spPr>
            <a:xfrm>
              <a:off x="5405621" y="126554"/>
              <a:ext cx="907271" cy="658512"/>
            </a:xfrm>
            <a:custGeom>
              <a:avLst/>
              <a:gdLst>
                <a:gd name="txL" fmla="*/ 0 w 1324199"/>
                <a:gd name="txT" fmla="*/ 0 h 571500"/>
                <a:gd name="txR" fmla="*/ 1324199 w 1324199"/>
                <a:gd name="txB" fmla="*/ 571500 h 571500"/>
              </a:gdLst>
              <a:ahLst/>
              <a:cxnLst>
                <a:cxn ang="0">
                  <a:pos x="0" y="0"/>
                </a:cxn>
                <a:cxn ang="0">
                  <a:pos x="1228725" y="0"/>
                </a:cxn>
                <a:cxn ang="0">
                  <a:pos x="1226362" y="27782"/>
                </a:cxn>
                <a:cxn ang="0">
                  <a:pos x="1174767" y="67470"/>
                </a:cxn>
                <a:cxn ang="0">
                  <a:pos x="1111267" y="47626"/>
                </a:cxn>
                <a:cxn ang="0">
                  <a:pos x="1100137" y="100012"/>
                </a:cxn>
                <a:cxn ang="0">
                  <a:pos x="1158892" y="162721"/>
                </a:cxn>
                <a:cxn ang="0">
                  <a:pos x="1143017" y="226222"/>
                </a:cxn>
                <a:cxn ang="0">
                  <a:pos x="1285875" y="271462"/>
                </a:cxn>
                <a:cxn ang="0">
                  <a:pos x="1182705" y="293692"/>
                </a:cxn>
                <a:cxn ang="0">
                  <a:pos x="1085850" y="400050"/>
                </a:cxn>
                <a:cxn ang="0">
                  <a:pos x="1115235" y="480226"/>
                </a:cxn>
                <a:cxn ang="0">
                  <a:pos x="1228725" y="571500"/>
                </a:cxn>
                <a:cxn ang="0">
                  <a:pos x="0" y="571500"/>
                </a:cxn>
                <a:cxn ang="0">
                  <a:pos x="0" y="0"/>
                </a:cxn>
              </a:cxnLst>
              <a:rect l="txL" t="txT" r="txR" b="txB"/>
              <a:pathLst>
                <a:path w="1324199" h="571500">
                  <a:moveTo>
                    <a:pt x="0" y="0"/>
                  </a:moveTo>
                  <a:lnTo>
                    <a:pt x="1228725" y="0"/>
                  </a:lnTo>
                  <a:cubicBezTo>
                    <a:pt x="1440395" y="5292"/>
                    <a:pt x="1235355" y="16537"/>
                    <a:pt x="1226362" y="27782"/>
                  </a:cubicBezTo>
                  <a:cubicBezTo>
                    <a:pt x="1217369" y="39027"/>
                    <a:pt x="1201226" y="64824"/>
                    <a:pt x="1174767" y="67470"/>
                  </a:cubicBezTo>
                  <a:cubicBezTo>
                    <a:pt x="1148308" y="70116"/>
                    <a:pt x="1135612" y="34926"/>
                    <a:pt x="1111267" y="47626"/>
                  </a:cubicBezTo>
                  <a:cubicBezTo>
                    <a:pt x="1086922" y="60326"/>
                    <a:pt x="1100798" y="80830"/>
                    <a:pt x="1100137" y="100012"/>
                  </a:cubicBezTo>
                  <a:cubicBezTo>
                    <a:pt x="1099476" y="119194"/>
                    <a:pt x="1151745" y="141686"/>
                    <a:pt x="1158892" y="162721"/>
                  </a:cubicBezTo>
                  <a:cubicBezTo>
                    <a:pt x="1166039" y="183756"/>
                    <a:pt x="1113254" y="208098"/>
                    <a:pt x="1143017" y="226222"/>
                  </a:cubicBezTo>
                  <a:cubicBezTo>
                    <a:pt x="1172780" y="244346"/>
                    <a:pt x="1270661" y="258894"/>
                    <a:pt x="1285875" y="271462"/>
                  </a:cubicBezTo>
                  <a:cubicBezTo>
                    <a:pt x="1301089" y="284030"/>
                    <a:pt x="1216043" y="272261"/>
                    <a:pt x="1182705" y="293692"/>
                  </a:cubicBezTo>
                  <a:cubicBezTo>
                    <a:pt x="1149368" y="315123"/>
                    <a:pt x="1092465" y="370945"/>
                    <a:pt x="1085850" y="400050"/>
                  </a:cubicBezTo>
                  <a:cubicBezTo>
                    <a:pt x="1104906" y="422807"/>
                    <a:pt x="1096179" y="457469"/>
                    <a:pt x="1115235" y="480226"/>
                  </a:cubicBezTo>
                  <a:lnTo>
                    <a:pt x="1228725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6F9FC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anchor="ctr"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3" name="文本框 11"/>
            <p:cNvSpPr/>
            <p:nvPr/>
          </p:nvSpPr>
          <p:spPr>
            <a:xfrm>
              <a:off x="397913" y="22770"/>
              <a:ext cx="5448671" cy="98488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lvl="0" algn="ctr"/>
              <a:endParaRPr lang="zh-CN" altLang="en-US" sz="5800" b="1" dirty="0">
                <a:solidFill>
                  <a:srgbClr val="24271C"/>
                </a:solidFill>
                <a:latin typeface="康煕字典體(Demo)" pitchFamily="2" charset="-120"/>
                <a:ea typeface="康煕字典體(Demo)" pitchFamily="2" charset="-120"/>
                <a:sym typeface="康煕字典體(Demo)" pitchFamily="2" charset="-120"/>
              </a:endParaRPr>
            </a:p>
          </p:txBody>
        </p:sp>
      </p:grpSp>
      <p:grpSp>
        <p:nvGrpSpPr>
          <p:cNvPr id="4104" name="组合 4103"/>
          <p:cNvGrpSpPr/>
          <p:nvPr/>
        </p:nvGrpSpPr>
        <p:grpSpPr>
          <a:xfrm>
            <a:off x="8413433" y="1214438"/>
            <a:ext cx="2039937" cy="1870075"/>
            <a:chOff x="0" y="0"/>
            <a:chExt cx="2040639" cy="1869796"/>
          </a:xfrm>
        </p:grpSpPr>
        <p:sp>
          <p:nvSpPr>
            <p:cNvPr id="4105" name="任意多边形 31"/>
            <p:cNvSpPr/>
            <p:nvPr/>
          </p:nvSpPr>
          <p:spPr>
            <a:xfrm>
              <a:off x="148405" y="0"/>
              <a:ext cx="1868272" cy="1869796"/>
            </a:xfrm>
            <a:custGeom>
              <a:avLst/>
              <a:gdLst>
                <a:gd name="txL" fmla="*/ 0 w 2655311"/>
                <a:gd name="txT" fmla="*/ 0 h 2657476"/>
                <a:gd name="txR" fmla="*/ 2655311 w 2655311"/>
                <a:gd name="txB" fmla="*/ 2657476 h 2657476"/>
              </a:gdLst>
              <a:ahLst/>
              <a:cxnLst>
                <a:cxn ang="0">
                  <a:pos x="0" y="1285875"/>
                </a:cxn>
                <a:cxn ang="0">
                  <a:pos x="4695" y="1192882"/>
                </a:cxn>
                <a:cxn ang="0">
                  <a:pos x="1326573" y="0"/>
                </a:cxn>
                <a:cxn ang="0">
                  <a:pos x="2655311" y="1328738"/>
                </a:cxn>
                <a:cxn ang="0">
                  <a:pos x="1326573" y="2657476"/>
                </a:cxn>
                <a:cxn ang="0">
                  <a:pos x="433160" y="2312294"/>
                </a:cxn>
                <a:cxn ang="0">
                  <a:pos x="416640" y="2295375"/>
                </a:cxn>
              </a:cxnLst>
              <a:rect l="txL" t="txT" r="txR" b="txB"/>
              <a:pathLst>
                <a:path w="2655311" h="2657476">
                  <a:moveTo>
                    <a:pt x="0" y="1285875"/>
                  </a:moveTo>
                  <a:lnTo>
                    <a:pt x="4695" y="1192882"/>
                  </a:lnTo>
                  <a:cubicBezTo>
                    <a:pt x="72740" y="522858"/>
                    <a:pt x="638596" y="0"/>
                    <a:pt x="1326573" y="0"/>
                  </a:cubicBezTo>
                  <a:cubicBezTo>
                    <a:pt x="2060415" y="0"/>
                    <a:pt x="2655311" y="594896"/>
                    <a:pt x="2655311" y="1328738"/>
                  </a:cubicBezTo>
                  <a:cubicBezTo>
                    <a:pt x="2655311" y="2062580"/>
                    <a:pt x="2060415" y="2657476"/>
                    <a:pt x="1326573" y="2657476"/>
                  </a:cubicBezTo>
                  <a:cubicBezTo>
                    <a:pt x="982585" y="2657476"/>
                    <a:pt x="669127" y="2526762"/>
                    <a:pt x="433160" y="2312294"/>
                  </a:cubicBezTo>
                  <a:lnTo>
                    <a:pt x="416640" y="2295375"/>
                  </a:lnTo>
                </a:path>
              </a:pathLst>
            </a:custGeom>
            <a:noFill/>
            <a:ln w="12700" cap="flat" cmpd="sng">
              <a:solidFill>
                <a:srgbClr val="FDFDF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6" name="直接连接符 32"/>
            <p:cNvSpPr/>
            <p:nvPr/>
          </p:nvSpPr>
          <p:spPr>
            <a:xfrm>
              <a:off x="166538" y="1040836"/>
              <a:ext cx="1836000" cy="1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直接连接符 33"/>
            <p:cNvSpPr/>
            <p:nvPr/>
          </p:nvSpPr>
          <p:spPr>
            <a:xfrm>
              <a:off x="157013" y="1339361"/>
              <a:ext cx="1764000" cy="1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文本框 34"/>
            <p:cNvSpPr/>
            <p:nvPr/>
          </p:nvSpPr>
          <p:spPr>
            <a:xfrm>
              <a:off x="121835" y="395699"/>
              <a:ext cx="1918804" cy="63998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lvl="0" algn="ctr"/>
              <a:r>
                <a:rPr lang="en-US" altLang="zh-CN" sz="3600" dirty="0">
                  <a:solidFill>
                    <a:srgbClr val="FEFEFF"/>
                  </a:solidFill>
                  <a:latin typeface="华文中宋" pitchFamily="2" charset="-122"/>
                  <a:ea typeface="华文中宋" pitchFamily="2" charset="-122"/>
                  <a:sym typeface="华文中宋" pitchFamily="2" charset="-122"/>
                </a:rPr>
                <a:t>Book 1</a:t>
              </a:r>
              <a:endParaRPr lang="en-US" altLang="zh-CN" sz="3600" dirty="0">
                <a:solidFill>
                  <a:srgbClr val="FEFEFF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endParaRPr>
            </a:p>
          </p:txBody>
        </p:sp>
        <p:sp>
          <p:nvSpPr>
            <p:cNvPr id="4109" name="文本框 35"/>
            <p:cNvSpPr/>
            <p:nvPr/>
          </p:nvSpPr>
          <p:spPr>
            <a:xfrm>
              <a:off x="83734" y="989079"/>
              <a:ext cx="1860957" cy="36570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lvl="0" algn="ctr"/>
              <a:r>
                <a:rPr lang="zh-CN" altLang="en-US" dirty="0">
                  <a:solidFill>
                    <a:srgbClr val="FEFEFF"/>
                  </a:solidFill>
                  <a:latin typeface="华文中宋" pitchFamily="2" charset="-122"/>
                  <a:ea typeface="华文中宋" pitchFamily="2" charset="-122"/>
                  <a:sym typeface="华文中宋" pitchFamily="2" charset="-122"/>
                </a:rPr>
                <a:t>高一</a:t>
              </a:r>
              <a:endParaRPr lang="zh-CN" altLang="en-US" dirty="0">
                <a:solidFill>
                  <a:srgbClr val="FEFEFF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endParaRPr>
            </a:p>
          </p:txBody>
        </p:sp>
        <p:sp>
          <p:nvSpPr>
            <p:cNvPr id="4110" name="直接连接符 36"/>
            <p:cNvSpPr/>
            <p:nvPr/>
          </p:nvSpPr>
          <p:spPr>
            <a:xfrm>
              <a:off x="223538" y="1596886"/>
              <a:ext cx="1512000" cy="1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1" name="文本框 37"/>
            <p:cNvSpPr/>
            <p:nvPr/>
          </p:nvSpPr>
          <p:spPr>
            <a:xfrm>
              <a:off x="699976" y="1314362"/>
              <a:ext cx="1254938" cy="30475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lvl="0" algn="ctr"/>
              <a:r>
                <a:rPr lang="en-US" altLang="zh-CN" sz="1400" dirty="0">
                  <a:solidFill>
                    <a:srgbClr val="FEFEFF"/>
                  </a:solidFill>
                  <a:latin typeface="华文中宋" pitchFamily="2" charset="-122"/>
                  <a:ea typeface="华文中宋" pitchFamily="2" charset="-122"/>
                  <a:sym typeface="华文中宋" pitchFamily="2" charset="-122"/>
                </a:rPr>
                <a:t>Unit 4</a:t>
              </a:r>
              <a:endParaRPr lang="en-US" altLang="zh-CN" sz="1400" dirty="0">
                <a:solidFill>
                  <a:srgbClr val="FEFEFF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endParaRPr>
            </a:p>
          </p:txBody>
        </p:sp>
        <p:sp>
          <p:nvSpPr>
            <p:cNvPr id="4112" name="文本框 38"/>
            <p:cNvSpPr/>
            <p:nvPr/>
          </p:nvSpPr>
          <p:spPr>
            <a:xfrm>
              <a:off x="0" y="1322746"/>
              <a:ext cx="1122357" cy="24622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lvl="0" algn="ctr"/>
              <a:endParaRPr lang="zh-CN" altLang="en-US" sz="1000" dirty="0">
                <a:solidFill>
                  <a:srgbClr val="FEFEFF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33775" y="3500755"/>
            <a:ext cx="5831840" cy="119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华南师范大学外国语言文化学院       王燕   刘永安</a:t>
            </a:r>
            <a:endParaRPr lang="zh-CN" altLang="en-US" b="1">
              <a:sym typeface="+mn-ea"/>
            </a:endParaRPr>
          </a:p>
          <a:p>
            <a:br>
              <a:rPr lang="zh-CN" altLang="en-US" b="1">
                <a:sym typeface="+mn-ea"/>
              </a:rPr>
            </a:br>
            <a:r>
              <a:rPr lang="zh-CN" altLang="en-US" b="1">
                <a:sym typeface="+mn-ea"/>
              </a:rPr>
              <a:t>河源市紫金县第二中学                         李丹</a:t>
            </a:r>
            <a:endParaRPr lang="zh-CN" altLang="en-US"/>
          </a:p>
          <a:p>
            <a:endParaRPr lang="zh-CN" altLang="en-US" b="1"/>
          </a:p>
        </p:txBody>
      </p:sp>
      <p:sp>
        <p:nvSpPr>
          <p:cNvPr id="3" name="矩形 2"/>
          <p:cNvSpPr/>
          <p:nvPr/>
        </p:nvSpPr>
        <p:spPr>
          <a:xfrm>
            <a:off x="103505" y="1171575"/>
            <a:ext cx="9017000" cy="19284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Distinction of Hurt, Injure, Wound &amp; Harm</a:t>
            </a:r>
            <a:endParaRPr lang="en-US" altLang="zh-CN" sz="6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466928" y="359923"/>
            <a:ext cx="8566903" cy="64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250" y="50800"/>
            <a:ext cx="8310880" cy="82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hurt, injure, wound</a:t>
            </a:r>
            <a:r>
              <a:rPr lang="en-US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harm</a:t>
            </a:r>
            <a:endParaRPr lang="en-US" altLang="zh-CN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670" y="906780"/>
            <a:ext cx="1176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hurt, injure, </a:t>
            </a:r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wound </a:t>
            </a:r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和 </a:t>
            </a:r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harm</a:t>
            </a:r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 都有"伤"的意思,但各自的含义和用法不同。</a:t>
            </a:r>
            <a:endParaRPr lang="zh-CN" altLang="en-US" sz="2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0" y="1539240"/>
            <a:ext cx="12024995" cy="1010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▲</a:t>
            </a:r>
            <a:r>
              <a:rPr lang="zh-CN" altLang="en-US" sz="3200">
                <a:solidFill>
                  <a:schemeClr val="accent5"/>
                </a:solidFill>
                <a:cs typeface="Arial" charset="0"/>
              </a:rPr>
              <a:t> </a:t>
            </a:r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hurt 普通用语,既可指肉体上的伤害,也可指精神上、感情上的伤害</a:t>
            </a:r>
            <a:r>
              <a:rPr lang="zh-CN" altLang="zh-CN" sz="2800">
                <a:solidFill>
                  <a:schemeClr val="bg1"/>
                </a:solidFill>
                <a:cs typeface="Arial" charset="0"/>
              </a:rPr>
              <a:t>。意思是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ea typeface="宋体" charset="0"/>
                <a:cs typeface="+mn-ea"/>
                <a:sym typeface="+mn-ea"/>
              </a:rPr>
              <a:t>“使人的肉体受伤而疼痛”，或“伤了人的自尊心或感情”。</a:t>
            </a:r>
            <a:endParaRPr lang="zh-CN" altLang="zh-CN" sz="2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520" y="2569845"/>
            <a:ext cx="11929110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e.g. The driver hurt himself badly in the accident. </a:t>
            </a:r>
            <a:r>
              <a:rPr lang="en-US" altLang="zh-CN" sz="2800" i="1">
                <a:solidFill>
                  <a:schemeClr val="bg1"/>
                </a:solidFill>
              </a:rPr>
              <a:t>   </a:t>
            </a:r>
            <a:r>
              <a:rPr lang="en-US" altLang="zh-CN" sz="2800">
                <a:solidFill>
                  <a:schemeClr val="bg1"/>
                </a:solidFill>
              </a:rPr>
              <a:t>   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        He felt hurt at your words.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525" y="3710305"/>
            <a:ext cx="110242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FFFF"/>
                </a:solidFill>
                <a:latin typeface="Arial" charset="0"/>
                <a:ea typeface="宋体" charset="0"/>
                <a:cs typeface="+mn-ea"/>
                <a:sym typeface="+mn-ea"/>
              </a:rPr>
              <a:t>hurt 常用作不及物动词,表示“痛”的意思。</a:t>
            </a:r>
            <a:endParaRPr lang="zh-CN" altLang="en-US" sz="2800">
              <a:solidFill>
                <a:srgbClr val="FFFFFF"/>
              </a:solidFill>
            </a:endParaRPr>
          </a:p>
          <a:p>
            <a:r>
              <a:rPr lang="zh-CN" altLang="en-US" sz="2800">
                <a:solidFill>
                  <a:srgbClr val="FFFFFF"/>
                </a:solidFill>
                <a:latin typeface="Arial" charset="0"/>
                <a:ea typeface="宋体" charset="0"/>
                <a:cs typeface="+mn-ea"/>
                <a:sym typeface="+mn-ea"/>
              </a:rPr>
              <a:t>e.g. My leg still hurts.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16685" y="5422900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>
                <a:solidFill>
                  <a:srgbClr val="C00000"/>
                </a:solidFill>
                <a:effectLst/>
              </a:rPr>
              <a:t>注意</a:t>
            </a:r>
            <a:endParaRPr lang="zh-CN" altLang="en-US" sz="3600">
              <a:solidFill>
                <a:srgbClr val="C00000"/>
              </a:solidFill>
              <a:effectLst/>
              <a:cs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58745" y="5459095"/>
            <a:ext cx="9006840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指肉体上的伤害时,hurt可与badly, slightly, seriously等连用。</a:t>
            </a:r>
            <a:endParaRPr lang="zh-CN" altLang="en-US" sz="2800"/>
          </a:p>
          <a:p>
            <a:r>
              <a:rPr lang="zh-CN" altLang="en-US" sz="2800"/>
              <a:t>但若指精神上的创伤,只能说very much/rather/deeply hurt。</a:t>
            </a:r>
            <a:endParaRPr lang="zh-CN" altLang="en-US" sz="2800"/>
          </a:p>
        </p:txBody>
      </p:sp>
      <p:pic>
        <p:nvPicPr>
          <p:cNvPr id="15" name="图片 14" descr="office6\wpsassist\cache\A000220150319I63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5320665"/>
            <a:ext cx="915670" cy="81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122555" y="295275"/>
            <a:ext cx="11984990" cy="4789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▲ </a:t>
            </a:r>
            <a:r>
              <a:rPr lang="zh-CN" altLang="en-US" sz="2800">
                <a:solidFill>
                  <a:schemeClr val="bg1"/>
                </a:solidFill>
              </a:rPr>
              <a:t>injure 一般指由于意外或事故造成损伤。它常暗示受伤部位的功能受到影响，而hurt的结果不一定影响机能的发挥。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e.g.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Tom injured his leg in a skating accident. 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与</a:t>
            </a:r>
            <a:r>
              <a:rPr lang="en-US" altLang="zh-CN" sz="2800">
                <a:solidFill>
                  <a:schemeClr val="bg1"/>
                </a:solidFill>
              </a:rPr>
              <a:t>hurt</a:t>
            </a:r>
            <a:r>
              <a:rPr lang="zh-CN" altLang="en-US" sz="2800">
                <a:solidFill>
                  <a:schemeClr val="bg1"/>
                </a:solidFill>
              </a:rPr>
              <a:t>相比，injure比hurt正式。hurt 多指伤痛，而injure则指损害健康、成就、容貌等，强调功能的损失。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e.g. Two people were killed and seven were injured when the car hit the bus. 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        Drinking can injure one's health. </a:t>
            </a:r>
            <a:endParaRPr lang="en-US" altLang="zh-CN" sz="2800">
              <a:solidFill>
                <a:schemeClr val="bg1"/>
              </a:solidFill>
            </a:endParaRPr>
          </a:p>
          <a:p>
            <a:endParaRPr lang="en-US" altLang="zh-CN" sz="280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695" y="4585335"/>
            <a:ext cx="3418840" cy="226695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297430" y="2775585"/>
            <a:ext cx="2054860" cy="7035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96920" y="199390"/>
            <a:ext cx="2054860" cy="7035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110490" y="390525"/>
            <a:ext cx="11710670" cy="448500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▲ wound指枪伤、刀伤、刺伤等皮肉之伤，是出血的、严重的伤，尤其指用武器有意造成的伤口、伤疤或战场上受伤。也可指人们精神上的创伤。</a:t>
            </a:r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r>
              <a:rPr lang="en-US" altLang="zh-CN" sz="3200">
                <a:solidFill>
                  <a:schemeClr val="bg1"/>
                </a:solidFill>
                <a:cs typeface="Arial" charset="0"/>
              </a:rPr>
              <a:t>e.g. </a:t>
            </a:r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 The thief wounded him with a knife．  </a:t>
            </a:r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         The bullet wounded his arm. </a:t>
            </a:r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         His father was wounded in the war 30 years ago.</a:t>
            </a:r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endParaRPr lang="zh-CN" altLang="en-US" sz="3200">
              <a:solidFill>
                <a:schemeClr val="bg1"/>
              </a:solidFill>
              <a:cs typeface="Arial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90" y="4807585"/>
            <a:ext cx="5704840" cy="187642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969510" y="2850515"/>
            <a:ext cx="1949450" cy="1270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61160" y="3371215"/>
            <a:ext cx="108331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39995" y="3822065"/>
            <a:ext cx="1858010" cy="2794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-1397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295275" y="479425"/>
            <a:ext cx="11544935" cy="3997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▲ harm可以做及物动词</a:t>
            </a:r>
            <a:r>
              <a:rPr lang="en-US" altLang="zh-CN" sz="3200">
                <a:solidFill>
                  <a:schemeClr val="bg1"/>
                </a:solidFill>
                <a:cs typeface="Arial" charset="0"/>
              </a:rPr>
              <a:t>vt</a:t>
            </a:r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，表示“损害，伤害，危害”；也可以做名词</a:t>
            </a:r>
            <a:r>
              <a:rPr lang="en-US" altLang="zh-CN" sz="3200">
                <a:solidFill>
                  <a:schemeClr val="bg1"/>
                </a:solidFill>
                <a:cs typeface="Arial" charset="0"/>
              </a:rPr>
              <a:t>n</a:t>
            </a:r>
            <a:r>
              <a:rPr lang="zh-CN" altLang="en-US" sz="3200">
                <a:solidFill>
                  <a:schemeClr val="bg1"/>
                </a:solidFill>
                <a:cs typeface="Arial" charset="0"/>
              </a:rPr>
              <a:t>，表示“损害，伤害”。harm指对人或事物造成危害，这种危害不一定是直接的，也不一定有痛楚。harm用于肉体或精神上的伤害均可，有时可指引起不安或不便，还可用于抽象事物，尤其是指不道德的事情。</a:t>
            </a:r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endParaRPr lang="zh-CN" altLang="en-US" sz="3200">
              <a:solidFill>
                <a:schemeClr val="bg1"/>
              </a:solidFill>
              <a:cs typeface="Arial" charset="0"/>
            </a:endParaRPr>
          </a:p>
          <a:p>
            <a:r>
              <a:rPr lang="en-US" altLang="zh-CN" sz="3200">
                <a:solidFill>
                  <a:schemeClr val="bg1"/>
                </a:solidFill>
                <a:cs typeface="Arial" charset="0"/>
              </a:rPr>
              <a:t>e.g. Don't harm your eyes by reading in dim light. </a:t>
            </a:r>
            <a:endParaRPr lang="en-US" altLang="zh-CN" sz="3200">
              <a:solidFill>
                <a:schemeClr val="bg1"/>
              </a:solidFill>
              <a:cs typeface="Arial" charset="0"/>
            </a:endParaRPr>
          </a:p>
          <a:p>
            <a:r>
              <a:rPr lang="en-US" altLang="zh-CN" sz="3200">
                <a:solidFill>
                  <a:schemeClr val="bg1"/>
                </a:solidFill>
                <a:cs typeface="Arial" charset="0"/>
              </a:rPr>
              <a:t>        I have never harmed anybody.</a:t>
            </a:r>
            <a:endParaRPr lang="en-US" altLang="zh-CN" sz="3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" y="4443095"/>
            <a:ext cx="1514475" cy="23526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407670" y="1964055"/>
            <a:ext cx="7799705" cy="1397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203518" y="36195"/>
            <a:ext cx="2289175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sum-up</a:t>
            </a:r>
            <a:endParaRPr lang="en-US" altLang="zh-CN" sz="5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580" y="886460"/>
            <a:ext cx="10506710" cy="3935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▲</a:t>
            </a:r>
            <a:r>
              <a:rPr lang="en-US" altLang="zh-CN" sz="2800">
                <a:solidFill>
                  <a:schemeClr val="bg1"/>
                </a:solidFill>
              </a:rPr>
              <a:t>Hurt ⑴ vt </a:t>
            </a:r>
            <a:r>
              <a:rPr lang="zh-CN" altLang="en-US" sz="2800">
                <a:solidFill>
                  <a:schemeClr val="bg1"/>
                </a:solidFill>
              </a:rPr>
              <a:t>多指情感或精神上的伤害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       </a:t>
            </a:r>
            <a:r>
              <a:rPr lang="en-US" altLang="zh-CN" sz="2800">
                <a:solidFill>
                  <a:schemeClr val="bg1"/>
                </a:solidFill>
              </a:rPr>
              <a:t>⑵ vi</a:t>
            </a:r>
            <a:r>
              <a:rPr lang="zh-CN" altLang="en-US" sz="2800">
                <a:solidFill>
                  <a:schemeClr val="bg1"/>
                </a:solidFill>
              </a:rPr>
              <a:t>伤痛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▲</a:t>
            </a:r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injure </a:t>
            </a:r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因意外事故而对身体部位造成的伤害，有时会导致功能的丧失或容貌的损害</a:t>
            </a:r>
            <a:endParaRPr lang="zh-CN" altLang="en-US" sz="2800">
              <a:solidFill>
                <a:schemeClr val="bg1"/>
              </a:solidFill>
              <a:cs typeface="Arial" charset="0"/>
            </a:endParaRPr>
          </a:p>
          <a:p>
            <a:endParaRPr lang="zh-CN" altLang="en-US" sz="280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▲ </a:t>
            </a:r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wound (</a:t>
            </a:r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外伤）刀伤，剑伤，枪伤等</a:t>
            </a:r>
            <a:endParaRPr lang="zh-CN" altLang="en-US" sz="2800">
              <a:solidFill>
                <a:schemeClr val="bg1"/>
              </a:solidFill>
              <a:cs typeface="Arial" charset="0"/>
            </a:endParaRPr>
          </a:p>
          <a:p>
            <a:endParaRPr lang="zh-CN" altLang="en-US" sz="280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▲ </a:t>
            </a:r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harm </a:t>
            </a:r>
            <a:r>
              <a:rPr lang="zh-CN" altLang="en-US" sz="2800">
                <a:solidFill>
                  <a:schemeClr val="bg1"/>
                </a:solidFill>
                <a:cs typeface="Arial" charset="0"/>
              </a:rPr>
              <a:t>损害，危害（健康，权利，事业，视力，社会公德等）</a:t>
            </a:r>
            <a:endParaRPr lang="zh-CN" altLang="en-US" sz="28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420" y="198120"/>
            <a:ext cx="1952625" cy="23050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75410" y="5437505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>
                <a:solidFill>
                  <a:srgbClr val="C00000"/>
                </a:solidFill>
                <a:effectLst/>
              </a:rPr>
              <a:t>注意</a:t>
            </a:r>
            <a:endParaRPr lang="zh-CN" altLang="en-US" sz="3600">
              <a:solidFill>
                <a:srgbClr val="C00000"/>
              </a:solidFill>
              <a:effectLst/>
              <a:cs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4605" y="5381625"/>
            <a:ext cx="9494520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Arial" charset="0"/>
              </a:rPr>
              <a:t>hurt, injure, wound, harm </a:t>
            </a:r>
            <a:r>
              <a:rPr lang="zh-CN" altLang="en-US" sz="3200">
                <a:cs typeface="Arial" charset="0"/>
              </a:rPr>
              <a:t>四者都可指对感情或精神上的伤害，但是一般情况下都用</a:t>
            </a:r>
            <a:r>
              <a:rPr lang="en-US" altLang="zh-CN" sz="3200">
                <a:cs typeface="Arial" charset="0"/>
              </a:rPr>
              <a:t>hurt</a:t>
            </a:r>
            <a:r>
              <a:rPr lang="zh-CN" altLang="en-US" sz="3200">
                <a:cs typeface="Arial" charset="0"/>
              </a:rPr>
              <a:t>。</a:t>
            </a:r>
            <a:endParaRPr lang="zh-CN" altLang="en-US" sz="3200">
              <a:cs typeface="Arial" charset="0"/>
            </a:endParaRPr>
          </a:p>
        </p:txBody>
      </p:sp>
      <p:pic>
        <p:nvPicPr>
          <p:cNvPr id="7" name="图片 6" descr="office6\wpsassist\cache\A000220150321I56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5202555"/>
            <a:ext cx="1146175" cy="114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794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133668" y="-117475"/>
            <a:ext cx="3104515" cy="1014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Exercise</a:t>
            </a:r>
            <a:endParaRPr lang="en-US" altLang="zh-CN" sz="6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图片 13" descr="office6\wpsassist\cache\A000220150318H16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490" y="4612005"/>
            <a:ext cx="4297680" cy="2234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4250" y="815340"/>
            <a:ext cx="4565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hurt, injure, wound, harm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7490" y="1532890"/>
            <a:ext cx="10464800" cy="2655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1. Smoking does great ______ to our health.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2. What really _______ me is that he always ignores me.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3. Fortunately, neither the driver nor the passengers were ______ in the crash.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4. Many soldiers got  _________ in the battle.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5. A bullet ________ his left eye. 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49980" y="1556385"/>
            <a:ext cx="1264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harm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2695" y="1978660"/>
            <a:ext cx="1179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hurts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22665" y="2400300"/>
            <a:ext cx="1783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injured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11220" y="3257550"/>
            <a:ext cx="1728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wounded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36115" y="3664585"/>
            <a:ext cx="132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injured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5570" y="3749040"/>
            <a:ext cx="31603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强调机能的丧失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3547745" y="2142490"/>
            <a:ext cx="4927600" cy="1310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altLang="zh-CN" sz="8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2223</Words>
  <Application>Kingsoft Office WPP</Application>
  <PresentationFormat>宽屏</PresentationFormat>
  <Paragraphs>147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8</cp:revision>
  <dcterms:created xsi:type="dcterms:W3CDTF">2016-02-24T03:37:00Z</dcterms:created>
  <dcterms:modified xsi:type="dcterms:W3CDTF">2016-02-24T13:26:32Z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