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69" r:id="rId5"/>
    <p:sldId id="270" r:id="rId6"/>
    <p:sldId id="272" r:id="rId7"/>
    <p:sldId id="275" r:id="rId8"/>
    <p:sldId id="276" r:id="rId9"/>
    <p:sldId id="284" r:id="rId10"/>
    <p:sldId id="293" r:id="rId11"/>
    <p:sldId id="295" r:id="rId12"/>
    <p:sldId id="286" r:id="rId13"/>
    <p:sldId id="298" r:id="rId14"/>
    <p:sldId id="292" r:id="rId15"/>
    <p:sldId id="311" r:id="rId16"/>
    <p:sldId id="285" r:id="rId17"/>
    <p:sldId id="303" r:id="rId18"/>
    <p:sldId id="306" r:id="rId19"/>
    <p:sldId id="308" r:id="rId20"/>
    <p:sldId id="310" r:id="rId21"/>
    <p:sldId id="266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2" charset="0"/>
        <a:ea typeface="宋体" charset="-122"/>
      </a:defRPr>
    </a:lvl1pPr>
    <a:lvl2pPr marL="457200" lvl="1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2" charset="0"/>
        <a:ea typeface="宋体" charset="-122"/>
      </a:defRPr>
    </a:lvl2pPr>
    <a:lvl3pPr marL="914400" lvl="2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2" charset="0"/>
        <a:ea typeface="宋体" charset="-122"/>
      </a:defRPr>
    </a:lvl3pPr>
    <a:lvl4pPr marL="1371600" lvl="3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2" charset="0"/>
        <a:ea typeface="宋体" charset="-122"/>
      </a:defRPr>
    </a:lvl4pPr>
    <a:lvl5pPr marL="1828800" lvl="4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2" charset="0"/>
        <a:ea typeface="宋体" charset="-122"/>
      </a:defRPr>
    </a:lvl5pPr>
    <a:lvl6pPr marL="2286000" lvl="5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2" charset="0"/>
        <a:ea typeface="宋体" charset="-122"/>
      </a:defRPr>
    </a:lvl6pPr>
    <a:lvl7pPr marL="2743200" lvl="6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2" charset="0"/>
        <a:ea typeface="宋体" charset="-122"/>
      </a:defRPr>
    </a:lvl7pPr>
    <a:lvl8pPr marL="3200400" lvl="7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2" charset="0"/>
        <a:ea typeface="宋体" charset="-122"/>
      </a:defRPr>
    </a:lvl8pPr>
    <a:lvl9pPr marL="3657600" lvl="8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Calibri" pitchFamily="2" charset="0"/>
        <a:ea typeface="宋体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2E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58"/>
        <p:guide pos="2829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6225"/>
            <a:ext cx="2057400" cy="58499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6225"/>
            <a:ext cx="6052930" cy="58499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2" descr="C:\Documents and Settings\Administrator\桌面\34.jpg"/>
          <p:cNvPicPr>
            <a:picLocks noChangeAspect="1"/>
          </p:cNvPicPr>
          <p:nvPr userDrawn="1"/>
        </p:nvPicPr>
        <p:blipFill>
          <a:blip r:embed="rId12"/>
          <a:srcRect l="390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9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BB962C8B-B14F-4D97-AF65-F5344CB8AC3E}" type="datetimeFigureOut">
              <a:rPr lang="zh-CN" altLang="en-US" dirty="0"/>
            </a:fld>
            <a:endParaRPr lang="zh-CN" altLang="en-US" dirty="0"/>
          </a:p>
        </p:txBody>
      </p:sp>
      <p:sp>
        <p:nvSpPr>
          <p:cNvPr id="103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103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spcBef>
          <a:spcPct val="0"/>
        </a:spcBef>
        <a:spcAft>
          <a:spcPct val="0"/>
        </a:spcAft>
        <a:buClr>
          <a:srgbClr val="000000"/>
        </a:buClr>
        <a:buNone/>
        <a:defRPr sz="2800" b="0" i="0" u="none" kern="1200" baseline="0">
          <a:solidFill>
            <a:srgbClr val="602E04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title"/>
          </p:nvPr>
        </p:nvSpPr>
        <p:spPr>
          <a:xfrm>
            <a:off x="457200" y="276225"/>
            <a:ext cx="8229600" cy="114141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205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FigureOut">
              <a:rPr lang="zh-CN" altLang="en-US"/>
            </a:fld>
            <a:endParaRPr lang="zh-CN" altLang="en-US"/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/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8" Type="http://schemas.openxmlformats.org/officeDocument/2006/relationships/slideLayout" Target="../slideLayouts/slideLayout7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2" descr="C:\Documents and Settings\Administrator\桌面\ZCOOL_Floral Templates2.jpg"/>
          <p:cNvPicPr>
            <a:picLocks noChangeAspect="1"/>
          </p:cNvPicPr>
          <p:nvPr/>
        </p:nvPicPr>
        <p:blipFill>
          <a:blip r:embed="rId1"/>
          <a:srcRect r="4478"/>
          <a:stretch>
            <a:fillRect/>
          </a:stretch>
        </p:blipFill>
        <p:spPr>
          <a:xfrm>
            <a:off x="0" y="0"/>
            <a:ext cx="9144000" cy="689927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099" name="TextBox 4"/>
          <p:cNvSpPr txBox="1"/>
          <p:nvPr/>
        </p:nvSpPr>
        <p:spPr>
          <a:xfrm>
            <a:off x="683895" y="5156835"/>
            <a:ext cx="7040880" cy="8229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p>
            <a:pPr lvl="0" eaLnBrk="1" hangingPunct="1"/>
            <a:r>
              <a:rPr lang="zh-CN" altLang="en-US" sz="2400" dirty="0">
                <a:solidFill>
                  <a:srgbClr val="602E04"/>
                </a:solidFill>
                <a:latin typeface="时尚中黑简体"/>
                <a:ea typeface="时尚中黑简体"/>
              </a:rPr>
              <a:t>授课者：华南师范大学外国语言文化学院  肖秋菊 </a:t>
            </a:r>
            <a:endParaRPr lang="zh-CN" altLang="en-US" sz="2400" dirty="0">
              <a:solidFill>
                <a:srgbClr val="602E04"/>
              </a:solidFill>
              <a:latin typeface="时尚中黑简体"/>
              <a:ea typeface="时尚中黑简体"/>
            </a:endParaRPr>
          </a:p>
          <a:p>
            <a:pPr lvl="0" eaLnBrk="1" hangingPunct="1"/>
            <a:r>
              <a:rPr lang="zh-CN" altLang="en-US" sz="2400" dirty="0">
                <a:solidFill>
                  <a:srgbClr val="602E04"/>
                </a:solidFill>
                <a:latin typeface="时尚中黑简体"/>
                <a:ea typeface="时尚中黑简体"/>
              </a:rPr>
              <a:t>合作老师</a:t>
            </a:r>
            <a:r>
              <a:rPr lang="en-US" altLang="zh-CN" sz="2400" dirty="0">
                <a:solidFill>
                  <a:srgbClr val="602E04"/>
                </a:solidFill>
                <a:latin typeface="时尚中黑简体"/>
                <a:ea typeface="时尚中黑简体"/>
              </a:rPr>
              <a:t>:</a:t>
            </a:r>
            <a:r>
              <a:rPr lang="zh-CN" altLang="en-US" sz="2400" dirty="0">
                <a:solidFill>
                  <a:srgbClr val="602E04"/>
                </a:solidFill>
                <a:latin typeface="时尚中黑简体"/>
                <a:ea typeface="时尚中黑简体"/>
              </a:rPr>
              <a:t>河源市河源</a:t>
            </a:r>
            <a:r>
              <a:rPr lang="zh-CN" altLang="en-US" sz="2400" dirty="0">
                <a:solidFill>
                  <a:srgbClr val="602E04"/>
                </a:solidFill>
                <a:latin typeface="时尚中黑简体"/>
                <a:ea typeface="时尚中黑简体"/>
              </a:rPr>
              <a:t>中学  黄小丽</a:t>
            </a:r>
            <a:endParaRPr lang="zh-CN" altLang="en-US" sz="2400" dirty="0">
              <a:solidFill>
                <a:srgbClr val="602E04"/>
              </a:solidFill>
              <a:latin typeface="时尚中黑简体"/>
              <a:ea typeface="时尚中黑简体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4490" y="694690"/>
            <a:ext cx="2621280" cy="14630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/>
              <a:t>新课标人教版英语</a:t>
            </a:r>
            <a:endParaRPr lang="zh-CN" altLang="en-US" sz="2400" b="1"/>
          </a:p>
          <a:p>
            <a:r>
              <a:rPr lang="zh-CN" altLang="en-US" sz="2400" b="1"/>
              <a:t> </a:t>
            </a:r>
            <a:r>
              <a:rPr lang="en-US" altLang="zh-CN" sz="2400" b="1"/>
              <a:t>Book2 Unit 3</a:t>
            </a:r>
            <a:endParaRPr lang="en-US" altLang="zh-CN" sz="2400" b="1"/>
          </a:p>
          <a:p>
            <a:endParaRPr lang="en-US" altLang="zh-CN" sz="2400" b="1"/>
          </a:p>
          <a:p>
            <a:endParaRPr lang="en-US" altLang="zh-CN"/>
          </a:p>
        </p:txBody>
      </p:sp>
      <p:sp>
        <p:nvSpPr>
          <p:cNvPr id="3" name="矩形 2"/>
          <p:cNvSpPr/>
          <p:nvPr/>
        </p:nvSpPr>
        <p:spPr>
          <a:xfrm>
            <a:off x="755650" y="1988820"/>
            <a:ext cx="4109085" cy="92138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5400" b="1">
                <a:solidFill>
                  <a:schemeClr val="accent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</a:rPr>
              <a:t>computer</a:t>
            </a:r>
            <a:r>
              <a:rPr lang="en-US" altLang="zh-CN" sz="54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en-US" altLang="zh-CN" sz="54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51460" y="548640"/>
            <a:ext cx="255460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例句辨析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107315" y="1484630"/>
            <a:ext cx="7388860" cy="9486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/>
              <a:t>E.g.  </a:t>
            </a:r>
            <a:r>
              <a:rPr lang="zh-CN" altLang="en-US" sz="2800">
                <a:sym typeface="+mn-ea"/>
              </a:rPr>
              <a:t>She is so lovely a girl that everyone loves her</a:t>
            </a:r>
            <a:r>
              <a:rPr lang="en-US" altLang="zh-CN" sz="2800">
                <a:sym typeface="+mn-ea"/>
              </a:rPr>
              <a:t>.</a:t>
            </a:r>
            <a:endParaRPr lang="en-US" altLang="zh-CN" sz="2800"/>
          </a:p>
          <a:p>
            <a:pPr algn="l"/>
            <a:endParaRPr lang="en-US" altLang="zh-CN" sz="2800"/>
          </a:p>
        </p:txBody>
      </p:sp>
      <p:sp>
        <p:nvSpPr>
          <p:cNvPr id="10" name="下箭头 9"/>
          <p:cNvSpPr/>
          <p:nvPr/>
        </p:nvSpPr>
        <p:spPr>
          <a:xfrm>
            <a:off x="2628265" y="1988820"/>
            <a:ext cx="485775" cy="478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流程图: 过程 10"/>
          <p:cNvSpPr/>
          <p:nvPr/>
        </p:nvSpPr>
        <p:spPr>
          <a:xfrm>
            <a:off x="1764030" y="1557020"/>
            <a:ext cx="2160270" cy="432435"/>
          </a:xfrm>
          <a:prstGeom prst="flowChartProcess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79070" y="3140710"/>
            <a:ext cx="84512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/>
              <a:t>E.g.   </a:t>
            </a:r>
            <a:r>
              <a:rPr lang="zh-CN" altLang="en-US" sz="2800">
                <a:sym typeface="+mn-ea"/>
              </a:rPr>
              <a:t>She is </a:t>
            </a:r>
            <a:r>
              <a:rPr lang="en-US" altLang="zh-CN" sz="2800">
                <a:sym typeface="+mn-ea"/>
              </a:rPr>
              <a:t>such a</a:t>
            </a:r>
            <a:r>
              <a:rPr lang="zh-CN" altLang="en-US" sz="2800">
                <a:sym typeface="+mn-ea"/>
              </a:rPr>
              <a:t> lovely girl that everyone loves her</a:t>
            </a:r>
            <a:r>
              <a:rPr lang="en-US" altLang="zh-CN" sz="2800">
                <a:sym typeface="+mn-ea"/>
              </a:rPr>
              <a:t>.</a:t>
            </a:r>
            <a:r>
              <a:rPr lang="zh-CN" altLang="en-US" sz="2800"/>
              <a:t>        </a:t>
            </a:r>
            <a:endParaRPr lang="zh-CN" altLang="en-US" sz="2800"/>
          </a:p>
        </p:txBody>
      </p:sp>
      <p:sp>
        <p:nvSpPr>
          <p:cNvPr id="21" name="矩形 20"/>
          <p:cNvSpPr/>
          <p:nvPr/>
        </p:nvSpPr>
        <p:spPr>
          <a:xfrm>
            <a:off x="1763395" y="2493010"/>
            <a:ext cx="2304415" cy="576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so+adj./adv.+a/an+</a:t>
            </a:r>
            <a:r>
              <a:rPr lang="en-US" altLang="zh-CN"/>
              <a:t>d</a:t>
            </a:r>
            <a:r>
              <a:rPr lang="zh-CN" altLang="en-US"/>
              <a:t>名词+that+从句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1907540" y="3213100"/>
            <a:ext cx="2448560" cy="4318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下箭头 22"/>
          <p:cNvSpPr/>
          <p:nvPr/>
        </p:nvSpPr>
        <p:spPr>
          <a:xfrm>
            <a:off x="2627630" y="3716655"/>
            <a:ext cx="485775" cy="4019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692275" y="4149090"/>
            <a:ext cx="2663825" cy="527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such＋a/an＋adj.＋单数名词</a:t>
            </a:r>
            <a:r>
              <a:rPr lang="en-US" altLang="zh-CN"/>
              <a:t>+that+</a:t>
            </a:r>
            <a:r>
              <a:rPr lang="zh-CN" altLang="en-US"/>
              <a:t>从句</a:t>
            </a:r>
            <a:endParaRPr lang="zh-CN" altLang="en-US"/>
          </a:p>
        </p:txBody>
      </p:sp>
      <p:sp>
        <p:nvSpPr>
          <p:cNvPr id="25" name="右箭头 24"/>
          <p:cNvSpPr/>
          <p:nvPr/>
        </p:nvSpPr>
        <p:spPr>
          <a:xfrm>
            <a:off x="395605" y="5013325"/>
            <a:ext cx="97917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横卷形 25"/>
          <p:cNvSpPr/>
          <p:nvPr/>
        </p:nvSpPr>
        <p:spPr>
          <a:xfrm>
            <a:off x="1835785" y="4796790"/>
            <a:ext cx="5133340" cy="114490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 b="1"/>
              <a:t>当that前是单数可数名词且该名词前面有形容词修饰时，so与such可以互换。</a:t>
            </a:r>
            <a:endParaRPr lang="zh-CN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51460" y="548640"/>
            <a:ext cx="2554605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例句辨析</a:t>
            </a:r>
            <a:endParaRPr lang="zh-CN" altLang="en-US" sz="3200"/>
          </a:p>
        </p:txBody>
      </p:sp>
      <p:sp>
        <p:nvSpPr>
          <p:cNvPr id="3" name="文本框 2"/>
          <p:cNvSpPr txBox="1"/>
          <p:nvPr/>
        </p:nvSpPr>
        <p:spPr>
          <a:xfrm>
            <a:off x="107315" y="1484630"/>
            <a:ext cx="9786620" cy="948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800"/>
              <a:t>E.g.  </a:t>
            </a:r>
            <a:r>
              <a:rPr sz="2800">
                <a:sym typeface="+mn-ea"/>
              </a:rPr>
              <a:t>It was such fine weather that they all went swimming</a:t>
            </a:r>
            <a:r>
              <a:rPr lang="en-US" sz="2800">
                <a:sym typeface="+mn-ea"/>
              </a:rPr>
              <a:t>.</a:t>
            </a:r>
            <a:endParaRPr lang="en-US" sz="2800">
              <a:sym typeface="+mn-ea"/>
            </a:endParaRPr>
          </a:p>
          <a:p>
            <a:pPr algn="l"/>
            <a:r>
              <a:rPr lang="en-US" sz="2800">
                <a:sym typeface="+mn-ea"/>
              </a:rPr>
              <a:t>        They are such nice apples that we would like to eat them. </a:t>
            </a:r>
            <a:endParaRPr lang="en-US" sz="2800">
              <a:sym typeface="+mn-ea"/>
            </a:endParaRPr>
          </a:p>
        </p:txBody>
      </p:sp>
      <p:sp>
        <p:nvSpPr>
          <p:cNvPr id="10" name="下箭头 9"/>
          <p:cNvSpPr/>
          <p:nvPr/>
        </p:nvSpPr>
        <p:spPr>
          <a:xfrm>
            <a:off x="2699385" y="2564765"/>
            <a:ext cx="485775" cy="478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1350010" y="3142615"/>
            <a:ext cx="3876675" cy="786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2000"/>
              <a:t>such</a:t>
            </a:r>
            <a:r>
              <a:rPr lang="zh-CN" altLang="en-US" sz="2000"/>
              <a:t>+adj./adv.+复数名词</a:t>
            </a:r>
            <a:r>
              <a:rPr lang="en-US" altLang="zh-CN" sz="2000"/>
              <a:t>/</a:t>
            </a:r>
            <a:r>
              <a:rPr lang="zh-CN" altLang="en-US" sz="2000"/>
              <a:t>不可数名词+that+从句</a:t>
            </a:r>
            <a:endParaRPr lang="zh-CN" altLang="en-US" sz="2000"/>
          </a:p>
        </p:txBody>
      </p:sp>
      <p:sp>
        <p:nvSpPr>
          <p:cNvPr id="25" name="右箭头 24"/>
          <p:cNvSpPr/>
          <p:nvPr/>
        </p:nvSpPr>
        <p:spPr>
          <a:xfrm>
            <a:off x="179705" y="4580890"/>
            <a:ext cx="97917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横卷形 25"/>
          <p:cNvSpPr/>
          <p:nvPr/>
        </p:nvSpPr>
        <p:spPr>
          <a:xfrm>
            <a:off x="1259840" y="4293870"/>
            <a:ext cx="5271135" cy="127190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 b="1"/>
              <a:t>当that前是不可数名词或复数可数名词时，则必须用such，不能用so来代替</a:t>
            </a:r>
            <a:endParaRPr lang="zh-CN" altLang="en-US" sz="2000" b="1"/>
          </a:p>
        </p:txBody>
      </p:sp>
      <p:sp>
        <p:nvSpPr>
          <p:cNvPr id="4" name="矩形 3"/>
          <p:cNvSpPr/>
          <p:nvPr/>
        </p:nvSpPr>
        <p:spPr>
          <a:xfrm>
            <a:off x="1763395" y="1484630"/>
            <a:ext cx="2664460" cy="5041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030095" y="1988820"/>
            <a:ext cx="2613660" cy="504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ldLvl="0" animBg="1"/>
      <p:bldP spid="10" grpId="0" animBg="1"/>
      <p:bldP spid="21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51790" y="731520"/>
            <a:ext cx="61436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 b="1"/>
              <a:t>Summary--  so…that  VS  such…that</a:t>
            </a:r>
            <a:endParaRPr lang="en-US" altLang="zh-CN" sz="3200" b="1"/>
          </a:p>
        </p:txBody>
      </p:sp>
      <p:sp>
        <p:nvSpPr>
          <p:cNvPr id="4" name="左大括号 3"/>
          <p:cNvSpPr/>
          <p:nvPr/>
        </p:nvSpPr>
        <p:spPr>
          <a:xfrm>
            <a:off x="80010" y="1702435"/>
            <a:ext cx="1191895" cy="35947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115695" y="1700530"/>
            <a:ext cx="6333490" cy="826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b="1"/>
              <a:t>No.1. so+adj./adv.+that+</a:t>
            </a:r>
            <a:r>
              <a:rPr lang="zh-CN" altLang="en-US" sz="2400" b="1"/>
              <a:t>从句</a:t>
            </a:r>
            <a:endParaRPr lang="zh-CN" altLang="en-US" sz="2400" b="1"/>
          </a:p>
          <a:p>
            <a:pPr algn="l"/>
            <a:r>
              <a:rPr lang="en-US" altLang="zh-CN" sz="2400" b="1"/>
              <a:t>           such+</a:t>
            </a:r>
            <a:r>
              <a:rPr lang="en-US" altLang="zh-CN" sz="2400" b="1">
                <a:sym typeface="+mn-ea"/>
              </a:rPr>
              <a:t>a/an+</a:t>
            </a:r>
            <a:r>
              <a:rPr lang="en-US" altLang="zh-CN" sz="2400" b="1"/>
              <a:t>adj./adv.+</a:t>
            </a:r>
            <a:r>
              <a:rPr lang="zh-CN" altLang="en-US" sz="2400" b="1"/>
              <a:t>单数名词</a:t>
            </a:r>
            <a:r>
              <a:rPr lang="en-US" altLang="zh-CN" sz="2400" b="1"/>
              <a:t>+that+</a:t>
            </a:r>
            <a:r>
              <a:rPr lang="zh-CN" altLang="en-US" sz="2400" b="1"/>
              <a:t>从句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1043305" y="2780665"/>
            <a:ext cx="75831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No.2. so+many/much/few/little……+noun+that+</a:t>
            </a:r>
            <a:r>
              <a:rPr lang="zh-CN" altLang="en-US" sz="2400" b="1"/>
              <a:t>从句</a:t>
            </a:r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1043305" y="3716655"/>
            <a:ext cx="7393940" cy="11004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No.3. so+adj./adv.+a/an+</a:t>
            </a:r>
            <a:r>
              <a:rPr lang="zh-CN" altLang="en-US" sz="2400" b="1"/>
              <a:t>单数名词</a:t>
            </a:r>
            <a:r>
              <a:rPr lang="en-US" altLang="zh-CN" sz="2400" b="1"/>
              <a:t>+that+</a:t>
            </a:r>
            <a:r>
              <a:rPr lang="zh-CN" altLang="en-US" sz="2400" b="1"/>
              <a:t>从句</a:t>
            </a:r>
            <a:endParaRPr lang="zh-CN" altLang="en-US" sz="2400" b="1"/>
          </a:p>
          <a:p>
            <a:r>
              <a:rPr lang="zh-CN" altLang="en-US" sz="2400" b="1"/>
              <a:t>           </a:t>
            </a:r>
            <a:r>
              <a:rPr lang="en-US" altLang="zh-CN" sz="2400" b="1"/>
              <a:t>such+a/an+adj./adv.+</a:t>
            </a:r>
            <a:r>
              <a:rPr lang="zh-CN" altLang="en-US" sz="2400" b="1"/>
              <a:t>单数名词</a:t>
            </a:r>
            <a:r>
              <a:rPr lang="en-US" altLang="zh-CN" sz="2400" b="1"/>
              <a:t>+that+</a:t>
            </a:r>
            <a:r>
              <a:rPr lang="zh-CN" altLang="en-US" sz="2400" b="1"/>
              <a:t>从句</a:t>
            </a:r>
            <a:endParaRPr lang="zh-CN" altLang="en-US" sz="2400" b="1"/>
          </a:p>
          <a:p>
            <a:r>
              <a:rPr lang="zh-CN" altLang="en-US" b="1"/>
              <a:t> </a:t>
            </a:r>
            <a:endParaRPr lang="zh-CN" altLang="en-US" b="1"/>
          </a:p>
        </p:txBody>
      </p:sp>
      <p:sp>
        <p:nvSpPr>
          <p:cNvPr id="8" name="文本框 7"/>
          <p:cNvSpPr txBox="1"/>
          <p:nvPr/>
        </p:nvSpPr>
        <p:spPr>
          <a:xfrm>
            <a:off x="1043305" y="4796790"/>
            <a:ext cx="73069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/>
              <a:t>No.4.  such+adj./adv.+</a:t>
            </a:r>
            <a:r>
              <a:rPr lang="zh-CN" altLang="en-US" sz="2400" b="1"/>
              <a:t>复数名词</a:t>
            </a:r>
            <a:r>
              <a:rPr lang="en-US" altLang="zh-CN" sz="2400" b="1"/>
              <a:t>/</a:t>
            </a:r>
            <a:r>
              <a:rPr lang="zh-CN" altLang="en-US" sz="2400" b="1"/>
              <a:t>不可数名词</a:t>
            </a:r>
            <a:r>
              <a:rPr lang="en-US" altLang="zh-CN" sz="2400" b="1"/>
              <a:t>+that+</a:t>
            </a:r>
            <a:r>
              <a:rPr lang="zh-CN" altLang="en-US" sz="2400" b="1"/>
              <a:t>从句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67055" y="721995"/>
            <a:ext cx="75387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ym typeface="+mn-ea"/>
              </a:rPr>
              <a:t>so…that</a:t>
            </a:r>
            <a:r>
              <a:rPr lang="zh-CN" altLang="en-US" sz="3200">
                <a:sym typeface="+mn-ea"/>
              </a:rPr>
              <a:t>句式的倒装</a:t>
            </a:r>
            <a:endParaRPr lang="zh-CN" altLang="en-US" sz="3200"/>
          </a:p>
        </p:txBody>
      </p:sp>
      <p:sp>
        <p:nvSpPr>
          <p:cNvPr id="4" name="文本框 3"/>
          <p:cNvSpPr txBox="1"/>
          <p:nvPr/>
        </p:nvSpPr>
        <p:spPr>
          <a:xfrm>
            <a:off x="611505" y="1628775"/>
            <a:ext cx="67125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/>
              <a:t>He was so angry that he couldn't speak.</a:t>
            </a:r>
            <a:endParaRPr lang="en-US" altLang="zh-CN" sz="3200"/>
          </a:p>
        </p:txBody>
      </p:sp>
      <p:sp>
        <p:nvSpPr>
          <p:cNvPr id="5" name="文本框 4"/>
          <p:cNvSpPr txBox="1"/>
          <p:nvPr/>
        </p:nvSpPr>
        <p:spPr>
          <a:xfrm>
            <a:off x="1403350" y="2492375"/>
            <a:ext cx="68916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So  angry was he that he couldn't speak.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323215" y="2492375"/>
            <a:ext cx="97917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上箭头 8"/>
          <p:cNvSpPr/>
          <p:nvPr/>
        </p:nvSpPr>
        <p:spPr>
          <a:xfrm rot="13680000">
            <a:off x="1730375" y="2075815"/>
            <a:ext cx="208280" cy="621030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上箭头 9"/>
          <p:cNvSpPr/>
          <p:nvPr/>
        </p:nvSpPr>
        <p:spPr>
          <a:xfrm rot="13680000">
            <a:off x="2536190" y="2035175"/>
            <a:ext cx="208280" cy="621030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843530" y="2564765"/>
            <a:ext cx="1152525" cy="431800"/>
          </a:xfrm>
          <a:prstGeom prst="rect">
            <a:avLst/>
          </a:prstGeom>
          <a:noFill/>
          <a:ln w="28575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67995" y="3573145"/>
            <a:ext cx="10029825" cy="9486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He spoke so loudly that even people in the </a:t>
            </a:r>
            <a:endParaRPr lang="en-US" altLang="zh-CN" sz="2800"/>
          </a:p>
          <a:p>
            <a:r>
              <a:rPr lang="en-US" altLang="zh-CN" sz="2800"/>
              <a:t>next room could hear him.</a:t>
            </a:r>
            <a:endParaRPr lang="en-US" altLang="zh-CN" sz="2800"/>
          </a:p>
        </p:txBody>
      </p:sp>
      <p:sp>
        <p:nvSpPr>
          <p:cNvPr id="13" name="右箭头 12"/>
          <p:cNvSpPr/>
          <p:nvPr/>
        </p:nvSpPr>
        <p:spPr>
          <a:xfrm>
            <a:off x="395605" y="4653280"/>
            <a:ext cx="97917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403985" y="4509135"/>
            <a:ext cx="6915785" cy="9486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>
                <a:solidFill>
                  <a:srgbClr val="FF0000"/>
                </a:solidFill>
              </a:rPr>
              <a:t>So loudly did he speak that </a:t>
            </a:r>
            <a:r>
              <a:rPr lang="en-US" altLang="zh-CN" sz="2800">
                <a:solidFill>
                  <a:srgbClr val="FF0000"/>
                </a:solidFill>
                <a:sym typeface="+mn-ea"/>
              </a:rPr>
              <a:t>even people in the </a:t>
            </a:r>
            <a:endParaRPr lang="en-US" altLang="zh-CN" sz="2800">
              <a:solidFill>
                <a:srgbClr val="FF0000"/>
              </a:solidFill>
              <a:sym typeface="+mn-ea"/>
            </a:endParaRPr>
          </a:p>
          <a:p>
            <a:pPr algn="l"/>
            <a:r>
              <a:rPr lang="en-US" altLang="zh-CN" sz="2800">
                <a:solidFill>
                  <a:srgbClr val="FF0000"/>
                </a:solidFill>
                <a:sym typeface="+mn-ea"/>
              </a:rPr>
              <a:t>next room could hear him.</a:t>
            </a:r>
            <a:r>
              <a:rPr lang="en-US" altLang="zh-CN" sz="2800">
                <a:solidFill>
                  <a:srgbClr val="FF0000"/>
                </a:solidFill>
              </a:rPr>
              <a:t> 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844165" y="4581525"/>
            <a:ext cx="1944370" cy="431800"/>
          </a:xfrm>
          <a:prstGeom prst="rect">
            <a:avLst/>
          </a:prstGeom>
          <a:noFill/>
          <a:ln w="28575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云形标注 15"/>
          <p:cNvSpPr/>
          <p:nvPr/>
        </p:nvSpPr>
        <p:spPr>
          <a:xfrm>
            <a:off x="6404610" y="630555"/>
            <a:ext cx="2312035" cy="96774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 b="1"/>
              <a:t>半倒装</a:t>
            </a:r>
            <a:endParaRPr lang="zh-CN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6" grpId="0" animBg="1"/>
      <p:bldP spid="5" grpId="0"/>
      <p:bldP spid="9" grpId="0" animBg="1"/>
      <p:bldP spid="10" grpId="0" animBg="1"/>
      <p:bldP spid="13" grpId="0" bldLvl="0" animBg="1"/>
      <p:bldP spid="15" grpId="0" animBg="1"/>
      <p:bldP spid="14" grpId="0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620395"/>
            <a:ext cx="20116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 b="1"/>
              <a:t>习题演练</a:t>
            </a:r>
            <a:endParaRPr lang="zh-CN" altLang="en-US" sz="3600" b="1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51460" y="1844675"/>
            <a:ext cx="8167370" cy="30822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/>
              <a:t>Practice One :</a:t>
            </a:r>
            <a:endParaRPr lang="zh-CN" altLang="en-US" sz="2800"/>
          </a:p>
          <a:p>
            <a:pPr algn="l"/>
            <a:endParaRPr lang="zh-CN" altLang="en-US" sz="2800"/>
          </a:p>
          <a:p>
            <a:pPr algn="l"/>
            <a:r>
              <a:rPr lang="zh-CN" altLang="en-US" sz="2800"/>
              <a:t>1. a. The box is so heavy that I can't carry it.</a:t>
            </a:r>
            <a:endParaRPr lang="zh-CN" altLang="en-US" sz="2800"/>
          </a:p>
          <a:p>
            <a:pPr algn="l"/>
            <a:r>
              <a:rPr lang="zh-CN" altLang="en-US" sz="2800"/>
              <a:t>　　</a:t>
            </a:r>
            <a:endParaRPr lang="zh-CN" altLang="en-US" sz="2800"/>
          </a:p>
          <a:p>
            <a:pPr algn="l"/>
            <a:r>
              <a:rPr lang="zh-CN" altLang="en-US" sz="2800"/>
              <a:t>   b. The box is ______ heavy______ _____ _____ carry.</a:t>
            </a:r>
            <a:endParaRPr lang="zh-CN" altLang="en-US" sz="2800"/>
          </a:p>
          <a:p>
            <a:pPr algn="l"/>
            <a:r>
              <a:rPr lang="zh-CN" altLang="en-US" sz="2800"/>
              <a:t>　　</a:t>
            </a:r>
            <a:endParaRPr lang="zh-CN" altLang="en-US" sz="2800"/>
          </a:p>
          <a:p>
            <a:pPr algn="l"/>
            <a:r>
              <a:rPr lang="zh-CN" altLang="en-US" sz="2800"/>
              <a:t>   c. The box is not ________ ________ for me to carry.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2627630" y="350075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too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500245" y="350075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for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16370" y="350075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to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07990" y="350075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me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72000" y="4293870"/>
            <a:ext cx="1604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enough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131820" y="429323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light</a:t>
            </a:r>
            <a:endParaRPr lang="en-US" altLang="zh-CN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620395"/>
            <a:ext cx="20116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 b="1"/>
              <a:t>习题演练</a:t>
            </a:r>
            <a:endParaRPr lang="zh-CN" altLang="en-US" sz="3600" b="1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79705" y="1484630"/>
            <a:ext cx="8717915" cy="4362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/>
              <a:t>Practice One :</a:t>
            </a:r>
            <a:endParaRPr lang="zh-CN" altLang="en-US" sz="2800"/>
          </a:p>
          <a:p>
            <a:pPr algn="l"/>
            <a:endParaRPr lang="zh-CN" altLang="en-US" sz="2800"/>
          </a:p>
          <a:p>
            <a:pPr algn="l"/>
            <a:r>
              <a:rPr lang="zh-CN" altLang="en-US" sz="2800"/>
              <a:t>2. a. The maths problem isn't easy enough for me to </a:t>
            </a:r>
            <a:endParaRPr lang="zh-CN" altLang="en-US" sz="2800"/>
          </a:p>
          <a:p>
            <a:pPr algn="l"/>
            <a:r>
              <a:rPr lang="zh-CN" altLang="en-US" sz="2800"/>
              <a:t>         work out.</a:t>
            </a:r>
            <a:endParaRPr lang="zh-CN" altLang="en-US" sz="2800"/>
          </a:p>
          <a:p>
            <a:pPr algn="l"/>
            <a:endParaRPr lang="zh-CN" altLang="en-US" sz="2800"/>
          </a:p>
          <a:p>
            <a:pPr algn="l"/>
            <a:r>
              <a:rPr lang="zh-CN" altLang="en-US" sz="2800"/>
              <a:t>    b. The maths problem is ________ difficult ________ </a:t>
            </a:r>
            <a:endParaRPr lang="zh-CN" altLang="en-US" sz="2800"/>
          </a:p>
          <a:p>
            <a:pPr algn="l"/>
            <a:r>
              <a:rPr lang="zh-CN" altLang="en-US" sz="2800"/>
              <a:t>         I can't work it out.</a:t>
            </a:r>
            <a:endParaRPr lang="zh-CN" altLang="en-US" sz="2800"/>
          </a:p>
          <a:p>
            <a:pPr algn="l"/>
            <a:endParaRPr lang="zh-CN" altLang="en-US" sz="2800"/>
          </a:p>
          <a:p>
            <a:pPr algn="l"/>
            <a:r>
              <a:rPr lang="zh-CN" altLang="en-US" sz="2800"/>
              <a:t>     c. The maths problem is ____ difficult ________ ______ </a:t>
            </a:r>
            <a:endParaRPr lang="zh-CN" altLang="en-US" sz="2800"/>
          </a:p>
          <a:p>
            <a:pPr algn="l"/>
            <a:r>
              <a:rPr lang="zh-CN" altLang="en-US" sz="2800"/>
              <a:t>           _____ work out.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4500245" y="3573145"/>
            <a:ext cx="753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so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76415" y="350075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that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11955" y="472503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too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812405" y="472503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me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03985" y="522922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to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443980" y="4797425"/>
            <a:ext cx="10763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for</a:t>
            </a:r>
            <a:endParaRPr lang="en-US" altLang="zh-CN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620395"/>
            <a:ext cx="20116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 b="1"/>
              <a:t>习题演练</a:t>
            </a:r>
            <a:endParaRPr lang="zh-CN" altLang="en-US" sz="3600" b="1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79705" y="1196975"/>
            <a:ext cx="8288020" cy="4362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/>
              <a:t>Practice </a:t>
            </a:r>
            <a:r>
              <a:rPr lang="en-US" altLang="zh-CN" sz="2800"/>
              <a:t>Two</a:t>
            </a:r>
            <a:r>
              <a:rPr lang="zh-CN" altLang="en-US" sz="2800"/>
              <a:t> :</a:t>
            </a:r>
            <a:endParaRPr lang="zh-CN" altLang="en-US" sz="2800"/>
          </a:p>
          <a:p>
            <a:pPr algn="l"/>
            <a:endParaRPr lang="zh-CN" altLang="en-US" sz="2800"/>
          </a:p>
          <a:p>
            <a:pPr algn="l"/>
            <a:r>
              <a:rPr lang="zh-CN" altLang="en-US" sz="2800"/>
              <a:t> </a:t>
            </a:r>
            <a:r>
              <a:rPr lang="zh-CN" altLang="en-US" sz="2800">
                <a:sym typeface="+mn-ea"/>
              </a:rPr>
              <a:t>用so,such填空 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1. </a:t>
            </a:r>
            <a:r>
              <a:rPr lang="en-US" altLang="zh-CN" sz="2800">
                <a:sym typeface="+mn-ea"/>
              </a:rPr>
              <a:t>H</a:t>
            </a:r>
            <a:r>
              <a:rPr lang="zh-CN" altLang="en-US" sz="2800">
                <a:sym typeface="+mn-ea"/>
              </a:rPr>
              <a:t>e was_______excited that he couldn't get sleep</a:t>
            </a:r>
            <a:r>
              <a:rPr lang="en-US" altLang="zh-CN" sz="2800">
                <a:sym typeface="+mn-ea"/>
              </a:rPr>
              <a:t>.</a:t>
            </a:r>
            <a:endParaRPr lang="en-US" altLang="zh-CN" sz="2800">
              <a:sym typeface="+mn-ea"/>
            </a:endParaRPr>
          </a:p>
          <a:p>
            <a:pPr algn="l"/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2. </a:t>
            </a:r>
            <a:r>
              <a:rPr lang="en-US" altLang="zh-CN" sz="2800">
                <a:sym typeface="+mn-ea"/>
              </a:rPr>
              <a:t>H</a:t>
            </a:r>
            <a:r>
              <a:rPr lang="zh-CN" altLang="en-US" sz="2800">
                <a:sym typeface="+mn-ea"/>
              </a:rPr>
              <a:t>e has________many books that I can't count them</a:t>
            </a:r>
            <a:r>
              <a:rPr lang="en-US" altLang="zh-CN" sz="2800">
                <a:sym typeface="+mn-ea"/>
              </a:rPr>
              <a:t>.</a:t>
            </a:r>
            <a:r>
              <a:rPr lang="zh-CN" altLang="en-US" sz="2800">
                <a:sym typeface="+mn-ea"/>
              </a:rPr>
              <a:t> 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</a:t>
            </a:r>
            <a:r>
              <a:rPr lang="en-US" altLang="zh-CN" sz="2800">
                <a:sym typeface="+mn-ea"/>
              </a:rPr>
              <a:t>3. T</a:t>
            </a:r>
            <a:r>
              <a:rPr lang="zh-CN" altLang="en-US" sz="2800">
                <a:sym typeface="+mn-ea"/>
              </a:rPr>
              <a:t>here was ____much food that we couldn't eat it all</a:t>
            </a:r>
            <a:r>
              <a:rPr lang="en-US" altLang="zh-CN" sz="2800">
                <a:sym typeface="+mn-ea"/>
              </a:rPr>
              <a:t>.</a:t>
            </a:r>
            <a:endParaRPr lang="en-US" altLang="zh-CN" sz="2800">
              <a:sym typeface="+mn-ea"/>
            </a:endParaRPr>
          </a:p>
          <a:p>
            <a:pPr algn="l"/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1908175" y="2420620"/>
            <a:ext cx="9391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</a:rPr>
              <a:t>so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35785" y="3284855"/>
            <a:ext cx="9391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</a:rPr>
              <a:t>so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95830" y="4076700"/>
            <a:ext cx="9391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</a:rPr>
              <a:t>so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620395"/>
            <a:ext cx="20116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 b="1"/>
              <a:t>习题演练</a:t>
            </a:r>
            <a:endParaRPr lang="zh-CN" altLang="en-US" sz="3600" b="1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79705" y="1268730"/>
            <a:ext cx="8865235" cy="39357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/>
              <a:t>Practice </a:t>
            </a:r>
            <a:r>
              <a:rPr lang="en-US" altLang="zh-CN" sz="2800"/>
              <a:t>Three</a:t>
            </a:r>
            <a:r>
              <a:rPr lang="zh-CN" altLang="en-US" sz="2800"/>
              <a:t> :</a:t>
            </a:r>
            <a:endParaRPr lang="zh-CN" altLang="en-US" sz="2800"/>
          </a:p>
          <a:p>
            <a:pPr algn="l"/>
            <a:endParaRPr lang="zh-CN" altLang="en-US" sz="2800"/>
          </a:p>
          <a:p>
            <a:pPr algn="l"/>
            <a:r>
              <a:rPr lang="zh-CN" altLang="en-US" sz="2800"/>
              <a:t> </a:t>
            </a:r>
            <a:r>
              <a:rPr lang="zh-CN" altLang="en-US" sz="2800">
                <a:sym typeface="+mn-ea"/>
              </a:rPr>
              <a:t>用so,such填空 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</a:t>
            </a:r>
            <a:r>
              <a:rPr lang="en-US" altLang="zh-CN" sz="2800">
                <a:sym typeface="+mn-ea"/>
              </a:rPr>
              <a:t>4.</a:t>
            </a:r>
            <a:r>
              <a:rPr lang="zh-CN" altLang="en-US" sz="2800">
                <a:sym typeface="+mn-ea"/>
              </a:rPr>
              <a:t> </a:t>
            </a:r>
            <a:r>
              <a:rPr lang="en-US" altLang="zh-CN" sz="2800">
                <a:sym typeface="+mn-ea"/>
              </a:rPr>
              <a:t>It is </a:t>
            </a:r>
            <a:r>
              <a:rPr lang="zh-CN" altLang="en-US" sz="2800">
                <a:sym typeface="+mn-ea"/>
              </a:rPr>
              <a:t>___ </a:t>
            </a:r>
            <a:r>
              <a:rPr lang="en-US" altLang="zh-CN" sz="2800">
                <a:sym typeface="+mn-ea"/>
              </a:rPr>
              <a:t>bad news</a:t>
            </a:r>
            <a:r>
              <a:rPr lang="zh-CN" altLang="en-US" sz="2800">
                <a:sym typeface="+mn-ea"/>
              </a:rPr>
              <a:t> that I can</a:t>
            </a:r>
            <a:r>
              <a:rPr lang="en-US" altLang="zh-CN" sz="2800">
                <a:sym typeface="+mn-ea"/>
              </a:rPr>
              <a:t>'t</a:t>
            </a:r>
            <a:r>
              <a:rPr lang="zh-CN" altLang="en-US" sz="2800">
                <a:sym typeface="+mn-ea"/>
              </a:rPr>
              <a:t> </a:t>
            </a:r>
            <a:r>
              <a:rPr lang="en-US" altLang="zh-CN" sz="2800">
                <a:sym typeface="+mn-ea"/>
              </a:rPr>
              <a:t>stand crying.</a:t>
            </a:r>
            <a:endParaRPr lang="en-US" altLang="zh-CN" sz="2800">
              <a:sym typeface="+mn-ea"/>
            </a:endParaRPr>
          </a:p>
          <a:p>
            <a:pPr algn="l"/>
            <a:endParaRPr lang="en-US" altLang="zh-CN" sz="2800">
              <a:sym typeface="+mn-ea"/>
            </a:endParaRPr>
          </a:p>
          <a:p>
            <a:pPr algn="l"/>
            <a:r>
              <a:rPr lang="en-US" altLang="zh-CN" sz="2800">
                <a:sym typeface="+mn-ea"/>
              </a:rPr>
              <a:t> 5. H</a:t>
            </a:r>
            <a:r>
              <a:rPr lang="zh-CN" altLang="en-US" sz="2800">
                <a:sym typeface="+mn-ea"/>
              </a:rPr>
              <a:t>e is _____a good student that we alll like him.</a:t>
            </a:r>
            <a:endParaRPr lang="zh-CN" altLang="en-US" sz="2800">
              <a:sym typeface="+mn-ea"/>
            </a:endParaRPr>
          </a:p>
          <a:p>
            <a:pPr algn="l"/>
            <a:endParaRPr lang="zh-CN" altLang="en-US" sz="2800">
              <a:sym typeface="+mn-ea"/>
            </a:endParaRPr>
          </a:p>
          <a:p>
            <a:pPr algn="l"/>
            <a:r>
              <a:rPr lang="en-US" altLang="zh-CN" sz="2800">
                <a:sym typeface="+mn-ea"/>
              </a:rPr>
              <a:t> 6.</a:t>
            </a:r>
            <a:r>
              <a:rPr lang="zh-CN" altLang="en-US" sz="2800">
                <a:sym typeface="+mn-ea"/>
              </a:rPr>
              <a:t> </a:t>
            </a:r>
            <a:r>
              <a:rPr lang="en-US" altLang="zh-CN" sz="2800">
                <a:sym typeface="+mn-ea"/>
              </a:rPr>
              <a:t>She is </a:t>
            </a:r>
            <a:r>
              <a:rPr lang="zh-CN" altLang="en-US" sz="2800">
                <a:sym typeface="+mn-ea"/>
              </a:rPr>
              <a:t>____</a:t>
            </a:r>
            <a:r>
              <a:rPr lang="en-US" altLang="zh-CN" sz="2800">
                <a:sym typeface="+mn-ea"/>
              </a:rPr>
              <a:t> kind a woman that we don't want to hurt her.</a:t>
            </a:r>
            <a:endParaRPr lang="en-US" altLang="zh-CN" sz="2800">
              <a:sym typeface="+mn-ea"/>
            </a:endParaRPr>
          </a:p>
          <a:p>
            <a:pPr algn="l"/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1403350" y="3429000"/>
            <a:ext cx="7594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</a:rPr>
              <a:t>such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87450" y="2493010"/>
            <a:ext cx="7594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</a:rPr>
              <a:t>such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19885" y="4220845"/>
            <a:ext cx="46799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</a:rPr>
              <a:t>so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620395"/>
            <a:ext cx="20116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 b="1"/>
              <a:t>习题演练</a:t>
            </a:r>
            <a:endParaRPr lang="zh-CN" altLang="en-US" sz="3600" b="1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79705" y="1196975"/>
            <a:ext cx="8096250" cy="35090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/>
              <a:t>Practice </a:t>
            </a:r>
            <a:r>
              <a:rPr lang="en-US" altLang="zh-CN" sz="2800"/>
              <a:t>Two</a:t>
            </a:r>
            <a:r>
              <a:rPr lang="zh-CN" altLang="en-US" sz="2800"/>
              <a:t> :</a:t>
            </a:r>
            <a:endParaRPr lang="zh-CN" altLang="en-US" sz="2800"/>
          </a:p>
          <a:p>
            <a:pPr algn="l"/>
            <a:endParaRPr lang="zh-CN" altLang="en-US" sz="2800"/>
          </a:p>
          <a:p>
            <a:pPr algn="l"/>
            <a:r>
              <a:rPr lang="zh-CN" altLang="en-US" sz="2800"/>
              <a:t> 句式转化（改为倒装句）</a:t>
            </a:r>
            <a:endParaRPr lang="zh-CN" altLang="en-US" sz="2800"/>
          </a:p>
          <a:p>
            <a:pPr algn="l"/>
            <a:r>
              <a:rPr lang="zh-CN" altLang="en-US" sz="2800">
                <a:sym typeface="+mn-ea"/>
              </a:rPr>
              <a:t> 1. </a:t>
            </a:r>
            <a:r>
              <a:rPr lang="en-US" altLang="zh-CN" sz="2800">
                <a:sym typeface="+mn-ea"/>
              </a:rPr>
              <a:t>H</a:t>
            </a:r>
            <a:r>
              <a:rPr lang="zh-CN" altLang="en-US" sz="2800">
                <a:sym typeface="+mn-ea"/>
              </a:rPr>
              <a:t>e was </a:t>
            </a:r>
            <a:r>
              <a:rPr lang="en-US" altLang="zh-CN" sz="2800">
                <a:sym typeface="+mn-ea"/>
              </a:rPr>
              <a:t>so </a:t>
            </a:r>
            <a:r>
              <a:rPr lang="zh-CN" altLang="en-US" sz="2800">
                <a:sym typeface="+mn-ea"/>
              </a:rPr>
              <a:t>excited that he couldn't get sleep</a:t>
            </a:r>
            <a:r>
              <a:rPr lang="en-US" altLang="zh-CN" sz="2800">
                <a:sym typeface="+mn-ea"/>
              </a:rPr>
              <a:t>.</a:t>
            </a:r>
            <a:endParaRPr lang="en-US" altLang="zh-CN" sz="2800">
              <a:sym typeface="+mn-ea"/>
            </a:endParaRPr>
          </a:p>
          <a:p>
            <a:pPr algn="l"/>
            <a:endParaRPr lang="en-US" altLang="zh-CN" sz="2800">
              <a:sym typeface="+mn-ea"/>
            </a:endParaRPr>
          </a:p>
          <a:p>
            <a:pPr algn="l"/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2. </a:t>
            </a:r>
            <a:r>
              <a:rPr lang="en-US" sz="2800">
                <a:sym typeface="+mn-ea"/>
              </a:rPr>
              <a:t>Light travels so fast that we can't imagine its speed.</a:t>
            </a:r>
            <a:r>
              <a:rPr lang="zh-CN" altLang="en-US" sz="2800">
                <a:sym typeface="+mn-ea"/>
              </a:rPr>
              <a:t> </a:t>
            </a:r>
            <a:endParaRPr lang="zh-CN" altLang="en-US" sz="2800">
              <a:sym typeface="+mn-ea"/>
            </a:endParaRPr>
          </a:p>
          <a:p>
            <a:pPr algn="l"/>
            <a:r>
              <a:rPr lang="zh-CN" altLang="en-US" sz="2800">
                <a:sym typeface="+mn-ea"/>
              </a:rPr>
              <a:t> 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3060065" y="2925445"/>
            <a:ext cx="4349115" cy="9486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/>
              <a:t>    that </a:t>
            </a:r>
            <a:r>
              <a:rPr lang="zh-CN" altLang="en-US" sz="2800">
                <a:sym typeface="+mn-ea"/>
              </a:rPr>
              <a:t> he couldn't get sleep</a:t>
            </a:r>
            <a:r>
              <a:rPr lang="en-US" altLang="zh-CN" sz="2800">
                <a:sym typeface="+mn-ea"/>
              </a:rPr>
              <a:t>.</a:t>
            </a:r>
            <a:endParaRPr lang="en-US" altLang="zh-CN" sz="2800">
              <a:sym typeface="+mn-ea"/>
            </a:endParaRPr>
          </a:p>
          <a:p>
            <a:endParaRPr lang="en-US" altLang="zh-CN" sz="2800"/>
          </a:p>
        </p:txBody>
      </p:sp>
      <p:cxnSp>
        <p:nvCxnSpPr>
          <p:cNvPr id="9" name="直接连接符 8"/>
          <p:cNvCxnSpPr/>
          <p:nvPr/>
        </p:nvCxnSpPr>
        <p:spPr>
          <a:xfrm>
            <a:off x="395605" y="3357245"/>
            <a:ext cx="3024505" cy="0"/>
          </a:xfrm>
          <a:prstGeom prst="line">
            <a:avLst/>
          </a:prstGeom>
          <a:ln w="28575" cmpd="sng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67995" y="4653280"/>
            <a:ext cx="3888105" cy="0"/>
          </a:xfrm>
          <a:prstGeom prst="line">
            <a:avLst/>
          </a:prstGeom>
          <a:ln w="28575" cmpd="sng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3851910" y="4221480"/>
            <a:ext cx="6983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     </a:t>
            </a:r>
            <a:r>
              <a:rPr lang="zh-CN" altLang="en-US" sz="2800">
                <a:sym typeface="+mn-ea"/>
              </a:rPr>
              <a:t>that </a:t>
            </a:r>
            <a:r>
              <a:rPr lang="en-US" sz="2800">
                <a:sym typeface="+mn-ea"/>
              </a:rPr>
              <a:t>we can't imagine its speed</a:t>
            </a:r>
            <a:r>
              <a:rPr lang="en-US" altLang="zh-CN" sz="2800">
                <a:sym typeface="+mn-ea"/>
              </a:rPr>
              <a:t>.</a:t>
            </a:r>
            <a:r>
              <a:rPr lang="zh-CN" altLang="en-US" sz="2800">
                <a:sym typeface="+mn-ea"/>
              </a:rPr>
              <a:t> </a:t>
            </a:r>
            <a:r>
              <a:rPr lang="en-US" altLang="zh-CN" sz="2800"/>
              <a:t> </a:t>
            </a:r>
            <a:endParaRPr lang="en-US" altLang="zh-CN" sz="2800"/>
          </a:p>
        </p:txBody>
      </p:sp>
      <p:sp>
        <p:nvSpPr>
          <p:cNvPr id="14" name="文本框 13"/>
          <p:cNvSpPr txBox="1"/>
          <p:nvPr/>
        </p:nvSpPr>
        <p:spPr>
          <a:xfrm>
            <a:off x="539750" y="2853055"/>
            <a:ext cx="280733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So excited was he 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23850" y="4221480"/>
            <a:ext cx="45573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So fast does the light travel 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Picture 2" descr="C:\Documents and Settings\Administrator\桌面\ZCOOL_Floral Templates2.jpg"/>
          <p:cNvPicPr>
            <a:picLocks noChangeAspect="1"/>
          </p:cNvPicPr>
          <p:nvPr/>
        </p:nvPicPr>
        <p:blipFill>
          <a:blip r:embed="rId1"/>
          <a:srcRect r="4478"/>
          <a:stretch>
            <a:fillRect/>
          </a:stretch>
        </p:blipFill>
        <p:spPr>
          <a:xfrm>
            <a:off x="0" y="0"/>
            <a:ext cx="9144000" cy="689927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4339" name="TextBox 4"/>
          <p:cNvSpPr txBox="1"/>
          <p:nvPr/>
        </p:nvSpPr>
        <p:spPr>
          <a:xfrm>
            <a:off x="1658938" y="3000375"/>
            <a:ext cx="3698875" cy="157003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p>
            <a:pPr lvl="0" eaLnBrk="1" hangingPunct="1"/>
            <a:r>
              <a:rPr lang="en-US" altLang="x-none" sz="9600" dirty="0">
                <a:solidFill>
                  <a:srgbClr val="602E04"/>
                </a:solidFill>
                <a:latin typeface="Calibri" pitchFamily="2" charset="0"/>
                <a:ea typeface="宋体" charset="-122"/>
              </a:rPr>
              <a:t>Thanks</a:t>
            </a:r>
            <a:endParaRPr lang="zh-CN" altLang="en-US" sz="9600" dirty="0">
              <a:solidFill>
                <a:srgbClr val="602E04"/>
              </a:solidFill>
              <a:latin typeface="Calibri" pitchFamily="2" charset="0"/>
              <a:ea typeface="宋体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78460" y="1015365"/>
            <a:ext cx="8093710" cy="52158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These changes only became possible as my memory improved. First it was stored in tubes, then on transistors and later on very small chips. As a result I totally changed my shape. As I have grown older I have also grown smaller. Over time my memory has developed so much that, like an elephant, I never forget anything I have been told! And my memory became so large that even I couldn</a:t>
            </a:r>
            <a:r>
              <a:rPr lang="en-US" altLang="zh-CN" sz="2800"/>
              <a:t>’</a:t>
            </a:r>
            <a:r>
              <a:rPr lang="zh-CN" altLang="en-US" sz="2800"/>
              <a:t>t believe it! But I was always so lonely standing there by myself, until in the early 1960s they gave me a family connected by a network. I was able to share my knowledge with others through the World Wide Web.</a:t>
            </a:r>
            <a:endParaRPr lang="zh-CN" altLang="en-US" sz="2800"/>
          </a:p>
        </p:txBody>
      </p:sp>
      <p:sp>
        <p:nvSpPr>
          <p:cNvPr id="4" name="文本框 3"/>
          <p:cNvSpPr txBox="1"/>
          <p:nvPr/>
        </p:nvSpPr>
        <p:spPr>
          <a:xfrm>
            <a:off x="467360" y="476250"/>
            <a:ext cx="59302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200" b="1"/>
              <a:t>Text in Book 2 Unit 3 ---Who am I?</a:t>
            </a:r>
            <a:endParaRPr lang="en-US" altLang="zh-CN" sz="3200" b="1"/>
          </a:p>
        </p:txBody>
      </p:sp>
      <p:sp>
        <p:nvSpPr>
          <p:cNvPr id="3" name="矩形 2"/>
          <p:cNvSpPr/>
          <p:nvPr/>
        </p:nvSpPr>
        <p:spPr>
          <a:xfrm>
            <a:off x="1691640" y="4149090"/>
            <a:ext cx="1871980" cy="360045"/>
          </a:xfrm>
          <a:prstGeom prst="rect">
            <a:avLst/>
          </a:prstGeom>
          <a:noFill/>
          <a:ln w="28575" cmpd="thickThin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23215" y="692785"/>
            <a:ext cx="30168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/>
              <a:t>知识点</a:t>
            </a:r>
            <a:r>
              <a:rPr lang="en-US" altLang="zh-CN" sz="3200" b="1"/>
              <a:t>--so…that</a:t>
            </a:r>
            <a:endParaRPr lang="en-US" altLang="zh-CN" sz="3200" b="1"/>
          </a:p>
        </p:txBody>
      </p:sp>
      <p:sp>
        <p:nvSpPr>
          <p:cNvPr id="3" name="文本框 2"/>
          <p:cNvSpPr txBox="1"/>
          <p:nvPr/>
        </p:nvSpPr>
        <p:spPr>
          <a:xfrm>
            <a:off x="467360" y="1628775"/>
            <a:ext cx="31457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000" b="1"/>
              <a:t>so…that  </a:t>
            </a:r>
            <a:r>
              <a:rPr lang="zh-CN" altLang="en-US" sz="2000" b="1"/>
              <a:t>如此</a:t>
            </a:r>
            <a:r>
              <a:rPr lang="en-US" altLang="zh-CN" sz="2000" b="1"/>
              <a:t>……</a:t>
            </a:r>
            <a:r>
              <a:rPr lang="zh-CN" altLang="en-US" sz="2000" b="1"/>
              <a:t>以至于</a:t>
            </a:r>
            <a:r>
              <a:rPr lang="en-US" altLang="zh-CN" sz="2000" b="1"/>
              <a:t>……</a:t>
            </a:r>
            <a:endParaRPr lang="en-US" altLang="zh-CN" sz="2000" b="1"/>
          </a:p>
        </p:txBody>
      </p:sp>
      <p:pic>
        <p:nvPicPr>
          <p:cNvPr id="4" name="图片 3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1460" y="2132330"/>
            <a:ext cx="4590415" cy="332359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076190" y="3357245"/>
            <a:ext cx="3749675" cy="20466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The house price is </a:t>
            </a:r>
            <a:r>
              <a:rPr lang="en-US" altLang="zh-CN" sz="3200">
                <a:solidFill>
                  <a:srgbClr val="FF0000"/>
                </a:solidFill>
              </a:rPr>
              <a:t>so</a:t>
            </a:r>
            <a:r>
              <a:rPr lang="en-US" altLang="zh-CN" sz="3200"/>
              <a:t> </a:t>
            </a:r>
            <a:r>
              <a:rPr lang="en-US" altLang="zh-CN" sz="3200">
                <a:solidFill>
                  <a:srgbClr val="00B050"/>
                </a:solidFill>
              </a:rPr>
              <a:t>high</a:t>
            </a:r>
            <a:r>
              <a:rPr lang="en-US" altLang="zh-CN" sz="3200"/>
              <a:t> </a:t>
            </a:r>
            <a:r>
              <a:rPr lang="en-US" altLang="zh-CN" sz="3200">
                <a:solidFill>
                  <a:srgbClr val="FF0000"/>
                </a:solidFill>
              </a:rPr>
              <a:t>that</a:t>
            </a:r>
            <a:r>
              <a:rPr lang="en-US" altLang="zh-CN" sz="3200"/>
              <a:t> those </a:t>
            </a:r>
            <a:endParaRPr lang="en-US" altLang="zh-CN" sz="3200"/>
          </a:p>
          <a:p>
            <a:r>
              <a:rPr lang="en-US" altLang="zh-CN" sz="3200"/>
              <a:t>with low income can't afford it.</a:t>
            </a:r>
            <a:endParaRPr lang="en-US" altLang="zh-CN" sz="3200"/>
          </a:p>
        </p:txBody>
      </p:sp>
      <p:sp>
        <p:nvSpPr>
          <p:cNvPr id="7" name="文本框 6"/>
          <p:cNvSpPr txBox="1"/>
          <p:nvPr/>
        </p:nvSpPr>
        <p:spPr>
          <a:xfrm>
            <a:off x="4932045" y="1844675"/>
            <a:ext cx="35064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400">
                <a:sym typeface="+mn-ea"/>
              </a:rPr>
              <a:t>The house price is </a:t>
            </a:r>
            <a:r>
              <a:rPr lang="en-US" altLang="zh-CN" sz="2400">
                <a:solidFill>
                  <a:schemeClr val="tx1"/>
                </a:solidFill>
                <a:sym typeface="+mn-ea"/>
              </a:rPr>
              <a:t>so high. </a:t>
            </a:r>
            <a:endParaRPr lang="en-US" altLang="zh-CN" sz="2400">
              <a:solidFill>
                <a:schemeClr val="tx1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003800" y="2348865"/>
            <a:ext cx="4680585" cy="826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400">
                <a:solidFill>
                  <a:schemeClr val="tx1"/>
                </a:solidFill>
                <a:sym typeface="+mn-ea"/>
              </a:rPr>
              <a:t>Those with low income can't </a:t>
            </a:r>
            <a:endParaRPr lang="en-US" altLang="zh-CN" sz="2400">
              <a:solidFill>
                <a:schemeClr val="tx1"/>
              </a:solidFill>
              <a:sym typeface="+mn-ea"/>
            </a:endParaRPr>
          </a:p>
          <a:p>
            <a:pPr algn="l"/>
            <a:r>
              <a:rPr lang="en-US" altLang="zh-CN" sz="2400">
                <a:solidFill>
                  <a:schemeClr val="tx1"/>
                </a:solidFill>
                <a:sym typeface="+mn-ea"/>
              </a:rPr>
              <a:t>afford the house price.</a:t>
            </a:r>
            <a:endParaRPr lang="en-US" altLang="zh-CN" sz="2400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endParaRPr lang="zh-CN" altLang="en-US"/>
          </a:p>
        </p:txBody>
      </p:sp>
      <p:sp>
        <p:nvSpPr>
          <p:cNvPr id="9" name="下箭头 8"/>
          <p:cNvSpPr/>
          <p:nvPr/>
        </p:nvSpPr>
        <p:spPr>
          <a:xfrm>
            <a:off x="6517005" y="3213735"/>
            <a:ext cx="239395" cy="266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>
            <p:custDataLst>
              <p:tags r:id="rId1"/>
            </p:custDataLst>
          </p:nvPr>
        </p:nvGrpSpPr>
        <p:grpSpPr>
          <a:xfrm>
            <a:off x="1313234" y="1404557"/>
            <a:ext cx="6430792" cy="749180"/>
            <a:chOff x="2272941" y="1793964"/>
            <a:chExt cx="4458789" cy="748938"/>
          </a:xfrm>
        </p:grpSpPr>
        <p:sp>
          <p:nvSpPr>
            <p:cNvPr id="42" name="圆角矩形 41"/>
            <p:cNvSpPr/>
            <p:nvPr>
              <p:custDataLst>
                <p:tags r:id="rId2"/>
              </p:custDataLst>
            </p:nvPr>
          </p:nvSpPr>
          <p:spPr>
            <a:xfrm>
              <a:off x="2368735" y="1968137"/>
              <a:ext cx="4362995" cy="574765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0" name="标题 1"/>
            <p:cNvSpPr txBox="1"/>
            <p:nvPr>
              <p:custDataLst>
                <p:tags r:id="rId3"/>
              </p:custDataLst>
            </p:nvPr>
          </p:nvSpPr>
          <p:spPr>
            <a:xfrm>
              <a:off x="2838245" y="2039589"/>
              <a:ext cx="3770812" cy="37343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>
                <a:lnSpc>
                  <a:spcPct val="110000"/>
                </a:lnSpc>
              </a:pPr>
              <a:r>
                <a:rPr lang="en-US" altLang="zh-CN" sz="1600" b="1" dirty="0"/>
                <a:t>M</a:t>
              </a:r>
              <a:r>
                <a:rPr lang="zh-CN" altLang="en-US" sz="1600" b="1" dirty="0"/>
                <a:t>y memory became so large that even I couldn</a:t>
              </a:r>
              <a:r>
                <a:rPr lang="en-US" altLang="zh-CN" sz="1600" b="1" dirty="0"/>
                <a:t>'</a:t>
              </a:r>
              <a:r>
                <a:rPr lang="zh-CN" altLang="en-US" sz="1600" b="1" dirty="0"/>
                <a:t>t believe it</a:t>
              </a:r>
              <a:r>
                <a:rPr lang="en-US" altLang="zh-CN" sz="1600" b="1" dirty="0"/>
                <a:t>.</a:t>
              </a:r>
              <a:endParaRPr lang="en-US" altLang="zh-CN" sz="1600" b="1" dirty="0"/>
            </a:p>
          </p:txBody>
        </p:sp>
        <p:sp>
          <p:nvSpPr>
            <p:cNvPr id="51" name="椭圆形标注 50"/>
            <p:cNvSpPr/>
            <p:nvPr>
              <p:custDataLst>
                <p:tags r:id="rId4"/>
              </p:custDataLst>
            </p:nvPr>
          </p:nvSpPr>
          <p:spPr>
            <a:xfrm>
              <a:off x="2272941" y="1793964"/>
              <a:ext cx="565304" cy="494985"/>
            </a:xfrm>
            <a:prstGeom prst="wedgeEllipseCallout">
              <a:avLst>
                <a:gd name="adj1" fmla="val 23834"/>
                <a:gd name="adj2" fmla="val 68750"/>
              </a:avLst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rmAutofit lnSpcReduction="10000"/>
            </a:bodyPr>
            <a:lstStyle/>
            <a:p>
              <a:pPr algn="ctr"/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1" name="任意多边形 70"/>
            <p:cNvSpPr/>
            <p:nvPr>
              <p:custDataLst>
                <p:tags r:id="rId5"/>
              </p:custDataLst>
            </p:nvPr>
          </p:nvSpPr>
          <p:spPr>
            <a:xfrm>
              <a:off x="2458470" y="2455819"/>
              <a:ext cx="4183526" cy="79584"/>
            </a:xfrm>
            <a:custGeom>
              <a:avLst/>
              <a:gdLst>
                <a:gd name="connsiteX0" fmla="*/ 0 w 4183526"/>
                <a:gd name="connsiteY0" fmla="*/ 0 h 79584"/>
                <a:gd name="connsiteX1" fmla="*/ 4183526 w 4183526"/>
                <a:gd name="connsiteY1" fmla="*/ 0 h 79584"/>
                <a:gd name="connsiteX2" fmla="*/ 4146556 w 4183526"/>
                <a:gd name="connsiteY2" fmla="*/ 30504 h 79584"/>
                <a:gd name="connsiteX3" fmla="*/ 3985877 w 4183526"/>
                <a:gd name="connsiteY3" fmla="*/ 79584 h 79584"/>
                <a:gd name="connsiteX4" fmla="*/ 197648 w 4183526"/>
                <a:gd name="connsiteY4" fmla="*/ 79583 h 79584"/>
                <a:gd name="connsiteX5" fmla="*/ 36970 w 4183526"/>
                <a:gd name="connsiteY5" fmla="*/ 30503 h 79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83526" h="79584">
                  <a:moveTo>
                    <a:pt x="0" y="0"/>
                  </a:moveTo>
                  <a:lnTo>
                    <a:pt x="4183526" y="0"/>
                  </a:lnTo>
                  <a:lnTo>
                    <a:pt x="4146556" y="30504"/>
                  </a:lnTo>
                  <a:cubicBezTo>
                    <a:pt x="4100689" y="61491"/>
                    <a:pt x="4045396" y="79584"/>
                    <a:pt x="3985877" y="79584"/>
                  </a:cubicBezTo>
                  <a:lnTo>
                    <a:pt x="197648" y="79583"/>
                  </a:lnTo>
                  <a:cubicBezTo>
                    <a:pt x="138129" y="79583"/>
                    <a:pt x="82836" y="61490"/>
                    <a:pt x="36970" y="3050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>
            <p:custDataLst>
              <p:tags r:id="rId6"/>
            </p:custDataLst>
          </p:nvPr>
        </p:nvGrpSpPr>
        <p:grpSpPr>
          <a:xfrm>
            <a:off x="1313234" y="2481611"/>
            <a:ext cx="7306311" cy="749180"/>
            <a:chOff x="2272941" y="2870670"/>
            <a:chExt cx="5065830" cy="748938"/>
          </a:xfrm>
        </p:grpSpPr>
        <p:sp>
          <p:nvSpPr>
            <p:cNvPr id="74" name="圆角矩形 73"/>
            <p:cNvSpPr/>
            <p:nvPr>
              <p:custDataLst>
                <p:tags r:id="rId7"/>
              </p:custDataLst>
            </p:nvPr>
          </p:nvSpPr>
          <p:spPr>
            <a:xfrm>
              <a:off x="2368735" y="3044843"/>
              <a:ext cx="4362995" cy="574765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5" name="标题 1"/>
            <p:cNvSpPr txBox="1"/>
            <p:nvPr>
              <p:custDataLst>
                <p:tags r:id="rId8"/>
              </p:custDataLst>
            </p:nvPr>
          </p:nvSpPr>
          <p:spPr>
            <a:xfrm>
              <a:off x="2835175" y="3097927"/>
              <a:ext cx="4503596" cy="37325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>
                <a:lnSpc>
                  <a:spcPct val="110000"/>
                </a:lnSpc>
              </a:pPr>
              <a:r>
                <a:rPr lang="zh-CN" altLang="en-US" sz="1600" b="1" dirty="0"/>
                <a:t>The house price is so high that those with low income can't afford it.</a:t>
              </a:r>
              <a:endParaRPr lang="zh-CN" altLang="en-US" sz="1600" b="1" dirty="0"/>
            </a:p>
          </p:txBody>
        </p:sp>
        <p:sp>
          <p:nvSpPr>
            <p:cNvPr id="76" name="椭圆形标注 75"/>
            <p:cNvSpPr/>
            <p:nvPr>
              <p:custDataLst>
                <p:tags r:id="rId9"/>
              </p:custDataLst>
            </p:nvPr>
          </p:nvSpPr>
          <p:spPr>
            <a:xfrm>
              <a:off x="2272941" y="2870670"/>
              <a:ext cx="565304" cy="494985"/>
            </a:xfrm>
            <a:prstGeom prst="wedgeEllipseCallout">
              <a:avLst>
                <a:gd name="adj1" fmla="val 23834"/>
                <a:gd name="adj2" fmla="val 68750"/>
              </a:avLst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rmAutofit lnSpcReduction="10000"/>
            </a:bodyPr>
            <a:lstStyle/>
            <a:p>
              <a:pPr algn="ctr"/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77" name="任意多边形 76"/>
            <p:cNvSpPr/>
            <p:nvPr>
              <p:custDataLst>
                <p:tags r:id="rId10"/>
              </p:custDataLst>
            </p:nvPr>
          </p:nvSpPr>
          <p:spPr>
            <a:xfrm>
              <a:off x="2458470" y="3532525"/>
              <a:ext cx="4183526" cy="79584"/>
            </a:xfrm>
            <a:custGeom>
              <a:avLst/>
              <a:gdLst>
                <a:gd name="connsiteX0" fmla="*/ 0 w 4183526"/>
                <a:gd name="connsiteY0" fmla="*/ 0 h 79584"/>
                <a:gd name="connsiteX1" fmla="*/ 4183526 w 4183526"/>
                <a:gd name="connsiteY1" fmla="*/ 0 h 79584"/>
                <a:gd name="connsiteX2" fmla="*/ 4146556 w 4183526"/>
                <a:gd name="connsiteY2" fmla="*/ 30504 h 79584"/>
                <a:gd name="connsiteX3" fmla="*/ 3985877 w 4183526"/>
                <a:gd name="connsiteY3" fmla="*/ 79584 h 79584"/>
                <a:gd name="connsiteX4" fmla="*/ 197648 w 4183526"/>
                <a:gd name="connsiteY4" fmla="*/ 79583 h 79584"/>
                <a:gd name="connsiteX5" fmla="*/ 36970 w 4183526"/>
                <a:gd name="connsiteY5" fmla="*/ 30503 h 79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83526" h="79584">
                  <a:moveTo>
                    <a:pt x="0" y="0"/>
                  </a:moveTo>
                  <a:lnTo>
                    <a:pt x="4183526" y="0"/>
                  </a:lnTo>
                  <a:lnTo>
                    <a:pt x="4146556" y="30504"/>
                  </a:lnTo>
                  <a:cubicBezTo>
                    <a:pt x="4100689" y="61491"/>
                    <a:pt x="4045396" y="79584"/>
                    <a:pt x="3985877" y="79584"/>
                  </a:cubicBezTo>
                  <a:lnTo>
                    <a:pt x="197648" y="79583"/>
                  </a:lnTo>
                  <a:cubicBezTo>
                    <a:pt x="138129" y="79583"/>
                    <a:pt x="82836" y="61490"/>
                    <a:pt x="36970" y="3050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93" name="标题 1"/>
          <p:cNvSpPr txBox="1"/>
          <p:nvPr>
            <p:custDataLst>
              <p:tags r:id="rId11"/>
            </p:custDataLst>
          </p:nvPr>
        </p:nvSpPr>
        <p:spPr>
          <a:xfrm>
            <a:off x="682967" y="548674"/>
            <a:ext cx="7579754" cy="59420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r>
              <a:rPr lang="en-US" altLang="zh-CN" sz="2900" b="1" dirty="0">
                <a:solidFill>
                  <a:schemeClr val="accent1"/>
                </a:solidFill>
              </a:rPr>
              <a:t>Summary</a:t>
            </a:r>
            <a:endParaRPr lang="en-US" altLang="zh-CN" sz="2900" b="1" dirty="0">
              <a:solidFill>
                <a:schemeClr val="accent1"/>
              </a:solidFill>
            </a:endParaRPr>
          </a:p>
        </p:txBody>
      </p:sp>
      <p:grpSp>
        <p:nvGrpSpPr>
          <p:cNvPr id="4" name="组合 3"/>
          <p:cNvGrpSpPr/>
          <p:nvPr>
            <p:custDataLst>
              <p:tags r:id="rId12"/>
            </p:custDataLst>
          </p:nvPr>
        </p:nvGrpSpPr>
        <p:grpSpPr>
          <a:xfrm>
            <a:off x="1308789" y="3543427"/>
            <a:ext cx="6430792" cy="749180"/>
            <a:chOff x="2272941" y="3947377"/>
            <a:chExt cx="4458789" cy="748938"/>
          </a:xfrm>
        </p:grpSpPr>
        <p:sp>
          <p:nvSpPr>
            <p:cNvPr id="15" name="圆角矩形 14"/>
            <p:cNvSpPr/>
            <p:nvPr>
              <p:custDataLst>
                <p:tags r:id="rId13"/>
              </p:custDataLst>
            </p:nvPr>
          </p:nvSpPr>
          <p:spPr>
            <a:xfrm>
              <a:off x="2368735" y="4121550"/>
              <a:ext cx="4362995" cy="574765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6" name="标题 1"/>
            <p:cNvSpPr txBox="1"/>
            <p:nvPr>
              <p:custDataLst>
                <p:tags r:id="rId14"/>
              </p:custDataLst>
            </p:nvPr>
          </p:nvSpPr>
          <p:spPr>
            <a:xfrm>
              <a:off x="2838245" y="4193002"/>
              <a:ext cx="3770812" cy="373436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/>
              </a:lvl1pPr>
            </a:lstStyle>
            <a:p>
              <a:pPr>
                <a:lnSpc>
                  <a:spcPct val="110000"/>
                </a:lnSpc>
              </a:pPr>
              <a:r>
                <a:rPr lang="en-US" altLang="zh-CN" sz="1800" b="1" dirty="0"/>
                <a:t>Food is so much</a:t>
              </a:r>
              <a:r>
                <a:rPr lang="zh-CN" altLang="en-US" sz="1800" b="1" dirty="0"/>
                <a:t> that w</a:t>
              </a:r>
              <a:r>
                <a:rPr lang="en-US" altLang="zh-CN" sz="1800" b="1" dirty="0"/>
                <a:t>e</a:t>
              </a:r>
              <a:r>
                <a:rPr lang="zh-CN" altLang="en-US" sz="1800" b="1" dirty="0"/>
                <a:t> can't eat it all.</a:t>
              </a:r>
              <a:endParaRPr lang="zh-CN" altLang="en-US" sz="1800" b="1" dirty="0"/>
            </a:p>
          </p:txBody>
        </p:sp>
        <p:sp>
          <p:nvSpPr>
            <p:cNvPr id="17" name="椭圆形标注 16"/>
            <p:cNvSpPr/>
            <p:nvPr>
              <p:custDataLst>
                <p:tags r:id="rId15"/>
              </p:custDataLst>
            </p:nvPr>
          </p:nvSpPr>
          <p:spPr>
            <a:xfrm>
              <a:off x="2272941" y="3947377"/>
              <a:ext cx="565304" cy="494985"/>
            </a:xfrm>
            <a:prstGeom prst="wedgeEllipseCallout">
              <a:avLst>
                <a:gd name="adj1" fmla="val 23834"/>
                <a:gd name="adj2" fmla="val 68750"/>
              </a:avLst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rmAutofit lnSpcReduction="10000"/>
            </a:bodyPr>
            <a:lstStyle/>
            <a:p>
              <a:pPr algn="ctr"/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8" name="任意多边形 17"/>
            <p:cNvSpPr/>
            <p:nvPr>
              <p:custDataLst>
                <p:tags r:id="rId16"/>
              </p:custDataLst>
            </p:nvPr>
          </p:nvSpPr>
          <p:spPr>
            <a:xfrm>
              <a:off x="2458470" y="4609232"/>
              <a:ext cx="4183526" cy="79584"/>
            </a:xfrm>
            <a:custGeom>
              <a:avLst/>
              <a:gdLst>
                <a:gd name="connsiteX0" fmla="*/ 0 w 4183526"/>
                <a:gd name="connsiteY0" fmla="*/ 0 h 79584"/>
                <a:gd name="connsiteX1" fmla="*/ 4183526 w 4183526"/>
                <a:gd name="connsiteY1" fmla="*/ 0 h 79584"/>
                <a:gd name="connsiteX2" fmla="*/ 4146556 w 4183526"/>
                <a:gd name="connsiteY2" fmla="*/ 30504 h 79584"/>
                <a:gd name="connsiteX3" fmla="*/ 3985877 w 4183526"/>
                <a:gd name="connsiteY3" fmla="*/ 79584 h 79584"/>
                <a:gd name="connsiteX4" fmla="*/ 197648 w 4183526"/>
                <a:gd name="connsiteY4" fmla="*/ 79583 h 79584"/>
                <a:gd name="connsiteX5" fmla="*/ 36970 w 4183526"/>
                <a:gd name="connsiteY5" fmla="*/ 30503 h 79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83526" h="79584">
                  <a:moveTo>
                    <a:pt x="0" y="0"/>
                  </a:moveTo>
                  <a:lnTo>
                    <a:pt x="4183526" y="0"/>
                  </a:lnTo>
                  <a:lnTo>
                    <a:pt x="4146556" y="30504"/>
                  </a:lnTo>
                  <a:cubicBezTo>
                    <a:pt x="4100689" y="61491"/>
                    <a:pt x="4045396" y="79584"/>
                    <a:pt x="3985877" y="79584"/>
                  </a:cubicBezTo>
                  <a:lnTo>
                    <a:pt x="197648" y="79583"/>
                  </a:lnTo>
                  <a:cubicBezTo>
                    <a:pt x="138129" y="79583"/>
                    <a:pt x="82836" y="61490"/>
                    <a:pt x="36970" y="3050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1187450" y="4797425"/>
            <a:ext cx="6282690" cy="13163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主语</a:t>
            </a:r>
            <a:r>
              <a:rPr lang="en-US" altLang="zh-CN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+be+</a:t>
            </a:r>
            <a:r>
              <a:rPr lang="en-US" altLang="zh-CN" sz="4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</a:t>
            </a:r>
            <a:r>
              <a:rPr lang="en-US" altLang="zh-CN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r>
              <a:rPr lang="en-US" altLang="zh-CN" sz="4000"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adj.</a:t>
            </a:r>
            <a:r>
              <a:rPr lang="en-US" altLang="zh-CN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+</a:t>
            </a:r>
            <a:r>
              <a:rPr lang="en-US" altLang="zh-CN" sz="40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that</a:t>
            </a:r>
            <a:r>
              <a:rPr lang="zh-CN" altLang="en-US" sz="4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引导结果状语从句</a:t>
            </a:r>
            <a:endParaRPr lang="zh-CN" altLang="en-US" sz="4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1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42265" y="861695"/>
            <a:ext cx="29813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/>
              <a:t>知识点</a:t>
            </a:r>
            <a:r>
              <a:rPr lang="en-US" altLang="zh-CN" sz="3200"/>
              <a:t>--so…that</a:t>
            </a:r>
            <a:endParaRPr lang="en-US" altLang="zh-CN" sz="3200"/>
          </a:p>
        </p:txBody>
      </p:sp>
      <p:sp>
        <p:nvSpPr>
          <p:cNvPr id="7" name="文本框 6"/>
          <p:cNvSpPr txBox="1"/>
          <p:nvPr/>
        </p:nvSpPr>
        <p:spPr>
          <a:xfrm>
            <a:off x="5363845" y="2924810"/>
            <a:ext cx="2938145" cy="25355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/>
              <a:t>The athlete ran</a:t>
            </a:r>
            <a:r>
              <a:rPr lang="en-US" altLang="zh-CN" sz="4000">
                <a:solidFill>
                  <a:srgbClr val="FF0000"/>
                </a:solidFill>
              </a:rPr>
              <a:t> so </a:t>
            </a:r>
            <a:r>
              <a:rPr lang="en-US" altLang="zh-CN" sz="4000">
                <a:solidFill>
                  <a:srgbClr val="00B050"/>
                </a:solidFill>
              </a:rPr>
              <a:t>fast </a:t>
            </a:r>
            <a:r>
              <a:rPr lang="en-US" altLang="zh-CN" sz="4000">
                <a:solidFill>
                  <a:srgbClr val="FF0000"/>
                </a:solidFill>
              </a:rPr>
              <a:t>that</a:t>
            </a:r>
            <a:r>
              <a:rPr lang="en-US" altLang="zh-CN" sz="4000"/>
              <a:t> he won the match.</a:t>
            </a:r>
            <a:endParaRPr lang="en-US" altLang="zh-CN" sz="4000"/>
          </a:p>
        </p:txBody>
      </p:sp>
      <p:pic>
        <p:nvPicPr>
          <p:cNvPr id="3" name="图片 2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605" y="1916430"/>
            <a:ext cx="4507230" cy="27051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206365" y="1552575"/>
            <a:ext cx="3478530" cy="12230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>
                <a:sym typeface="+mn-ea"/>
              </a:rPr>
              <a:t>The athlete ran so fast.</a:t>
            </a:r>
            <a:endParaRPr lang="en-US" altLang="zh-CN" sz="2800">
              <a:sym typeface="+mn-ea"/>
            </a:endParaRPr>
          </a:p>
          <a:p>
            <a:pPr algn="l"/>
            <a:r>
              <a:rPr lang="en-US" altLang="zh-CN" sz="2800">
                <a:sym typeface="+mn-ea"/>
              </a:rPr>
              <a:t>He won the match.</a:t>
            </a:r>
            <a:endParaRPr lang="en-US" altLang="zh-CN" sz="2800"/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>
            <p:custDataLst>
              <p:tags r:id="rId1"/>
            </p:custDataLst>
          </p:nvPr>
        </p:nvSpPr>
        <p:spPr>
          <a:xfrm>
            <a:off x="678927" y="234434"/>
            <a:ext cx="7760223" cy="1192238"/>
          </a:xfrm>
          <a:prstGeom prst="rect">
            <a:avLst/>
          </a:prstGeom>
        </p:spPr>
        <p:txBody>
          <a:bodyPr wrap="none" anchor="ctr" anchorCtr="0">
            <a:normAutofit/>
          </a:bodyPr>
          <a:p>
            <a:r>
              <a:rPr lang="en-US" altLang="zh-CN" sz="4400" dirty="0">
                <a:latin typeface="+mj-lt"/>
                <a:ea typeface="+mj-ea"/>
                <a:cs typeface="+mj-cs"/>
              </a:rPr>
              <a:t>Summary</a:t>
            </a:r>
            <a:endParaRPr lang="en-US" altLang="zh-CN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任意多边形 7"/>
          <p:cNvSpPr/>
          <p:nvPr>
            <p:custDataLst>
              <p:tags r:id="rId2"/>
            </p:custDataLst>
          </p:nvPr>
        </p:nvSpPr>
        <p:spPr>
          <a:xfrm rot="21321015">
            <a:off x="5562161" y="2790433"/>
            <a:ext cx="2076619" cy="1421844"/>
          </a:xfrm>
          <a:custGeom>
            <a:avLst/>
            <a:gdLst>
              <a:gd name="connsiteX0" fmla="*/ 1438385 w 2076619"/>
              <a:gd name="connsiteY0" fmla="*/ 3670 h 1421844"/>
              <a:gd name="connsiteX1" fmla="*/ 2076619 w 2076619"/>
              <a:gd name="connsiteY1" fmla="*/ 710922 h 1421844"/>
              <a:gd name="connsiteX2" fmla="*/ 2076618 w 2076619"/>
              <a:gd name="connsiteY2" fmla="*/ 710922 h 1421844"/>
              <a:gd name="connsiteX3" fmla="*/ 1365696 w 2076619"/>
              <a:gd name="connsiteY3" fmla="*/ 1421844 h 1421844"/>
              <a:gd name="connsiteX4" fmla="*/ 52915 w 2076619"/>
              <a:gd name="connsiteY4" fmla="*/ 1421843 h 1421844"/>
              <a:gd name="connsiteX5" fmla="*/ 0 w 2076619"/>
              <a:gd name="connsiteY5" fmla="*/ 0 h 1421844"/>
              <a:gd name="connsiteX6" fmla="*/ 1365697 w 2076619"/>
              <a:gd name="connsiteY6" fmla="*/ 0 h 1421844"/>
              <a:gd name="connsiteX7" fmla="*/ 1438385 w 2076619"/>
              <a:gd name="connsiteY7" fmla="*/ 3670 h 1421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6619" h="1421844">
                <a:moveTo>
                  <a:pt x="1438385" y="3670"/>
                </a:moveTo>
                <a:cubicBezTo>
                  <a:pt x="1796871" y="40077"/>
                  <a:pt x="2076619" y="342831"/>
                  <a:pt x="2076619" y="710922"/>
                </a:cubicBezTo>
                <a:lnTo>
                  <a:pt x="2076618" y="710922"/>
                </a:lnTo>
                <a:cubicBezTo>
                  <a:pt x="2076618" y="1103553"/>
                  <a:pt x="1758327" y="1421844"/>
                  <a:pt x="1365696" y="1421844"/>
                </a:cubicBezTo>
                <a:lnTo>
                  <a:pt x="52915" y="1421843"/>
                </a:lnTo>
                <a:lnTo>
                  <a:pt x="0" y="0"/>
                </a:lnTo>
                <a:lnTo>
                  <a:pt x="1365697" y="0"/>
                </a:lnTo>
                <a:cubicBezTo>
                  <a:pt x="1390236" y="0"/>
                  <a:pt x="1414485" y="1243"/>
                  <a:pt x="1438385" y="3670"/>
                </a:cubicBez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4800"/>
              <a:t>that</a:t>
            </a:r>
            <a:endParaRPr lang="en-US" altLang="zh-CN" sz="4800"/>
          </a:p>
        </p:txBody>
      </p:sp>
      <p:sp>
        <p:nvSpPr>
          <p:cNvPr id="9" name="任意多边形 8"/>
          <p:cNvSpPr/>
          <p:nvPr>
            <p:custDataLst>
              <p:tags r:id="rId3"/>
            </p:custDataLst>
          </p:nvPr>
        </p:nvSpPr>
        <p:spPr>
          <a:xfrm rot="10426158">
            <a:off x="1621009" y="3169385"/>
            <a:ext cx="1933861" cy="1463195"/>
          </a:xfrm>
          <a:custGeom>
            <a:avLst/>
            <a:gdLst>
              <a:gd name="connsiteX0" fmla="*/ 1438385 w 2076619"/>
              <a:gd name="connsiteY0" fmla="*/ 3670 h 1421844"/>
              <a:gd name="connsiteX1" fmla="*/ 2076619 w 2076619"/>
              <a:gd name="connsiteY1" fmla="*/ 710922 h 1421844"/>
              <a:gd name="connsiteX2" fmla="*/ 2076618 w 2076619"/>
              <a:gd name="connsiteY2" fmla="*/ 710922 h 1421844"/>
              <a:gd name="connsiteX3" fmla="*/ 1365696 w 2076619"/>
              <a:gd name="connsiteY3" fmla="*/ 1421844 h 1421844"/>
              <a:gd name="connsiteX4" fmla="*/ 52915 w 2076619"/>
              <a:gd name="connsiteY4" fmla="*/ 1421843 h 1421844"/>
              <a:gd name="connsiteX5" fmla="*/ 0 w 2076619"/>
              <a:gd name="connsiteY5" fmla="*/ 0 h 1421844"/>
              <a:gd name="connsiteX6" fmla="*/ 1365697 w 2076619"/>
              <a:gd name="connsiteY6" fmla="*/ 0 h 1421844"/>
              <a:gd name="connsiteX7" fmla="*/ 1438385 w 2076619"/>
              <a:gd name="connsiteY7" fmla="*/ 3670 h 1421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6619" h="1421844">
                <a:moveTo>
                  <a:pt x="1438385" y="3670"/>
                </a:moveTo>
                <a:cubicBezTo>
                  <a:pt x="1796871" y="40077"/>
                  <a:pt x="2076619" y="342831"/>
                  <a:pt x="2076619" y="710922"/>
                </a:cubicBezTo>
                <a:lnTo>
                  <a:pt x="2076618" y="710922"/>
                </a:lnTo>
                <a:cubicBezTo>
                  <a:pt x="2076618" y="1103553"/>
                  <a:pt x="1758327" y="1421844"/>
                  <a:pt x="1365696" y="1421844"/>
                </a:cubicBezTo>
                <a:lnTo>
                  <a:pt x="52915" y="1421843"/>
                </a:lnTo>
                <a:lnTo>
                  <a:pt x="0" y="0"/>
                </a:lnTo>
                <a:lnTo>
                  <a:pt x="1365697" y="0"/>
                </a:lnTo>
                <a:cubicBezTo>
                  <a:pt x="1390236" y="0"/>
                  <a:pt x="1414485" y="1243"/>
                  <a:pt x="1438385" y="367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任意多边形 9"/>
          <p:cNvSpPr/>
          <p:nvPr>
            <p:custDataLst>
              <p:tags r:id="rId4"/>
            </p:custDataLst>
          </p:nvPr>
        </p:nvSpPr>
        <p:spPr>
          <a:xfrm rot="10426158">
            <a:off x="1825625" y="3294380"/>
            <a:ext cx="1629410" cy="802640"/>
          </a:xfrm>
          <a:custGeom>
            <a:avLst/>
            <a:gdLst>
              <a:gd name="connsiteX0" fmla="*/ 1438385 w 2076619"/>
              <a:gd name="connsiteY0" fmla="*/ 3670 h 1421844"/>
              <a:gd name="connsiteX1" fmla="*/ 2076619 w 2076619"/>
              <a:gd name="connsiteY1" fmla="*/ 710922 h 1421844"/>
              <a:gd name="connsiteX2" fmla="*/ 2076618 w 2076619"/>
              <a:gd name="connsiteY2" fmla="*/ 710922 h 1421844"/>
              <a:gd name="connsiteX3" fmla="*/ 1365696 w 2076619"/>
              <a:gd name="connsiteY3" fmla="*/ 1421844 h 1421844"/>
              <a:gd name="connsiteX4" fmla="*/ 52915 w 2076619"/>
              <a:gd name="connsiteY4" fmla="*/ 1421843 h 1421844"/>
              <a:gd name="connsiteX5" fmla="*/ 0 w 2076619"/>
              <a:gd name="connsiteY5" fmla="*/ 0 h 1421844"/>
              <a:gd name="connsiteX6" fmla="*/ 1365697 w 2076619"/>
              <a:gd name="connsiteY6" fmla="*/ 0 h 1421844"/>
              <a:gd name="connsiteX7" fmla="*/ 1438385 w 2076619"/>
              <a:gd name="connsiteY7" fmla="*/ 3670 h 1421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6619" h="1421844">
                <a:moveTo>
                  <a:pt x="1438385" y="3670"/>
                </a:moveTo>
                <a:cubicBezTo>
                  <a:pt x="1796871" y="40077"/>
                  <a:pt x="2076619" y="342831"/>
                  <a:pt x="2076619" y="710922"/>
                </a:cubicBezTo>
                <a:lnTo>
                  <a:pt x="2076618" y="710922"/>
                </a:lnTo>
                <a:cubicBezTo>
                  <a:pt x="2076618" y="1103553"/>
                  <a:pt x="1758327" y="1421844"/>
                  <a:pt x="1365696" y="1421844"/>
                </a:cubicBezTo>
                <a:lnTo>
                  <a:pt x="52915" y="1421843"/>
                </a:lnTo>
                <a:lnTo>
                  <a:pt x="0" y="0"/>
                </a:lnTo>
                <a:lnTo>
                  <a:pt x="1365697" y="0"/>
                </a:lnTo>
                <a:cubicBezTo>
                  <a:pt x="1390236" y="0"/>
                  <a:pt x="1414485" y="1243"/>
                  <a:pt x="1438385" y="3670"/>
                </a:cubicBezTo>
                <a:close/>
              </a:path>
            </a:pathLst>
          </a:cu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4000"/>
              <a:t>os</a:t>
            </a:r>
            <a:endParaRPr lang="en-US" altLang="zh-CN" sz="4000"/>
          </a:p>
        </p:txBody>
      </p:sp>
      <p:sp>
        <p:nvSpPr>
          <p:cNvPr id="13" name="椭圆 12"/>
          <p:cNvSpPr/>
          <p:nvPr>
            <p:custDataLst>
              <p:tags r:id="rId5"/>
            </p:custDataLst>
          </p:nvPr>
        </p:nvSpPr>
        <p:spPr>
          <a:xfrm>
            <a:off x="4475913" y="3178130"/>
            <a:ext cx="841790" cy="84179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p>
            <a:pPr algn="ctr"/>
            <a:r>
              <a:rPr lang="en-US" altLang="zh-CN" dirty="0">
                <a:solidFill>
                  <a:srgbClr val="FFFFFF"/>
                </a:solidFill>
              </a:rPr>
              <a:t>adv.</a:t>
            </a:r>
            <a:endParaRPr lang="en-US" altLang="zh-CN" dirty="0">
              <a:solidFill>
                <a:srgbClr val="FFFFFF"/>
              </a:solidFill>
            </a:endParaRPr>
          </a:p>
        </p:txBody>
      </p:sp>
      <p:sp>
        <p:nvSpPr>
          <p:cNvPr id="16" name="椭圆 15"/>
          <p:cNvSpPr/>
          <p:nvPr>
            <p:custDataLst>
              <p:tags r:id="rId6"/>
            </p:custDataLst>
          </p:nvPr>
        </p:nvSpPr>
        <p:spPr>
          <a:xfrm>
            <a:off x="3564087" y="3356522"/>
            <a:ext cx="817264" cy="8172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rmAutofit/>
          </a:bodyPr>
          <a:p>
            <a:pPr algn="ctr"/>
            <a:r>
              <a:rPr lang="en-US" altLang="zh-CN" dirty="0">
                <a:solidFill>
                  <a:srgbClr val="FFFFFF"/>
                </a:solidFill>
              </a:rPr>
              <a:t>adj.</a:t>
            </a:r>
            <a:endParaRPr lang="en-US" altLang="zh-CN" dirty="0">
              <a:solidFill>
                <a:srgbClr val="FFFFFF"/>
              </a:solidFill>
            </a:endParaRPr>
          </a:p>
        </p:txBody>
      </p:sp>
      <p:sp>
        <p:nvSpPr>
          <p:cNvPr id="4" name="波形 3"/>
          <p:cNvSpPr/>
          <p:nvPr/>
        </p:nvSpPr>
        <p:spPr>
          <a:xfrm>
            <a:off x="972185" y="1844675"/>
            <a:ext cx="2087245" cy="914400"/>
          </a:xfrm>
          <a:prstGeom prst="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如此</a:t>
            </a:r>
            <a:r>
              <a:rPr lang="en-US" altLang="zh-CN"/>
              <a:t>…</a:t>
            </a:r>
            <a:r>
              <a:rPr lang="zh-CN" altLang="en-US"/>
              <a:t>以至于</a:t>
            </a:r>
            <a:endParaRPr lang="zh-CN" altLang="en-US"/>
          </a:p>
        </p:txBody>
      </p:sp>
      <p:sp>
        <p:nvSpPr>
          <p:cNvPr id="6" name="流程图: 资料带 5"/>
          <p:cNvSpPr/>
          <p:nvPr/>
        </p:nvSpPr>
        <p:spPr>
          <a:xfrm>
            <a:off x="5725160" y="4708525"/>
            <a:ext cx="2167255" cy="1021080"/>
          </a:xfrm>
          <a:prstGeom prst="flowChartPunchedTap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结果状语从句</a:t>
            </a:r>
            <a:endParaRPr lang="zh-CN" altLang="en-US"/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3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9705" y="764540"/>
            <a:ext cx="6788150" cy="1193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高考链接</a:t>
            </a:r>
            <a:r>
              <a:rPr lang="en-US" altLang="zh-CN" sz="3600" b="1"/>
              <a:t>--</a:t>
            </a:r>
            <a:endParaRPr lang="en-US" altLang="zh-CN" sz="3600" b="1"/>
          </a:p>
          <a:p>
            <a:endParaRPr lang="zh-CN" altLang="en-US" sz="3600"/>
          </a:p>
        </p:txBody>
      </p:sp>
      <p:sp>
        <p:nvSpPr>
          <p:cNvPr id="3" name="文本框 2"/>
          <p:cNvSpPr txBox="1"/>
          <p:nvPr/>
        </p:nvSpPr>
        <p:spPr>
          <a:xfrm>
            <a:off x="1331595" y="2277745"/>
            <a:ext cx="6403340" cy="1590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4000">
                <a:sym typeface="+mn-ea"/>
              </a:rPr>
              <a:t>so…that</a:t>
            </a:r>
            <a:r>
              <a:rPr lang="zh-CN" altLang="en-US" sz="4000">
                <a:sym typeface="+mn-ea"/>
              </a:rPr>
              <a:t>与</a:t>
            </a:r>
            <a:r>
              <a:rPr lang="en-US" altLang="zh-CN" sz="4000">
                <a:sym typeface="+mn-ea"/>
              </a:rPr>
              <a:t>such…that</a:t>
            </a:r>
            <a:r>
              <a:rPr lang="zh-CN" altLang="en-US" sz="4000">
                <a:sym typeface="+mn-ea"/>
              </a:rPr>
              <a:t>的区别</a:t>
            </a:r>
            <a:endParaRPr lang="zh-CN" altLang="en-US" sz="4000">
              <a:sym typeface="+mn-ea"/>
            </a:endParaRPr>
          </a:p>
          <a:p>
            <a:pPr algn="l"/>
            <a:endParaRPr lang="zh-CN" altLang="en-US" sz="4000"/>
          </a:p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403350" y="3284855"/>
            <a:ext cx="5401310" cy="13163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/>
              <a:t>so…that</a:t>
            </a:r>
            <a:r>
              <a:rPr lang="zh-CN" altLang="en-US" sz="4000"/>
              <a:t>句式的倒装知识</a:t>
            </a:r>
            <a:endParaRPr lang="zh-CN" altLang="en-US" sz="4000"/>
          </a:p>
          <a:p>
            <a:endParaRPr lang="zh-CN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00355" y="611505"/>
            <a:ext cx="1605280" cy="518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例句辨析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107315" y="1772920"/>
            <a:ext cx="9207500" cy="10712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/>
              <a:t>E.g. </a:t>
            </a:r>
            <a:r>
              <a:rPr lang="zh-CN" altLang="en-US" sz="3200"/>
              <a:t>He is so angry that he couldn</a:t>
            </a:r>
            <a:r>
              <a:rPr lang="en-US" altLang="zh-CN" sz="3200"/>
              <a:t>’</a:t>
            </a:r>
            <a:r>
              <a:rPr lang="zh-CN" altLang="en-US" sz="3200"/>
              <a:t>t speak.　</a:t>
            </a:r>
            <a:endParaRPr lang="zh-CN" altLang="en-US" sz="3200"/>
          </a:p>
          <a:p>
            <a:pPr algn="l"/>
            <a:r>
              <a:rPr lang="zh-CN" altLang="en-US" sz="3200"/>
              <a:t>      It was such a fine day that we went out for a walk.</a:t>
            </a:r>
            <a:r>
              <a:rPr lang="zh-CN" altLang="en-US"/>
              <a:t>　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691640" y="1844675"/>
            <a:ext cx="2304415" cy="504190"/>
          </a:xfrm>
          <a:prstGeom prst="rect">
            <a:avLst/>
          </a:prstGeom>
          <a:noFill/>
          <a:ln w="28575" cmpd="sng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标注 5"/>
          <p:cNvSpPr/>
          <p:nvPr/>
        </p:nvSpPr>
        <p:spPr>
          <a:xfrm>
            <a:off x="2051685" y="1124585"/>
            <a:ext cx="2405380" cy="61150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so+</a:t>
            </a:r>
            <a:r>
              <a:rPr lang="en-US" altLang="zh-CN">
                <a:solidFill>
                  <a:srgbClr val="FF0000"/>
                </a:solidFill>
              </a:rPr>
              <a:t>adj./adv</a:t>
            </a:r>
            <a:r>
              <a:rPr lang="en-US" altLang="zh-CN"/>
              <a:t>.+that</a:t>
            </a:r>
            <a:endParaRPr lang="en-US" altLang="zh-CN"/>
          </a:p>
        </p:txBody>
      </p:sp>
      <p:sp>
        <p:nvSpPr>
          <p:cNvPr id="7" name="矩形 6"/>
          <p:cNvSpPr/>
          <p:nvPr/>
        </p:nvSpPr>
        <p:spPr>
          <a:xfrm>
            <a:off x="1835785" y="2420620"/>
            <a:ext cx="3312160" cy="432435"/>
          </a:xfrm>
          <a:prstGeom prst="rect">
            <a:avLst/>
          </a:prstGeom>
          <a:noFill/>
          <a:ln w="28575" cmpd="sng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下箭头 9"/>
          <p:cNvSpPr/>
          <p:nvPr/>
        </p:nvSpPr>
        <p:spPr>
          <a:xfrm>
            <a:off x="2696210" y="2924810"/>
            <a:ext cx="238760" cy="3822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717040" y="3429000"/>
            <a:ext cx="2855595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such+                </a:t>
            </a:r>
            <a:r>
              <a:rPr lang="zh-CN" altLang="en-US"/>
              <a:t>名词</a:t>
            </a:r>
            <a:r>
              <a:rPr lang="en-US" altLang="zh-CN"/>
              <a:t>+that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2411730" y="3429000"/>
            <a:ext cx="12020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FF0000"/>
                </a:solidFill>
              </a:rPr>
              <a:t>adj./adv.+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13" name="右箭头 12"/>
          <p:cNvSpPr/>
          <p:nvPr/>
        </p:nvSpPr>
        <p:spPr>
          <a:xfrm>
            <a:off x="539750" y="4940935"/>
            <a:ext cx="97917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横卷形 13"/>
          <p:cNvSpPr/>
          <p:nvPr/>
        </p:nvSpPr>
        <p:spPr>
          <a:xfrm>
            <a:off x="1907540" y="4436745"/>
            <a:ext cx="5504815" cy="130302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/>
              <a:t>so...that结构中的so为副词</a:t>
            </a:r>
            <a:r>
              <a:rPr lang="en-US" altLang="zh-CN" sz="1600" b="1"/>
              <a:t>,</a:t>
            </a:r>
            <a:r>
              <a:rPr lang="zh-CN" altLang="en-US" sz="1600" b="1"/>
              <a:t>后面跟</a:t>
            </a:r>
            <a:r>
              <a:rPr lang="zh-CN" altLang="en-US" sz="1600" b="1">
                <a:solidFill>
                  <a:srgbClr val="FF0000"/>
                </a:solidFill>
              </a:rPr>
              <a:t>形容词或副词</a:t>
            </a:r>
            <a:r>
              <a:rPr lang="zh-CN" altLang="en-US" sz="1600" b="1"/>
              <a:t>；</a:t>
            </a:r>
            <a:endParaRPr lang="zh-CN" altLang="en-US" sz="1600" b="1"/>
          </a:p>
          <a:p>
            <a:pPr algn="ctr"/>
            <a:r>
              <a:rPr lang="zh-CN" altLang="en-US" sz="1600" b="1"/>
              <a:t>   such...that中的such为形容词，后面接</a:t>
            </a:r>
            <a:r>
              <a:rPr lang="zh-CN" altLang="en-US" sz="1600" b="1">
                <a:solidFill>
                  <a:srgbClr val="FF0000"/>
                </a:solidFill>
              </a:rPr>
              <a:t>名词</a:t>
            </a:r>
            <a:r>
              <a:rPr lang="zh-CN" altLang="en-US" sz="1600" b="1"/>
              <a:t>(名词前可以有形容词或副词修饰)</a:t>
            </a:r>
            <a:endParaRPr lang="zh-CN" alt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7" grpId="0" animBg="1"/>
      <p:bldP spid="10" grpId="0" animBg="1"/>
      <p:bldP spid="11" grpId="0" animBg="1"/>
      <p:bldP spid="12" grpId="0"/>
      <p:bldP spid="6" grpId="0" animBg="1"/>
      <p:bldP spid="13" grpId="0" animBg="1"/>
      <p:bldP spid="14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00355" y="611505"/>
            <a:ext cx="1605280" cy="518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例句辨析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179070" y="1196340"/>
            <a:ext cx="7261225" cy="25342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/>
              <a:t>E.g.There was so much noise outsides that </a:t>
            </a:r>
            <a:endParaRPr lang="en-US" altLang="zh-CN" sz="3200"/>
          </a:p>
          <a:p>
            <a:pPr algn="l"/>
            <a:r>
              <a:rPr lang="en-US" altLang="zh-CN" sz="3200"/>
              <a:t>       we couldn't hear the teacher. </a:t>
            </a:r>
            <a:endParaRPr lang="en-US" altLang="zh-CN" sz="3200"/>
          </a:p>
          <a:p>
            <a:pPr algn="l"/>
            <a:endParaRPr lang="en-US" altLang="zh-CN" sz="3200"/>
          </a:p>
          <a:p>
            <a:pPr algn="l"/>
            <a:r>
              <a:rPr lang="en-US" altLang="zh-CN" sz="3200"/>
              <a:t>       He had so many falls that he was black </a:t>
            </a:r>
            <a:endParaRPr lang="en-US" altLang="zh-CN" sz="3200"/>
          </a:p>
          <a:p>
            <a:pPr algn="l"/>
            <a:r>
              <a:rPr lang="en-US" altLang="zh-CN" sz="3200"/>
              <a:t>        and blue all over. 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067810" y="1268730"/>
            <a:ext cx="935990" cy="504190"/>
          </a:xfrm>
          <a:prstGeom prst="rect">
            <a:avLst/>
          </a:prstGeom>
          <a:noFill/>
          <a:ln w="28575" cmpd="sng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564255" y="2708910"/>
            <a:ext cx="792480" cy="5041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太阳形 8"/>
          <p:cNvSpPr/>
          <p:nvPr/>
        </p:nvSpPr>
        <p:spPr>
          <a:xfrm>
            <a:off x="2267585" y="1052830"/>
            <a:ext cx="1044575" cy="976630"/>
          </a:xfrm>
          <a:prstGeom prst="sun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太阳形 12"/>
          <p:cNvSpPr/>
          <p:nvPr/>
        </p:nvSpPr>
        <p:spPr>
          <a:xfrm>
            <a:off x="1835785" y="2493010"/>
            <a:ext cx="1044575" cy="976630"/>
          </a:xfrm>
          <a:prstGeom prst="sun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减号 13"/>
          <p:cNvSpPr/>
          <p:nvPr/>
        </p:nvSpPr>
        <p:spPr>
          <a:xfrm>
            <a:off x="2898775" y="1697990"/>
            <a:ext cx="1363980" cy="76200"/>
          </a:xfrm>
          <a:prstGeom prst="mathMinus">
            <a:avLst/>
          </a:prstGeom>
          <a:solidFill>
            <a:srgbClr val="C00000"/>
          </a:solidFill>
          <a:ln w="28575" cmpd="sng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减号 14"/>
          <p:cNvSpPr/>
          <p:nvPr/>
        </p:nvSpPr>
        <p:spPr>
          <a:xfrm>
            <a:off x="2483485" y="3140710"/>
            <a:ext cx="1292225" cy="93980"/>
          </a:xfrm>
          <a:prstGeom prst="mathMinus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右箭头 15"/>
          <p:cNvSpPr/>
          <p:nvPr/>
        </p:nvSpPr>
        <p:spPr>
          <a:xfrm>
            <a:off x="251460" y="4364990"/>
            <a:ext cx="97917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横卷形 16"/>
          <p:cNvSpPr/>
          <p:nvPr/>
        </p:nvSpPr>
        <p:spPr>
          <a:xfrm>
            <a:off x="1764030" y="4077335"/>
            <a:ext cx="5913755" cy="114490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000" b="1"/>
              <a:t>当that前的名词有表示数量多少的many, much, few, little等修饰时，只能用so，不能用such. </a:t>
            </a:r>
            <a:endParaRPr lang="zh-CN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bldLvl="0" animBg="1"/>
      <p:bldP spid="9" grpId="0" animBg="1"/>
      <p:bldP spid="13" grpId="0" bldLvl="0" animBg="1"/>
      <p:bldP spid="14" grpId="0" animBg="1"/>
      <p:bldP spid="15" grpId="0" animBg="1"/>
      <p:bldP spid="16" grpId="0" bldLvl="0" animBg="1"/>
      <p:bldP spid="17" grpId="0" animBg="1"/>
    </p:bldLst>
  </p:timing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98_4*i*0"/>
  <p:tag name="KSO_WM_TEMPLATE_CATEGORY" val="diagram"/>
  <p:tag name="KSO_WM_TEMPLATE_INDEX" val="198"/>
</p:tagLst>
</file>

<file path=ppt/tags/tag10.xml><?xml version="1.0" encoding="utf-8"?>
<p:tagLst xmlns:p="http://schemas.openxmlformats.org/presentationml/2006/main">
  <p:tag name="KSO_WM_TEMPLATE_CATEGORY" val="diagram"/>
  <p:tag name="KSO_WM_TEMPLATE_INDEX" val="198"/>
  <p:tag name="KSO_WM_UNIT_TYPE" val="m_i"/>
  <p:tag name="KSO_WM_UNIT_INDEX" val="1_6"/>
  <p:tag name="KSO_WM_UNIT_ID" val="259*m_i*1_6"/>
  <p:tag name="KSO_WM_UNIT_CLEAR" val="1"/>
  <p:tag name="KSO_WM_UNIT_LAYERLEVEL" val="1_1"/>
  <p:tag name="KSO_WM_BEAUTIFY_FLAG" val="#wm#"/>
  <p:tag name="KSO_WM_TAG_VERSION" val="1.0"/>
  <p:tag name="KSO_WM_DIAGRAM_GROUP_CODE" val="m1-1"/>
</p:tagLst>
</file>

<file path=ppt/tags/tag11.xml><?xml version="1.0" encoding="utf-8"?>
<p:tagLst xmlns:p="http://schemas.openxmlformats.org/presentationml/2006/main">
  <p:tag name="KSO_WM_TAG_VERSION" val="1.0"/>
  <p:tag name="KSO_WM_TEMPLATE_CATEGORY" val="diagram"/>
  <p:tag name="KSO_WM_TEMPLATE_INDEX" val="198"/>
  <p:tag name="KSO_WM_UNIT_TYPE" val="g"/>
  <p:tag name="KSO_WM_UNIT_INDEX" val="1"/>
  <p:tag name="KSO_WM_UNIT_ID" val="259*g*1"/>
  <p:tag name="KSO_WM_UNIT_CLEAR" val="1"/>
  <p:tag name="KSO_WM_UNIT_LAYERLEVEL" val="1"/>
  <p:tag name="KSO_WM_UNIT_VALUE" val="20"/>
  <p:tag name="KSO_WM_UNIT_HIGHLIGHT" val="0"/>
  <p:tag name="KSO_WM_UNIT_COMPATIBLE" val="1"/>
  <p:tag name="KSO_WM_UNIT_RELATE_UNITID" val="diagram198_4*m*1"/>
  <p:tag name="KSO_WM_BEAUTIFY_FLAG" val="#wm#"/>
  <p:tag name="KSO_WM_UNIT_PRESET_TEXT_INDEX" val="3"/>
  <p:tag name="KSO_WM_UNIT_PRESET_TEXT_LEN" val="23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98_4*i*20"/>
  <p:tag name="KSO_WM_TEMPLATE_CATEGORY" val="diagram"/>
  <p:tag name="KSO_WM_TEMPLATE_INDEX" val="198"/>
</p:tagLst>
</file>

<file path=ppt/tags/tag13.xml><?xml version="1.0" encoding="utf-8"?>
<p:tagLst xmlns:p="http://schemas.openxmlformats.org/presentationml/2006/main">
  <p:tag name="KSO_WM_TEMPLATE_CATEGORY" val="diagram"/>
  <p:tag name="KSO_WM_TEMPLATE_INDEX" val="198"/>
  <p:tag name="KSO_WM_UNIT_TYPE" val="m_i"/>
  <p:tag name="KSO_WM_UNIT_INDEX" val="1_7"/>
  <p:tag name="KSO_WM_UNIT_ID" val="259*m_i*1_7"/>
  <p:tag name="KSO_WM_UNIT_CLEAR" val="1"/>
  <p:tag name="KSO_WM_UNIT_LAYERLEVEL" val="1_1"/>
  <p:tag name="KSO_WM_BEAUTIFY_FLAG" val="#wm#"/>
  <p:tag name="KSO_WM_TAG_VERSION" val="1.0"/>
  <p:tag name="KSO_WM_DIAGRAM_GROUP_CODE" val="m1-1"/>
</p:tagLst>
</file>

<file path=ppt/tags/tag14.xml><?xml version="1.0" encoding="utf-8"?>
<p:tagLst xmlns:p="http://schemas.openxmlformats.org/presentationml/2006/main">
  <p:tag name="KSO_WM_UNIT_PRESET_TEXT_LEN" val="32"/>
  <p:tag name="KSO_WM_DIAGRAM_GROUP_CODE" val="m1-1"/>
  <p:tag name="KSO_WM_TAG_VERSION" val="1.0"/>
  <p:tag name="KSO_WM_TEMPLATE_CATEGORY" val="diagram"/>
  <p:tag name="KSO_WM_TEMPLATE_INDEX" val="198"/>
  <p:tag name="KSO_WM_UNIT_TYPE" val="m_h_f"/>
  <p:tag name="KSO_WM_UNIT_INDEX" val="1_3_1"/>
  <p:tag name="KSO_WM_UNIT_ID" val="259*m_h_f*1_3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BEAUTIFY_FLAG" val="#wm#"/>
</p:tagLst>
</file>

<file path=ppt/tags/tag15.xml><?xml version="1.0" encoding="utf-8"?>
<p:tagLst xmlns:p="http://schemas.openxmlformats.org/presentationml/2006/main">
  <p:tag name="KSO_WM_TEMPLATE_CATEGORY" val="diagram"/>
  <p:tag name="KSO_WM_TEMPLATE_INDEX" val="198"/>
  <p:tag name="KSO_WM_UNIT_TYPE" val="m_i"/>
  <p:tag name="KSO_WM_UNIT_INDEX" val="1_8"/>
  <p:tag name="KSO_WM_UNIT_ID" val="259*m_i*1_8"/>
  <p:tag name="KSO_WM_UNIT_CLEAR" val="1"/>
  <p:tag name="KSO_WM_UNIT_LAYERLEVEL" val="1_1"/>
  <p:tag name="KSO_WM_BEAUTIFY_FLAG" val="#wm#"/>
  <p:tag name="KSO_WM_TAG_VERSION" val="1.0"/>
  <p:tag name="KSO_WM_DIAGRAM_GROUP_CODE" val="m1-1"/>
</p:tagLst>
</file>

<file path=ppt/tags/tag16.xml><?xml version="1.0" encoding="utf-8"?>
<p:tagLst xmlns:p="http://schemas.openxmlformats.org/presentationml/2006/main">
  <p:tag name="KSO_WM_TEMPLATE_CATEGORY" val="diagram"/>
  <p:tag name="KSO_WM_TEMPLATE_INDEX" val="198"/>
  <p:tag name="KSO_WM_UNIT_TYPE" val="m_i"/>
  <p:tag name="KSO_WM_UNIT_INDEX" val="1_9"/>
  <p:tag name="KSO_WM_UNIT_ID" val="259*m_i*1_9"/>
  <p:tag name="KSO_WM_UNIT_CLEAR" val="1"/>
  <p:tag name="KSO_WM_UNIT_LAYERLEVEL" val="1_1"/>
  <p:tag name="KSO_WM_BEAUTIFY_FLAG" val="#wm#"/>
  <p:tag name="KSO_WM_TAG_VERSION" val="1.0"/>
  <p:tag name="KSO_WM_DIAGRAM_GROUP_CODE" val="m1-1"/>
</p:tagLst>
</file>

<file path=ppt/tags/tag17.xml><?xml version="1.0" encoding="utf-8"?>
<p:tagLst xmlns:p="http://schemas.openxmlformats.org/presentationml/2006/main">
  <p:tag name="KSO_WM_SLIDE_ID" val="diagram198_4"/>
  <p:tag name="KSO_WM_SLIDE_INDEX" val="4"/>
  <p:tag name="KSO_WM_SLIDE_ITEM_CNT" val="4"/>
  <p:tag name="KSO_WM_SLIDE_LAYOUT" val="g_m_f"/>
  <p:tag name="KSO_WM_SLIDE_LAYOUT_CNT" val="1_1_1"/>
  <p:tag name="KSO_WM_SLIDE_TYPE" val="text"/>
  <p:tag name="KSO_WM_BEAUTIFY_FLAG" val="#wm#"/>
  <p:tag name="KSO_WM_SLIDE_POSITION" val="52*45"/>
  <p:tag name="KSO_WM_SLIDE_SIZE" val="607*444"/>
  <p:tag name="KSO_WM_TEMPLATE_CATEGORY" val="diagram"/>
  <p:tag name="KSO_WM_TEMPLATE_INDEX" val="198"/>
  <p:tag name="KSO_WM_DIAGRAM_GROUP_CODE" val="m1-1"/>
  <p:tag name="KSO_WM_TAG_VERSION" val="1.0"/>
</p:tagLst>
</file>

<file path=ppt/tags/tag18.xml><?xml version="1.0" encoding="utf-8"?>
<p:tagLst xmlns:p="http://schemas.openxmlformats.org/presentationml/2006/main">
  <p:tag name="KSO_WM_UNIT_RELATE_UNITID" val="261*m*1"/>
  <p:tag name="KSO_WM_TAG_VERSION" val="1.0"/>
  <p:tag name="KSO_WM_TEMPLATE_CATEGORY" val="diagram"/>
  <p:tag name="KSO_WM_TEMPLATE_INDEX" val="693"/>
  <p:tag name="KSO_WM_UNIT_TYPE" val="a"/>
  <p:tag name="KSO_WM_UNIT_INDEX" val="1"/>
  <p:tag name="KSO_WM_UNIT_ID" val="150995205*a*1"/>
  <p:tag name="KSO_WM_UNIT_CLEAR" val="1"/>
  <p:tag name="KSO_WM_UNIT_LAYERLEVEL" val="1"/>
  <p:tag name="KSO_WM_UNIT_VALUE" val="48"/>
  <p:tag name="KSO_WM_UNIT_ISCONTENTSTITLE" val="0"/>
  <p:tag name="KSO_WM_UNIT_HIGHLIGHT" val="0"/>
  <p:tag name="KSO_WM_UNIT_COMPATIBLE" val="0"/>
  <p:tag name="KSO_WM_UNIT_PRESET_TEXT_INDEX" val="3"/>
  <p:tag name="KSO_WM_UNIT_PRESET_TEXT_LEN" val="17"/>
  <p:tag name="KSO_WM_BEAUTIFY_FLAG" val="#wm#"/>
</p:tagLst>
</file>

<file path=ppt/tags/tag19.xml><?xml version="1.0" encoding="utf-8"?>
<p:tagLst xmlns:p="http://schemas.openxmlformats.org/presentationml/2006/main">
  <p:tag name="KSO_WM_TAG_VERSION" val="1.0"/>
  <p:tag name="KSO_WM_TEMPLATE_CATEGORY" val="diagram"/>
  <p:tag name="KSO_WM_TEMPLATE_INDEX" val="693"/>
  <p:tag name="KSO_WM_UNIT_TYPE" val="m_i"/>
  <p:tag name="KSO_WM_UNIT_INDEX" val="1_1"/>
  <p:tag name="KSO_WM_UNIT_ID" val="150995205*m_i*1_1"/>
  <p:tag name="KSO_WM_UNIT_CLEAR" val="1"/>
  <p:tag name="KSO_WM_UNIT_LAYERLEVEL" val="1_1"/>
  <p:tag name="KSO_WM_BEAUTIFY_FLAG" val="#wm#"/>
  <p:tag name="KSO_WM_DIAGRAM_GROUP_CODE" val="m1-1"/>
</p:tagLst>
</file>

<file path=ppt/tags/tag2.xml><?xml version="1.0" encoding="utf-8"?>
<p:tagLst xmlns:p="http://schemas.openxmlformats.org/presentationml/2006/main">
  <p:tag name="KSO_WM_TEMPLATE_CATEGORY" val="diagram"/>
  <p:tag name="KSO_WM_TEMPLATE_INDEX" val="198"/>
  <p:tag name="KSO_WM_UNIT_TYPE" val="m_i"/>
  <p:tag name="KSO_WM_UNIT_INDEX" val="1_1"/>
  <p:tag name="KSO_WM_UNIT_ID" val="259*m_i*1_1"/>
  <p:tag name="KSO_WM_UNIT_CLEAR" val="1"/>
  <p:tag name="KSO_WM_UNIT_LAYERLEVEL" val="1_1"/>
  <p:tag name="KSO_WM_BEAUTIFY_FLAG" val="#wm#"/>
  <p:tag name="KSO_WM_TAG_VERSION" val="1.0"/>
  <p:tag name="KSO_WM_DIAGRAM_GROUP_CODE" val="m1-1"/>
</p:tagLst>
</file>

<file path=ppt/tags/tag20.xml><?xml version="1.0" encoding="utf-8"?>
<p:tagLst xmlns:p="http://schemas.openxmlformats.org/presentationml/2006/main">
  <p:tag name="KSO_WM_TAG_VERSION" val="1.0"/>
  <p:tag name="KSO_WM_TEMPLATE_CATEGORY" val="diagram"/>
  <p:tag name="KSO_WM_TEMPLATE_INDEX" val="693"/>
  <p:tag name="KSO_WM_UNIT_TYPE" val="m_i"/>
  <p:tag name="KSO_WM_UNIT_INDEX" val="1_2"/>
  <p:tag name="KSO_WM_UNIT_ID" val="150995205*m_i*1_2"/>
  <p:tag name="KSO_WM_UNIT_CLEAR" val="1"/>
  <p:tag name="KSO_WM_UNIT_LAYERLEVEL" val="1_1"/>
  <p:tag name="KSO_WM_BEAUTIFY_FLAG" val="#wm#"/>
  <p:tag name="KSO_WM_DIAGRAM_GROUP_CODE" val="m1-1"/>
</p:tagLst>
</file>

<file path=ppt/tags/tag21.xml><?xml version="1.0" encoding="utf-8"?>
<p:tagLst xmlns:p="http://schemas.openxmlformats.org/presentationml/2006/main">
  <p:tag name="KSO_WM_TAG_VERSION" val="1.0"/>
  <p:tag name="KSO_WM_TEMPLATE_CATEGORY" val="diagram"/>
  <p:tag name="KSO_WM_TEMPLATE_INDEX" val="693"/>
  <p:tag name="KSO_WM_UNIT_TYPE" val="m_i"/>
  <p:tag name="KSO_WM_UNIT_INDEX" val="1_3"/>
  <p:tag name="KSO_WM_UNIT_ID" val="150995205*m_i*1_3"/>
  <p:tag name="KSO_WM_UNIT_CLEAR" val="1"/>
  <p:tag name="KSO_WM_UNIT_LAYERLEVEL" val="1_1"/>
  <p:tag name="KSO_WM_BEAUTIFY_FLAG" val="#wm#"/>
  <p:tag name="KSO_WM_DIAGRAM_GROUP_CODE" val="m1-1"/>
</p:tagLst>
</file>

<file path=ppt/tags/tag22.xml><?xml version="1.0" encoding="utf-8"?>
<p:tagLst xmlns:p="http://schemas.openxmlformats.org/presentationml/2006/main">
  <p:tag name="KSO_WM_TAG_VERSION" val="1.0"/>
  <p:tag name="KSO_WM_TEMPLATE_CATEGORY" val="diagram"/>
  <p:tag name="KSO_WM_TEMPLATE_INDEX" val="693"/>
  <p:tag name="KSO_WM_UNIT_TYPE" val="m_h_f"/>
  <p:tag name="KSO_WM_UNIT_INDEX" val="1_1_1"/>
  <p:tag name="KSO_WM_UNIT_ID" val="150995205*m_h_f*1_1_1"/>
  <p:tag name="KSO_WM_UNIT_CLEAR" val="1"/>
  <p:tag name="KSO_WM_UNIT_LAYERLEVEL" val="1_1_1"/>
  <p:tag name="KSO_WM_UNIT_VALUE" val="6"/>
  <p:tag name="KSO_WM_UNIT_HIGHLIGHT" val="0"/>
  <p:tag name="KSO_WM_UNIT_COMPATIBLE" val="0"/>
  <p:tag name="KSO_WM_UNIT_PRESET_TEXT" val="lorem"/>
  <p:tag name="KSO_WM_BEAUTIFY_FLAG" val="#wm#"/>
  <p:tag name="KSO_WM_DIAGRAM_GROUP_CODE" val="m1-1"/>
</p:tagLst>
</file>

<file path=ppt/tags/tag23.xml><?xml version="1.0" encoding="utf-8"?>
<p:tagLst xmlns:p="http://schemas.openxmlformats.org/presentationml/2006/main">
  <p:tag name="KSO_WM_TAG_VERSION" val="1.0"/>
  <p:tag name="KSO_WM_TEMPLATE_CATEGORY" val="diagram"/>
  <p:tag name="KSO_WM_TEMPLATE_INDEX" val="693"/>
  <p:tag name="KSO_WM_UNIT_TYPE" val="m_h_f"/>
  <p:tag name="KSO_WM_UNIT_INDEX" val="1_2_1"/>
  <p:tag name="KSO_WM_UNIT_ID" val="150995205*m_h_f*1_2_1"/>
  <p:tag name="KSO_WM_UNIT_CLEAR" val="1"/>
  <p:tag name="KSO_WM_UNIT_LAYERLEVEL" val="1_1_1"/>
  <p:tag name="KSO_WM_UNIT_VALUE" val="4"/>
  <p:tag name="KSO_WM_UNIT_HIGHLIGHT" val="0"/>
  <p:tag name="KSO_WM_UNIT_COMPATIBLE" val="0"/>
  <p:tag name="KSO_WM_UNIT_PRESET_TEXT" val="lorem"/>
  <p:tag name="KSO_WM_BEAUTIFY_FLAG" val="#wm#"/>
  <p:tag name="KSO_WM_DIAGRAM_GROUP_CODE" val="m1-1"/>
</p:tagLst>
</file>

<file path=ppt/tags/tag24.xml><?xml version="1.0" encoding="utf-8"?>
<p:tagLst xmlns:p="http://schemas.openxmlformats.org/presentationml/2006/main">
  <p:tag name="KSO_WM_SLIDE_ID" val="150995205"/>
  <p:tag name="KSO_WM_SLIDE_INDEX" val="2"/>
  <p:tag name="KSO_WM_SLIDE_ITEM_CNT" val="2"/>
  <p:tag name="KSO_WM_SLIDE_LAYOUT" val="m_a"/>
  <p:tag name="KSO_WM_SLIDE_LAYOUT_CNT" val="1_1"/>
  <p:tag name="KSO_WM_SLIDE_TYPE" val="text"/>
  <p:tag name="KSO_WM_BEAUTIFY_FLAG" val="#wm#"/>
  <p:tag name="KSO_WM_SLIDE_POSITION" val="129*218"/>
  <p:tag name="KSO_WM_SLIDE_SIZE" val="467*221"/>
  <p:tag name="KSO_WM_TEMPLATE_CATEGORY" val="diagram"/>
  <p:tag name="KSO_WM_TEMPLATE_INDEX" val="693"/>
  <p:tag name="KSO_WM_DIAGRAM_GROUP_CODE" val="m1-1"/>
  <p:tag name="KSO_WM_TAG_VERSION" val="1.0"/>
</p:tagLst>
</file>

<file path=ppt/tags/tag3.xml><?xml version="1.0" encoding="utf-8"?>
<p:tagLst xmlns:p="http://schemas.openxmlformats.org/presentationml/2006/main">
  <p:tag name="KSO_WM_UNIT_PRESET_TEXT_LEN" val="32"/>
  <p:tag name="KSO_WM_DIAGRAM_GROUP_CODE" val="m1-1"/>
  <p:tag name="KSO_WM_TAG_VERSION" val="1.0"/>
  <p:tag name="KSO_WM_TEMPLATE_CATEGORY" val="diagram"/>
  <p:tag name="KSO_WM_TEMPLATE_INDEX" val="198"/>
  <p:tag name="KSO_WM_UNIT_TYPE" val="m_h_f"/>
  <p:tag name="KSO_WM_UNIT_INDEX" val="1_1_1"/>
  <p:tag name="KSO_WM_UNIT_ID" val="259*m_h_f*1_1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BEAUTIFY_FLAG" val="#wm#"/>
</p:tagLst>
</file>

<file path=ppt/tags/tag4.xml><?xml version="1.0" encoding="utf-8"?>
<p:tagLst xmlns:p="http://schemas.openxmlformats.org/presentationml/2006/main">
  <p:tag name="KSO_WM_TEMPLATE_CATEGORY" val="diagram"/>
  <p:tag name="KSO_WM_TEMPLATE_INDEX" val="198"/>
  <p:tag name="KSO_WM_UNIT_TYPE" val="m_i"/>
  <p:tag name="KSO_WM_UNIT_INDEX" val="1_2"/>
  <p:tag name="KSO_WM_UNIT_ID" val="259*m_i*1_2"/>
  <p:tag name="KSO_WM_UNIT_CLEAR" val="1"/>
  <p:tag name="KSO_WM_UNIT_LAYERLEVEL" val="1_1"/>
  <p:tag name="KSO_WM_BEAUTIFY_FLAG" val="#wm#"/>
  <p:tag name="KSO_WM_TAG_VERSION" val="1.0"/>
  <p:tag name="KSO_WM_DIAGRAM_GROUP_CODE" val="m1-1"/>
</p:tagLst>
</file>

<file path=ppt/tags/tag5.xml><?xml version="1.0" encoding="utf-8"?>
<p:tagLst xmlns:p="http://schemas.openxmlformats.org/presentationml/2006/main">
  <p:tag name="KSO_WM_TEMPLATE_CATEGORY" val="diagram"/>
  <p:tag name="KSO_WM_TEMPLATE_INDEX" val="198"/>
  <p:tag name="KSO_WM_UNIT_TYPE" val="m_i"/>
  <p:tag name="KSO_WM_UNIT_INDEX" val="1_3"/>
  <p:tag name="KSO_WM_UNIT_ID" val="259*m_i*1_3"/>
  <p:tag name="KSO_WM_UNIT_CLEAR" val="1"/>
  <p:tag name="KSO_WM_UNIT_LAYERLEVEL" val="1_1"/>
  <p:tag name="KSO_WM_BEAUTIFY_FLAG" val="#wm#"/>
  <p:tag name="KSO_WM_TAG_VERSION" val="1.0"/>
  <p:tag name="KSO_WM_DIAGRAM_GROUP_CODE" val="m1-1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198_4*i*9"/>
  <p:tag name="KSO_WM_TEMPLATE_CATEGORY" val="diagram"/>
  <p:tag name="KSO_WM_TEMPLATE_INDEX" val="198"/>
</p:tagLst>
</file>

<file path=ppt/tags/tag7.xml><?xml version="1.0" encoding="utf-8"?>
<p:tagLst xmlns:p="http://schemas.openxmlformats.org/presentationml/2006/main">
  <p:tag name="KSO_WM_TEMPLATE_CATEGORY" val="diagram"/>
  <p:tag name="KSO_WM_TEMPLATE_INDEX" val="198"/>
  <p:tag name="KSO_WM_UNIT_TYPE" val="m_i"/>
  <p:tag name="KSO_WM_UNIT_INDEX" val="1_4"/>
  <p:tag name="KSO_WM_UNIT_ID" val="259*m_i*1_4"/>
  <p:tag name="KSO_WM_UNIT_CLEAR" val="1"/>
  <p:tag name="KSO_WM_UNIT_LAYERLEVEL" val="1_1"/>
  <p:tag name="KSO_WM_BEAUTIFY_FLAG" val="#wm#"/>
  <p:tag name="KSO_WM_TAG_VERSION" val="1.0"/>
  <p:tag name="KSO_WM_DIAGRAM_GROUP_CODE" val="m1-1"/>
</p:tagLst>
</file>

<file path=ppt/tags/tag8.xml><?xml version="1.0" encoding="utf-8"?>
<p:tagLst xmlns:p="http://schemas.openxmlformats.org/presentationml/2006/main">
  <p:tag name="KSO_WM_UNIT_PRESET_TEXT_LEN" val="32"/>
  <p:tag name="KSO_WM_DIAGRAM_GROUP_CODE" val="m1-1"/>
  <p:tag name="KSO_WM_TAG_VERSION" val="1.0"/>
  <p:tag name="KSO_WM_TEMPLATE_CATEGORY" val="diagram"/>
  <p:tag name="KSO_WM_TEMPLATE_INDEX" val="198"/>
  <p:tag name="KSO_WM_UNIT_TYPE" val="m_h_f"/>
  <p:tag name="KSO_WM_UNIT_INDEX" val="1_2_1"/>
  <p:tag name="KSO_WM_UNIT_ID" val="259*m_h_f*1_2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BEAUTIFY_FLAG" val="#wm#"/>
</p:tagLst>
</file>

<file path=ppt/tags/tag9.xml><?xml version="1.0" encoding="utf-8"?>
<p:tagLst xmlns:p="http://schemas.openxmlformats.org/presentationml/2006/main">
  <p:tag name="KSO_WM_TEMPLATE_CATEGORY" val="diagram"/>
  <p:tag name="KSO_WM_TEMPLATE_INDEX" val="198"/>
  <p:tag name="KSO_WM_UNIT_TYPE" val="m_i"/>
  <p:tag name="KSO_WM_UNIT_INDEX" val="1_5"/>
  <p:tag name="KSO_WM_UNIT_ID" val="259*m_i*1_5"/>
  <p:tag name="KSO_WM_UNIT_CLEAR" val="1"/>
  <p:tag name="KSO_WM_UNIT_LAYERLEVEL" val="1_1"/>
  <p:tag name="KSO_WM_BEAUTIFY_FLAG" val="#wm#"/>
  <p:tag name="KSO_WM_TAG_VERSION" val="1.0"/>
  <p:tag name="KSO_WM_DIAGRAM_GROUP_CODE" val="m1-1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3766</Words>
  <Application>Kingsoft Office WPP</Application>
  <PresentationFormat>全屏显示(4:3)</PresentationFormat>
  <Paragraphs>247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21" baseType="lpstr">
      <vt:lpstr>Office 主题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kingsoft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xiaoqiuju</cp:lastModifiedBy>
  <cp:revision>24</cp:revision>
  <dcterms:created xsi:type="dcterms:W3CDTF">2011-06-07T16:20:00Z</dcterms:created>
  <dcterms:modified xsi:type="dcterms:W3CDTF">2016-02-25T13:30:50Z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