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64" r:id="rId2"/>
    <p:sldId id="263" r:id="rId3"/>
    <p:sldId id="257" r:id="rId4"/>
    <p:sldId id="258" r:id="rId5"/>
    <p:sldId id="269" r:id="rId6"/>
    <p:sldId id="267" r:id="rId7"/>
    <p:sldId id="265" r:id="rId8"/>
    <p:sldId id="261" r:id="rId9"/>
    <p:sldId id="262" r:id="rId10"/>
    <p:sldId id="268" r:id="rId11"/>
    <p:sldId id="270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21F256-0044-44D4-B8B9-6EF25C58E759}" type="doc">
      <dgm:prSet loTypeId="urn:microsoft.com/office/officeart/2005/8/layout/hierarchy3" loCatId="hierarchy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26798701-E100-4812-A3B3-A7ACBC90481D}">
      <dgm:prSet phldrT="[文本]" custT="1"/>
      <dgm:spPr/>
      <dgm:t>
        <a:bodyPr anchor="t"/>
        <a:lstStyle/>
        <a:p>
          <a:pPr algn="l"/>
          <a:r>
            <a:rPr lang="zh-CN" altLang="en-US" sz="3600" b="1" dirty="0" smtClean="0">
              <a:latin typeface="华文新魏" panose="02010800040101010101" pitchFamily="2" charset="-122"/>
              <a:ea typeface="华文新魏" panose="02010800040101010101" pitchFamily="2" charset="-122"/>
            </a:rPr>
            <a:t>过去分词作宾语补足语</a:t>
          </a:r>
          <a:endParaRPr lang="zh-CN" altLang="en-US" sz="3600" b="1" dirty="0">
            <a:latin typeface="华文新魏" panose="02010800040101010101" pitchFamily="2" charset="-122"/>
            <a:ea typeface="华文新魏" panose="02010800040101010101" pitchFamily="2" charset="-122"/>
          </a:endParaRPr>
        </a:p>
      </dgm:t>
    </dgm:pt>
    <dgm:pt modelId="{BE53DB8E-7DEE-4BCE-8B80-87C42909C7C1}" type="parTrans" cxnId="{A99189A2-34E3-4184-81E3-87E0570BA0FF}">
      <dgm:prSet/>
      <dgm:spPr/>
      <dgm:t>
        <a:bodyPr/>
        <a:lstStyle/>
        <a:p>
          <a:endParaRPr lang="zh-CN" altLang="en-US"/>
        </a:p>
      </dgm:t>
    </dgm:pt>
    <dgm:pt modelId="{EAFE940F-C8C7-43D0-9F67-3AFC0F6A0101}" type="sibTrans" cxnId="{A99189A2-34E3-4184-81E3-87E0570BA0FF}">
      <dgm:prSet/>
      <dgm:spPr/>
      <dgm:t>
        <a:bodyPr/>
        <a:lstStyle/>
        <a:p>
          <a:endParaRPr lang="zh-CN" altLang="en-US"/>
        </a:p>
      </dgm:t>
    </dgm:pt>
    <dgm:pt modelId="{755D57EF-9466-4107-A9B6-DDED63F5805B}">
      <dgm:prSet phldrT="[文本]" custT="1"/>
      <dgm:spPr/>
      <dgm:t>
        <a:bodyPr/>
        <a:lstStyle/>
        <a:p>
          <a:r>
            <a:rPr lang="zh-CN" altLang="en-US" sz="4000" b="1" dirty="0" smtClean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rPr>
            <a:t>表被动意义</a:t>
          </a:r>
          <a:endParaRPr lang="zh-CN" altLang="en-US" sz="4000" b="1" dirty="0">
            <a:solidFill>
              <a:schemeClr val="tx1"/>
            </a:solidFill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3B1C826A-149B-495C-8FF1-E4E1BF7030B9}" type="parTrans" cxnId="{D921F2D1-F843-45B3-962A-705B34C378E3}">
      <dgm:prSet/>
      <dgm:spPr/>
      <dgm:t>
        <a:bodyPr/>
        <a:lstStyle/>
        <a:p>
          <a:endParaRPr lang="zh-CN" altLang="en-US"/>
        </a:p>
      </dgm:t>
    </dgm:pt>
    <dgm:pt modelId="{DF77E904-A8CB-40BC-ADD6-69F6F15B2ED5}" type="sibTrans" cxnId="{D921F2D1-F843-45B3-962A-705B34C378E3}">
      <dgm:prSet/>
      <dgm:spPr/>
      <dgm:t>
        <a:bodyPr/>
        <a:lstStyle/>
        <a:p>
          <a:endParaRPr lang="zh-CN" altLang="en-US"/>
        </a:p>
      </dgm:t>
    </dgm:pt>
    <dgm:pt modelId="{DB313E42-A9E0-4C0C-BA8E-9AC68381B437}">
      <dgm:prSet phldrT="[文本]"/>
      <dgm:spPr/>
      <dgm:t>
        <a:bodyPr/>
        <a:lstStyle/>
        <a:p>
          <a:r>
            <a:rPr lang="zh-CN" altLang="en-US" b="1" dirty="0" smtClean="0">
              <a:latin typeface="华文楷体" panose="02010600040101010101" pitchFamily="2" charset="-122"/>
              <a:ea typeface="华文楷体" panose="02010600040101010101" pitchFamily="2" charset="-122"/>
            </a:rPr>
            <a:t>表完成意义</a:t>
          </a:r>
          <a:endParaRPr lang="zh-CN" altLang="en-US" b="1" dirty="0"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E185A15D-7BF6-4755-B2E5-3F726B72E04C}" type="parTrans" cxnId="{9ECE9F40-5A05-4D6A-BDCC-B18FDDB7BD5B}">
      <dgm:prSet/>
      <dgm:spPr/>
      <dgm:t>
        <a:bodyPr/>
        <a:lstStyle/>
        <a:p>
          <a:endParaRPr lang="zh-CN" altLang="en-US"/>
        </a:p>
      </dgm:t>
    </dgm:pt>
    <dgm:pt modelId="{30064F8C-7263-4A7C-9797-EAD904A132C0}" type="sibTrans" cxnId="{9ECE9F40-5A05-4D6A-BDCC-B18FDDB7BD5B}">
      <dgm:prSet/>
      <dgm:spPr/>
      <dgm:t>
        <a:bodyPr/>
        <a:lstStyle/>
        <a:p>
          <a:endParaRPr lang="zh-CN" altLang="en-US"/>
        </a:p>
      </dgm:t>
    </dgm:pt>
    <dgm:pt modelId="{D01EC51B-6DC6-495E-9C74-90DDCC879C50}">
      <dgm:prSet phldrT="[文本]" custT="1"/>
      <dgm:spPr/>
      <dgm:t>
        <a:bodyPr anchor="t"/>
        <a:lstStyle/>
        <a:p>
          <a:pPr algn="l"/>
          <a:r>
            <a:rPr lang="zh-CN" altLang="en-US" sz="3600" b="1" dirty="0" smtClean="0">
              <a:latin typeface="华文新魏" panose="02010800040101010101" pitchFamily="2" charset="-122"/>
              <a:ea typeface="华文新魏" panose="02010800040101010101" pitchFamily="2" charset="-122"/>
            </a:rPr>
            <a:t>现在分词作宾语补足语</a:t>
          </a:r>
          <a:endParaRPr lang="zh-CN" altLang="en-US" sz="3600" b="1" dirty="0">
            <a:latin typeface="华文新魏" panose="02010800040101010101" pitchFamily="2" charset="-122"/>
            <a:ea typeface="华文新魏" panose="02010800040101010101" pitchFamily="2" charset="-122"/>
          </a:endParaRPr>
        </a:p>
      </dgm:t>
    </dgm:pt>
    <dgm:pt modelId="{E76EDE23-899A-453A-B886-DB820C4DC485}" type="parTrans" cxnId="{32F76355-1CF1-4BBE-93A6-5B005B8717DE}">
      <dgm:prSet/>
      <dgm:spPr/>
      <dgm:t>
        <a:bodyPr/>
        <a:lstStyle/>
        <a:p>
          <a:endParaRPr lang="zh-CN" altLang="en-US"/>
        </a:p>
      </dgm:t>
    </dgm:pt>
    <dgm:pt modelId="{6346D71B-3D81-4972-99F8-46EFA032CC0B}" type="sibTrans" cxnId="{32F76355-1CF1-4BBE-93A6-5B005B8717DE}">
      <dgm:prSet/>
      <dgm:spPr/>
      <dgm:t>
        <a:bodyPr/>
        <a:lstStyle/>
        <a:p>
          <a:endParaRPr lang="zh-CN" altLang="en-US"/>
        </a:p>
      </dgm:t>
    </dgm:pt>
    <dgm:pt modelId="{08139174-5828-4F5A-8354-FEA24AEAB9C1}">
      <dgm:prSet phldrT="[文本]" custT="1"/>
      <dgm:spPr/>
      <dgm:t>
        <a:bodyPr/>
        <a:lstStyle/>
        <a:p>
          <a:r>
            <a:rPr lang="zh-CN" altLang="en-US" sz="4000" b="1" dirty="0" smtClean="0">
              <a:latin typeface="华文楷体" panose="02010600040101010101" pitchFamily="2" charset="-122"/>
              <a:ea typeface="华文楷体" panose="02010600040101010101" pitchFamily="2" charset="-122"/>
            </a:rPr>
            <a:t>表主动意义</a:t>
          </a:r>
          <a:endParaRPr lang="zh-CN" altLang="en-US" sz="4000" b="1" dirty="0"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F0625F65-F6F6-44F5-9E18-580B9432FA24}" type="parTrans" cxnId="{1FA39546-956C-4B29-839C-564B85C00151}">
      <dgm:prSet/>
      <dgm:spPr/>
      <dgm:t>
        <a:bodyPr/>
        <a:lstStyle/>
        <a:p>
          <a:endParaRPr lang="zh-CN" altLang="en-US"/>
        </a:p>
      </dgm:t>
    </dgm:pt>
    <dgm:pt modelId="{2049215A-FCA4-4BAB-B331-91A99161B0E7}" type="sibTrans" cxnId="{1FA39546-956C-4B29-839C-564B85C00151}">
      <dgm:prSet/>
      <dgm:spPr/>
      <dgm:t>
        <a:bodyPr/>
        <a:lstStyle/>
        <a:p>
          <a:endParaRPr lang="zh-CN" altLang="en-US"/>
        </a:p>
      </dgm:t>
    </dgm:pt>
    <dgm:pt modelId="{7EEBCCB6-3B28-4E0F-A546-7622AF94726F}">
      <dgm:prSet phldrT="[文本]"/>
      <dgm:spPr/>
      <dgm:t>
        <a:bodyPr/>
        <a:lstStyle/>
        <a:p>
          <a:r>
            <a:rPr lang="zh-CN" altLang="en-US" b="1" smtClean="0">
              <a:latin typeface="华文楷体" panose="02010600040101010101" pitchFamily="2" charset="-122"/>
              <a:ea typeface="华文楷体" panose="02010600040101010101" pitchFamily="2" charset="-122"/>
            </a:rPr>
            <a:t>表现在进行意义</a:t>
          </a:r>
          <a:endParaRPr lang="zh-CN" altLang="en-US" b="1" dirty="0"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7CD36736-0C0A-4DAE-A460-BCBEE7CB1629}" type="parTrans" cxnId="{AAEF0CD9-6668-4FD8-8F1F-102897C3457E}">
      <dgm:prSet/>
      <dgm:spPr/>
      <dgm:t>
        <a:bodyPr/>
        <a:lstStyle/>
        <a:p>
          <a:endParaRPr lang="zh-CN" altLang="en-US"/>
        </a:p>
      </dgm:t>
    </dgm:pt>
    <dgm:pt modelId="{3F2F52CE-E0B0-4460-861B-1576CA2D9761}" type="sibTrans" cxnId="{AAEF0CD9-6668-4FD8-8F1F-102897C3457E}">
      <dgm:prSet/>
      <dgm:spPr/>
      <dgm:t>
        <a:bodyPr/>
        <a:lstStyle/>
        <a:p>
          <a:endParaRPr lang="zh-CN" altLang="en-US"/>
        </a:p>
      </dgm:t>
    </dgm:pt>
    <dgm:pt modelId="{CB987513-329B-4728-A643-15E4C0168975}" type="pres">
      <dgm:prSet presAssocID="{5B21F256-0044-44D4-B8B9-6EF25C58E7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4E6B87D6-0AB1-497E-8562-A6D6DAEC710B}" type="pres">
      <dgm:prSet presAssocID="{26798701-E100-4812-A3B3-A7ACBC90481D}" presName="root" presStyleCnt="0"/>
      <dgm:spPr/>
    </dgm:pt>
    <dgm:pt modelId="{3065071A-5CF1-4DE5-BE8F-EAAF8094C52C}" type="pres">
      <dgm:prSet presAssocID="{26798701-E100-4812-A3B3-A7ACBC90481D}" presName="rootComposite" presStyleCnt="0"/>
      <dgm:spPr/>
    </dgm:pt>
    <dgm:pt modelId="{00AD3CF2-A8BC-42E3-BD05-73DC173B887A}" type="pres">
      <dgm:prSet presAssocID="{26798701-E100-4812-A3B3-A7ACBC90481D}" presName="rootText" presStyleLbl="node1" presStyleIdx="0" presStyleCnt="2"/>
      <dgm:spPr/>
      <dgm:t>
        <a:bodyPr/>
        <a:lstStyle/>
        <a:p>
          <a:endParaRPr lang="zh-CN" altLang="en-US"/>
        </a:p>
      </dgm:t>
    </dgm:pt>
    <dgm:pt modelId="{8F274D9B-5A70-4A3D-9135-AD8274F24006}" type="pres">
      <dgm:prSet presAssocID="{26798701-E100-4812-A3B3-A7ACBC90481D}" presName="rootConnector" presStyleLbl="node1" presStyleIdx="0" presStyleCnt="2"/>
      <dgm:spPr/>
      <dgm:t>
        <a:bodyPr/>
        <a:lstStyle/>
        <a:p>
          <a:endParaRPr lang="zh-CN" altLang="en-US"/>
        </a:p>
      </dgm:t>
    </dgm:pt>
    <dgm:pt modelId="{9F7B7960-B503-4A83-B4ED-5490D87C0675}" type="pres">
      <dgm:prSet presAssocID="{26798701-E100-4812-A3B3-A7ACBC90481D}" presName="childShape" presStyleCnt="0"/>
      <dgm:spPr/>
    </dgm:pt>
    <dgm:pt modelId="{DDF90741-9799-4F89-A673-1FB9385EF2C9}" type="pres">
      <dgm:prSet presAssocID="{3B1C826A-149B-495C-8FF1-E4E1BF7030B9}" presName="Name13" presStyleLbl="parChTrans1D2" presStyleIdx="0" presStyleCnt="4"/>
      <dgm:spPr/>
      <dgm:t>
        <a:bodyPr/>
        <a:lstStyle/>
        <a:p>
          <a:endParaRPr lang="zh-CN" altLang="en-US"/>
        </a:p>
      </dgm:t>
    </dgm:pt>
    <dgm:pt modelId="{5E8FA3BE-6B33-448F-A478-D51F0F845FAA}" type="pres">
      <dgm:prSet presAssocID="{755D57EF-9466-4107-A9B6-DDED63F5805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CFD45D8-D23B-401D-8B37-C7153530E6E9}" type="pres">
      <dgm:prSet presAssocID="{E185A15D-7BF6-4755-B2E5-3F726B72E04C}" presName="Name13" presStyleLbl="parChTrans1D2" presStyleIdx="1" presStyleCnt="4"/>
      <dgm:spPr/>
      <dgm:t>
        <a:bodyPr/>
        <a:lstStyle/>
        <a:p>
          <a:endParaRPr lang="zh-CN" altLang="en-US"/>
        </a:p>
      </dgm:t>
    </dgm:pt>
    <dgm:pt modelId="{EACE7F69-B389-4C03-B017-C6BAE188FB3A}" type="pres">
      <dgm:prSet presAssocID="{DB313E42-A9E0-4C0C-BA8E-9AC68381B43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F78AF1-B998-49D3-B356-5DCAA12FC2A4}" type="pres">
      <dgm:prSet presAssocID="{D01EC51B-6DC6-495E-9C74-90DDCC879C50}" presName="root" presStyleCnt="0"/>
      <dgm:spPr/>
    </dgm:pt>
    <dgm:pt modelId="{82FF86B0-8B7F-46A4-AA3A-1BC3426E297D}" type="pres">
      <dgm:prSet presAssocID="{D01EC51B-6DC6-495E-9C74-90DDCC879C50}" presName="rootComposite" presStyleCnt="0"/>
      <dgm:spPr/>
    </dgm:pt>
    <dgm:pt modelId="{EC33DED7-2465-4A85-8039-65BAD30BC3B2}" type="pres">
      <dgm:prSet presAssocID="{D01EC51B-6DC6-495E-9C74-90DDCC879C50}" presName="rootText" presStyleLbl="node1" presStyleIdx="1" presStyleCnt="2"/>
      <dgm:spPr/>
      <dgm:t>
        <a:bodyPr/>
        <a:lstStyle/>
        <a:p>
          <a:endParaRPr lang="zh-CN" altLang="en-US"/>
        </a:p>
      </dgm:t>
    </dgm:pt>
    <dgm:pt modelId="{E96D9C9F-AB63-4355-A0AC-73D65EA75D09}" type="pres">
      <dgm:prSet presAssocID="{D01EC51B-6DC6-495E-9C74-90DDCC879C50}" presName="rootConnector" presStyleLbl="node1" presStyleIdx="1" presStyleCnt="2"/>
      <dgm:spPr/>
      <dgm:t>
        <a:bodyPr/>
        <a:lstStyle/>
        <a:p>
          <a:endParaRPr lang="zh-CN" altLang="en-US"/>
        </a:p>
      </dgm:t>
    </dgm:pt>
    <dgm:pt modelId="{8EFC1ADF-5EA7-4486-B1DC-A3BA29DED765}" type="pres">
      <dgm:prSet presAssocID="{D01EC51B-6DC6-495E-9C74-90DDCC879C50}" presName="childShape" presStyleCnt="0"/>
      <dgm:spPr/>
    </dgm:pt>
    <dgm:pt modelId="{C94016C0-5E99-4A7C-822B-52C223E8F0CF}" type="pres">
      <dgm:prSet presAssocID="{F0625F65-F6F6-44F5-9E18-580B9432FA24}" presName="Name13" presStyleLbl="parChTrans1D2" presStyleIdx="2" presStyleCnt="4"/>
      <dgm:spPr/>
      <dgm:t>
        <a:bodyPr/>
        <a:lstStyle/>
        <a:p>
          <a:endParaRPr lang="zh-CN" altLang="en-US"/>
        </a:p>
      </dgm:t>
    </dgm:pt>
    <dgm:pt modelId="{F6FFECFC-1F2D-4D79-8831-C37C10C81010}" type="pres">
      <dgm:prSet presAssocID="{08139174-5828-4F5A-8354-FEA24AEAB9C1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B406141-A3E8-46A7-851E-9FA2A1E47746}" type="pres">
      <dgm:prSet presAssocID="{7CD36736-0C0A-4DAE-A460-BCBEE7CB1629}" presName="Name13" presStyleLbl="parChTrans1D2" presStyleIdx="3" presStyleCnt="4"/>
      <dgm:spPr/>
      <dgm:t>
        <a:bodyPr/>
        <a:lstStyle/>
        <a:p>
          <a:endParaRPr lang="zh-CN" altLang="en-US"/>
        </a:p>
      </dgm:t>
    </dgm:pt>
    <dgm:pt modelId="{6E26764D-6BD0-4E96-A8A1-81FB819D23CB}" type="pres">
      <dgm:prSet presAssocID="{7EEBCCB6-3B28-4E0F-A546-7622AF94726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0FA55DCD-2DDA-4204-A13B-89A42BBAFB31}" type="presOf" srcId="{7EEBCCB6-3B28-4E0F-A546-7622AF94726F}" destId="{6E26764D-6BD0-4E96-A8A1-81FB819D23CB}" srcOrd="0" destOrd="0" presId="urn:microsoft.com/office/officeart/2005/8/layout/hierarchy3"/>
    <dgm:cxn modelId="{B69F4711-8E85-4BCA-AB37-983661CB31B4}" type="presOf" srcId="{DB313E42-A9E0-4C0C-BA8E-9AC68381B437}" destId="{EACE7F69-B389-4C03-B017-C6BAE188FB3A}" srcOrd="0" destOrd="0" presId="urn:microsoft.com/office/officeart/2005/8/layout/hierarchy3"/>
    <dgm:cxn modelId="{32F76355-1CF1-4BBE-93A6-5B005B8717DE}" srcId="{5B21F256-0044-44D4-B8B9-6EF25C58E759}" destId="{D01EC51B-6DC6-495E-9C74-90DDCC879C50}" srcOrd="1" destOrd="0" parTransId="{E76EDE23-899A-453A-B886-DB820C4DC485}" sibTransId="{6346D71B-3D81-4972-99F8-46EFA032CC0B}"/>
    <dgm:cxn modelId="{1FA39546-956C-4B29-839C-564B85C00151}" srcId="{D01EC51B-6DC6-495E-9C74-90DDCC879C50}" destId="{08139174-5828-4F5A-8354-FEA24AEAB9C1}" srcOrd="0" destOrd="0" parTransId="{F0625F65-F6F6-44F5-9E18-580B9432FA24}" sibTransId="{2049215A-FCA4-4BAB-B331-91A99161B0E7}"/>
    <dgm:cxn modelId="{AAEF0CD9-6668-4FD8-8F1F-102897C3457E}" srcId="{D01EC51B-6DC6-495E-9C74-90DDCC879C50}" destId="{7EEBCCB6-3B28-4E0F-A546-7622AF94726F}" srcOrd="1" destOrd="0" parTransId="{7CD36736-0C0A-4DAE-A460-BCBEE7CB1629}" sibTransId="{3F2F52CE-E0B0-4460-861B-1576CA2D9761}"/>
    <dgm:cxn modelId="{FA10E34F-9167-4658-A077-33EE52DD8E57}" type="presOf" srcId="{5B21F256-0044-44D4-B8B9-6EF25C58E759}" destId="{CB987513-329B-4728-A643-15E4C0168975}" srcOrd="0" destOrd="0" presId="urn:microsoft.com/office/officeart/2005/8/layout/hierarchy3"/>
    <dgm:cxn modelId="{D921F2D1-F843-45B3-962A-705B34C378E3}" srcId="{26798701-E100-4812-A3B3-A7ACBC90481D}" destId="{755D57EF-9466-4107-A9B6-DDED63F5805B}" srcOrd="0" destOrd="0" parTransId="{3B1C826A-149B-495C-8FF1-E4E1BF7030B9}" sibTransId="{DF77E904-A8CB-40BC-ADD6-69F6F15B2ED5}"/>
    <dgm:cxn modelId="{A99189A2-34E3-4184-81E3-87E0570BA0FF}" srcId="{5B21F256-0044-44D4-B8B9-6EF25C58E759}" destId="{26798701-E100-4812-A3B3-A7ACBC90481D}" srcOrd="0" destOrd="0" parTransId="{BE53DB8E-7DEE-4BCE-8B80-87C42909C7C1}" sibTransId="{EAFE940F-C8C7-43D0-9F67-3AFC0F6A0101}"/>
    <dgm:cxn modelId="{90370465-5FB3-4CAD-91E5-55AC23C34D8B}" type="presOf" srcId="{D01EC51B-6DC6-495E-9C74-90DDCC879C50}" destId="{E96D9C9F-AB63-4355-A0AC-73D65EA75D09}" srcOrd="1" destOrd="0" presId="urn:microsoft.com/office/officeart/2005/8/layout/hierarchy3"/>
    <dgm:cxn modelId="{203C41FE-B995-44B4-B8BF-9EABD8446F05}" type="presOf" srcId="{F0625F65-F6F6-44F5-9E18-580B9432FA24}" destId="{C94016C0-5E99-4A7C-822B-52C223E8F0CF}" srcOrd="0" destOrd="0" presId="urn:microsoft.com/office/officeart/2005/8/layout/hierarchy3"/>
    <dgm:cxn modelId="{C42CB610-EC54-4326-A17F-685B0AEFF87F}" type="presOf" srcId="{3B1C826A-149B-495C-8FF1-E4E1BF7030B9}" destId="{DDF90741-9799-4F89-A673-1FB9385EF2C9}" srcOrd="0" destOrd="0" presId="urn:microsoft.com/office/officeart/2005/8/layout/hierarchy3"/>
    <dgm:cxn modelId="{12442261-730F-4534-B700-52925AA80B69}" type="presOf" srcId="{D01EC51B-6DC6-495E-9C74-90DDCC879C50}" destId="{EC33DED7-2465-4A85-8039-65BAD30BC3B2}" srcOrd="0" destOrd="0" presId="urn:microsoft.com/office/officeart/2005/8/layout/hierarchy3"/>
    <dgm:cxn modelId="{6F63267C-FA6B-45FA-858C-AA041C06D930}" type="presOf" srcId="{26798701-E100-4812-A3B3-A7ACBC90481D}" destId="{8F274D9B-5A70-4A3D-9135-AD8274F24006}" srcOrd="1" destOrd="0" presId="urn:microsoft.com/office/officeart/2005/8/layout/hierarchy3"/>
    <dgm:cxn modelId="{1CB1118B-77CD-4AA0-A12C-F3EED824810C}" type="presOf" srcId="{7CD36736-0C0A-4DAE-A460-BCBEE7CB1629}" destId="{BB406141-A3E8-46A7-851E-9FA2A1E47746}" srcOrd="0" destOrd="0" presId="urn:microsoft.com/office/officeart/2005/8/layout/hierarchy3"/>
    <dgm:cxn modelId="{CCC1F837-D902-4BA2-BD53-07AC288CD8FF}" type="presOf" srcId="{755D57EF-9466-4107-A9B6-DDED63F5805B}" destId="{5E8FA3BE-6B33-448F-A478-D51F0F845FAA}" srcOrd="0" destOrd="0" presId="urn:microsoft.com/office/officeart/2005/8/layout/hierarchy3"/>
    <dgm:cxn modelId="{D856F18A-3A91-4914-9892-961065CB9A20}" type="presOf" srcId="{08139174-5828-4F5A-8354-FEA24AEAB9C1}" destId="{F6FFECFC-1F2D-4D79-8831-C37C10C81010}" srcOrd="0" destOrd="0" presId="urn:microsoft.com/office/officeart/2005/8/layout/hierarchy3"/>
    <dgm:cxn modelId="{430E0E47-1472-4CC3-AAA3-E66FE00BFDA7}" type="presOf" srcId="{E185A15D-7BF6-4755-B2E5-3F726B72E04C}" destId="{2CFD45D8-D23B-401D-8B37-C7153530E6E9}" srcOrd="0" destOrd="0" presId="urn:microsoft.com/office/officeart/2005/8/layout/hierarchy3"/>
    <dgm:cxn modelId="{9ECE9F40-5A05-4D6A-BDCC-B18FDDB7BD5B}" srcId="{26798701-E100-4812-A3B3-A7ACBC90481D}" destId="{DB313E42-A9E0-4C0C-BA8E-9AC68381B437}" srcOrd="1" destOrd="0" parTransId="{E185A15D-7BF6-4755-B2E5-3F726B72E04C}" sibTransId="{30064F8C-7263-4A7C-9797-EAD904A132C0}"/>
    <dgm:cxn modelId="{A6EE1D83-B3E7-4FD0-A1E8-4A2A66F613D0}" type="presOf" srcId="{26798701-E100-4812-A3B3-A7ACBC90481D}" destId="{00AD3CF2-A8BC-42E3-BD05-73DC173B887A}" srcOrd="0" destOrd="0" presId="urn:microsoft.com/office/officeart/2005/8/layout/hierarchy3"/>
    <dgm:cxn modelId="{73383DEF-A3E7-449B-93AA-9CC48CD8EBFA}" type="presParOf" srcId="{CB987513-329B-4728-A643-15E4C0168975}" destId="{4E6B87D6-0AB1-497E-8562-A6D6DAEC710B}" srcOrd="0" destOrd="0" presId="urn:microsoft.com/office/officeart/2005/8/layout/hierarchy3"/>
    <dgm:cxn modelId="{5ADB06DB-6713-4C19-A88B-AF4566C8E2FE}" type="presParOf" srcId="{4E6B87D6-0AB1-497E-8562-A6D6DAEC710B}" destId="{3065071A-5CF1-4DE5-BE8F-EAAF8094C52C}" srcOrd="0" destOrd="0" presId="urn:microsoft.com/office/officeart/2005/8/layout/hierarchy3"/>
    <dgm:cxn modelId="{D06979A1-5C11-4142-B658-041844C97E3B}" type="presParOf" srcId="{3065071A-5CF1-4DE5-BE8F-EAAF8094C52C}" destId="{00AD3CF2-A8BC-42E3-BD05-73DC173B887A}" srcOrd="0" destOrd="0" presId="urn:microsoft.com/office/officeart/2005/8/layout/hierarchy3"/>
    <dgm:cxn modelId="{6C051D60-FB47-499F-A012-BAA27421B34D}" type="presParOf" srcId="{3065071A-5CF1-4DE5-BE8F-EAAF8094C52C}" destId="{8F274D9B-5A70-4A3D-9135-AD8274F24006}" srcOrd="1" destOrd="0" presId="urn:microsoft.com/office/officeart/2005/8/layout/hierarchy3"/>
    <dgm:cxn modelId="{AE53C8D0-CA18-4E05-89B4-6D099033F72E}" type="presParOf" srcId="{4E6B87D6-0AB1-497E-8562-A6D6DAEC710B}" destId="{9F7B7960-B503-4A83-B4ED-5490D87C0675}" srcOrd="1" destOrd="0" presId="urn:microsoft.com/office/officeart/2005/8/layout/hierarchy3"/>
    <dgm:cxn modelId="{DE1D4665-6794-44F8-8BF2-890A4968996D}" type="presParOf" srcId="{9F7B7960-B503-4A83-B4ED-5490D87C0675}" destId="{DDF90741-9799-4F89-A673-1FB9385EF2C9}" srcOrd="0" destOrd="0" presId="urn:microsoft.com/office/officeart/2005/8/layout/hierarchy3"/>
    <dgm:cxn modelId="{93752DB8-D342-409C-BA78-CE38AB7DE7E2}" type="presParOf" srcId="{9F7B7960-B503-4A83-B4ED-5490D87C0675}" destId="{5E8FA3BE-6B33-448F-A478-D51F0F845FAA}" srcOrd="1" destOrd="0" presId="urn:microsoft.com/office/officeart/2005/8/layout/hierarchy3"/>
    <dgm:cxn modelId="{EC2FC95B-B941-49E3-9673-8A15ACD02072}" type="presParOf" srcId="{9F7B7960-B503-4A83-B4ED-5490D87C0675}" destId="{2CFD45D8-D23B-401D-8B37-C7153530E6E9}" srcOrd="2" destOrd="0" presId="urn:microsoft.com/office/officeart/2005/8/layout/hierarchy3"/>
    <dgm:cxn modelId="{C8F78DC0-4A5E-4E17-A220-497E6165B32C}" type="presParOf" srcId="{9F7B7960-B503-4A83-B4ED-5490D87C0675}" destId="{EACE7F69-B389-4C03-B017-C6BAE188FB3A}" srcOrd="3" destOrd="0" presId="urn:microsoft.com/office/officeart/2005/8/layout/hierarchy3"/>
    <dgm:cxn modelId="{9F114DB8-577B-4374-AFFA-112081DA7B46}" type="presParOf" srcId="{CB987513-329B-4728-A643-15E4C0168975}" destId="{1AF78AF1-B998-49D3-B356-5DCAA12FC2A4}" srcOrd="1" destOrd="0" presId="urn:microsoft.com/office/officeart/2005/8/layout/hierarchy3"/>
    <dgm:cxn modelId="{09B9C59B-9D48-4B16-9AA8-28124C73A527}" type="presParOf" srcId="{1AF78AF1-B998-49D3-B356-5DCAA12FC2A4}" destId="{82FF86B0-8B7F-46A4-AA3A-1BC3426E297D}" srcOrd="0" destOrd="0" presId="urn:microsoft.com/office/officeart/2005/8/layout/hierarchy3"/>
    <dgm:cxn modelId="{706780CE-19C5-49DB-A179-A00F9CE04F11}" type="presParOf" srcId="{82FF86B0-8B7F-46A4-AA3A-1BC3426E297D}" destId="{EC33DED7-2465-4A85-8039-65BAD30BC3B2}" srcOrd="0" destOrd="0" presId="urn:microsoft.com/office/officeart/2005/8/layout/hierarchy3"/>
    <dgm:cxn modelId="{C485B360-9F13-4030-9283-41F2A9AC782E}" type="presParOf" srcId="{82FF86B0-8B7F-46A4-AA3A-1BC3426E297D}" destId="{E96D9C9F-AB63-4355-A0AC-73D65EA75D09}" srcOrd="1" destOrd="0" presId="urn:microsoft.com/office/officeart/2005/8/layout/hierarchy3"/>
    <dgm:cxn modelId="{1EAF5E31-BA2C-44D9-9CBD-D2DEFF66B58D}" type="presParOf" srcId="{1AF78AF1-B998-49D3-B356-5DCAA12FC2A4}" destId="{8EFC1ADF-5EA7-4486-B1DC-A3BA29DED765}" srcOrd="1" destOrd="0" presId="urn:microsoft.com/office/officeart/2005/8/layout/hierarchy3"/>
    <dgm:cxn modelId="{1E55ECA5-974D-47D9-A88A-16160598E9D3}" type="presParOf" srcId="{8EFC1ADF-5EA7-4486-B1DC-A3BA29DED765}" destId="{C94016C0-5E99-4A7C-822B-52C223E8F0CF}" srcOrd="0" destOrd="0" presId="urn:microsoft.com/office/officeart/2005/8/layout/hierarchy3"/>
    <dgm:cxn modelId="{ECCCF04B-A661-4101-9D38-01FA58F5F0B4}" type="presParOf" srcId="{8EFC1ADF-5EA7-4486-B1DC-A3BA29DED765}" destId="{F6FFECFC-1F2D-4D79-8831-C37C10C81010}" srcOrd="1" destOrd="0" presId="urn:microsoft.com/office/officeart/2005/8/layout/hierarchy3"/>
    <dgm:cxn modelId="{06B46647-BCF5-49B2-9426-FB506BD641F0}" type="presParOf" srcId="{8EFC1ADF-5EA7-4486-B1DC-A3BA29DED765}" destId="{BB406141-A3E8-46A7-851E-9FA2A1E47746}" srcOrd="2" destOrd="0" presId="urn:microsoft.com/office/officeart/2005/8/layout/hierarchy3"/>
    <dgm:cxn modelId="{CA2F5AA6-A93E-42A9-8815-79915400FB1D}" type="presParOf" srcId="{8EFC1ADF-5EA7-4486-B1DC-A3BA29DED765}" destId="{6E26764D-6BD0-4E96-A8A1-81FB819D23C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D3CF2-A8BC-42E3-BD05-73DC173B887A}">
      <dsp:nvSpPr>
        <dsp:cNvPr id="0" name=""/>
        <dsp:cNvSpPr/>
      </dsp:nvSpPr>
      <dsp:spPr>
        <a:xfrm>
          <a:off x="993274" y="235"/>
          <a:ext cx="2733491" cy="136674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 smtClean="0">
              <a:latin typeface="华文新魏" panose="02010800040101010101" pitchFamily="2" charset="-122"/>
              <a:ea typeface="华文新魏" panose="02010800040101010101" pitchFamily="2" charset="-122"/>
            </a:rPr>
            <a:t>过去分词作宾语补足语</a:t>
          </a:r>
          <a:endParaRPr lang="zh-CN" altLang="en-US" sz="3600" b="1" kern="1200" dirty="0">
            <a:latin typeface="华文新魏" panose="02010800040101010101" pitchFamily="2" charset="-122"/>
            <a:ea typeface="华文新魏" panose="02010800040101010101" pitchFamily="2" charset="-122"/>
          </a:endParaRPr>
        </a:p>
      </dsp:txBody>
      <dsp:txXfrm>
        <a:off x="1033305" y="40266"/>
        <a:ext cx="2653429" cy="1286683"/>
      </dsp:txXfrm>
    </dsp:sp>
    <dsp:sp modelId="{DDF90741-9799-4F89-A673-1FB9385EF2C9}">
      <dsp:nvSpPr>
        <dsp:cNvPr id="0" name=""/>
        <dsp:cNvSpPr/>
      </dsp:nvSpPr>
      <dsp:spPr>
        <a:xfrm>
          <a:off x="1266623" y="1366980"/>
          <a:ext cx="273349" cy="1025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059"/>
              </a:lnTo>
              <a:lnTo>
                <a:pt x="273349" y="10250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FA3BE-6B33-448F-A478-D51F0F845FAA}">
      <dsp:nvSpPr>
        <dsp:cNvPr id="0" name=""/>
        <dsp:cNvSpPr/>
      </dsp:nvSpPr>
      <dsp:spPr>
        <a:xfrm>
          <a:off x="1539972" y="1708667"/>
          <a:ext cx="2186792" cy="1366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 kern="1200" dirty="0" smtClean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rPr>
            <a:t>表被动意义</a:t>
          </a:r>
          <a:endParaRPr lang="zh-CN" altLang="en-US" sz="4000" b="1" kern="1200" dirty="0">
            <a:solidFill>
              <a:schemeClr val="tx1"/>
            </a:solidFill>
            <a:latin typeface="华文楷体" panose="02010600040101010101" pitchFamily="2" charset="-122"/>
            <a:ea typeface="华文楷体" panose="02010600040101010101" pitchFamily="2" charset="-122"/>
          </a:endParaRPr>
        </a:p>
      </dsp:txBody>
      <dsp:txXfrm>
        <a:off x="1580003" y="1748698"/>
        <a:ext cx="2106730" cy="1286683"/>
      </dsp:txXfrm>
    </dsp:sp>
    <dsp:sp modelId="{2CFD45D8-D23B-401D-8B37-C7153530E6E9}">
      <dsp:nvSpPr>
        <dsp:cNvPr id="0" name=""/>
        <dsp:cNvSpPr/>
      </dsp:nvSpPr>
      <dsp:spPr>
        <a:xfrm>
          <a:off x="1266623" y="1366980"/>
          <a:ext cx="273349" cy="2733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3491"/>
              </a:lnTo>
              <a:lnTo>
                <a:pt x="273349" y="27334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CE7F69-B389-4C03-B017-C6BAE188FB3A}">
      <dsp:nvSpPr>
        <dsp:cNvPr id="0" name=""/>
        <dsp:cNvSpPr/>
      </dsp:nvSpPr>
      <dsp:spPr>
        <a:xfrm>
          <a:off x="1539972" y="3417099"/>
          <a:ext cx="2186792" cy="1366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b="1" kern="1200" dirty="0" smtClean="0">
              <a:latin typeface="华文楷体" panose="02010600040101010101" pitchFamily="2" charset="-122"/>
              <a:ea typeface="华文楷体" panose="02010600040101010101" pitchFamily="2" charset="-122"/>
            </a:rPr>
            <a:t>表完成意义</a:t>
          </a:r>
          <a:endParaRPr lang="zh-CN" altLang="en-US" sz="3500" b="1" kern="1200" dirty="0">
            <a:latin typeface="华文楷体" panose="02010600040101010101" pitchFamily="2" charset="-122"/>
            <a:ea typeface="华文楷体" panose="02010600040101010101" pitchFamily="2" charset="-122"/>
          </a:endParaRPr>
        </a:p>
      </dsp:txBody>
      <dsp:txXfrm>
        <a:off x="1580003" y="3457130"/>
        <a:ext cx="2106730" cy="1286683"/>
      </dsp:txXfrm>
    </dsp:sp>
    <dsp:sp modelId="{EC33DED7-2465-4A85-8039-65BAD30BC3B2}">
      <dsp:nvSpPr>
        <dsp:cNvPr id="0" name=""/>
        <dsp:cNvSpPr/>
      </dsp:nvSpPr>
      <dsp:spPr>
        <a:xfrm>
          <a:off x="4410138" y="235"/>
          <a:ext cx="2733491" cy="136674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1" kern="1200" dirty="0" smtClean="0">
              <a:latin typeface="华文新魏" panose="02010800040101010101" pitchFamily="2" charset="-122"/>
              <a:ea typeface="华文新魏" panose="02010800040101010101" pitchFamily="2" charset="-122"/>
            </a:rPr>
            <a:t>现在分词作宾语补足语</a:t>
          </a:r>
          <a:endParaRPr lang="zh-CN" altLang="en-US" sz="3600" b="1" kern="1200" dirty="0">
            <a:latin typeface="华文新魏" panose="02010800040101010101" pitchFamily="2" charset="-122"/>
            <a:ea typeface="华文新魏" panose="02010800040101010101" pitchFamily="2" charset="-122"/>
          </a:endParaRPr>
        </a:p>
      </dsp:txBody>
      <dsp:txXfrm>
        <a:off x="4450169" y="40266"/>
        <a:ext cx="2653429" cy="1286683"/>
      </dsp:txXfrm>
    </dsp:sp>
    <dsp:sp modelId="{C94016C0-5E99-4A7C-822B-52C223E8F0CF}">
      <dsp:nvSpPr>
        <dsp:cNvPr id="0" name=""/>
        <dsp:cNvSpPr/>
      </dsp:nvSpPr>
      <dsp:spPr>
        <a:xfrm>
          <a:off x="4683487" y="1366980"/>
          <a:ext cx="273349" cy="10250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059"/>
              </a:lnTo>
              <a:lnTo>
                <a:pt x="273349" y="10250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FECFC-1F2D-4D79-8831-C37C10C81010}">
      <dsp:nvSpPr>
        <dsp:cNvPr id="0" name=""/>
        <dsp:cNvSpPr/>
      </dsp:nvSpPr>
      <dsp:spPr>
        <a:xfrm>
          <a:off x="4956836" y="1708667"/>
          <a:ext cx="2186792" cy="1366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000" b="1" kern="1200" dirty="0" smtClean="0">
              <a:latin typeface="华文楷体" panose="02010600040101010101" pitchFamily="2" charset="-122"/>
              <a:ea typeface="华文楷体" panose="02010600040101010101" pitchFamily="2" charset="-122"/>
            </a:rPr>
            <a:t>表主动意义</a:t>
          </a:r>
          <a:endParaRPr lang="zh-CN" altLang="en-US" sz="4000" b="1" kern="1200" dirty="0">
            <a:latin typeface="华文楷体" panose="02010600040101010101" pitchFamily="2" charset="-122"/>
            <a:ea typeface="华文楷体" panose="02010600040101010101" pitchFamily="2" charset="-122"/>
          </a:endParaRPr>
        </a:p>
      </dsp:txBody>
      <dsp:txXfrm>
        <a:off x="4996867" y="1748698"/>
        <a:ext cx="2106730" cy="1286683"/>
      </dsp:txXfrm>
    </dsp:sp>
    <dsp:sp modelId="{BB406141-A3E8-46A7-851E-9FA2A1E47746}">
      <dsp:nvSpPr>
        <dsp:cNvPr id="0" name=""/>
        <dsp:cNvSpPr/>
      </dsp:nvSpPr>
      <dsp:spPr>
        <a:xfrm>
          <a:off x="4683487" y="1366980"/>
          <a:ext cx="273349" cy="2733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3491"/>
              </a:lnTo>
              <a:lnTo>
                <a:pt x="273349" y="27334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6764D-6BD0-4E96-A8A1-81FB819D23CB}">
      <dsp:nvSpPr>
        <dsp:cNvPr id="0" name=""/>
        <dsp:cNvSpPr/>
      </dsp:nvSpPr>
      <dsp:spPr>
        <a:xfrm>
          <a:off x="4956836" y="3417099"/>
          <a:ext cx="2186792" cy="1366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44450" rIns="66675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500" b="1" kern="1200" smtClean="0">
              <a:latin typeface="华文楷体" panose="02010600040101010101" pitchFamily="2" charset="-122"/>
              <a:ea typeface="华文楷体" panose="02010600040101010101" pitchFamily="2" charset="-122"/>
            </a:rPr>
            <a:t>表现在进行意义</a:t>
          </a:r>
          <a:endParaRPr lang="zh-CN" altLang="en-US" sz="3500" b="1" kern="1200" dirty="0">
            <a:latin typeface="华文楷体" panose="02010600040101010101" pitchFamily="2" charset="-122"/>
            <a:ea typeface="华文楷体" panose="02010600040101010101" pitchFamily="2" charset="-122"/>
          </a:endParaRPr>
        </a:p>
      </dsp:txBody>
      <dsp:txXfrm>
        <a:off x="4996867" y="3457130"/>
        <a:ext cx="2106730" cy="1286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FEF5B-BA32-495A-B528-D40E7E04A449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F1E09-F574-499E-B163-CF04D11C3B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34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1E09-F574-499E-B163-CF04D11C3BD0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76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78F90-DD30-49F2-A75E-9D727B3D090B}" type="datetimeFigureOut">
              <a:rPr lang="zh-CN" altLang="en-US" smtClean="0"/>
              <a:pPr/>
              <a:t>2016/2/23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836712"/>
            <a:ext cx="8215338" cy="3020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B5 U2</a:t>
            </a:r>
            <a:b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zh-CN" altLang="en-US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过去</a:t>
            </a:r>
            <a:r>
              <a:rPr lang="zh-CN" altLang="en-US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分词作宾语补足语</a:t>
            </a:r>
            <a: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/>
            </a:r>
            <a:b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Past Participle as Object Complement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3851920" y="4869160"/>
            <a:ext cx="6400800" cy="1752600"/>
          </a:xfrm>
        </p:spPr>
        <p:txBody>
          <a:bodyPr>
            <a:noAutofit/>
          </a:bodyPr>
          <a:lstStyle/>
          <a:p>
            <a:r>
              <a:rPr lang="zh-CN" altLang="en-US" sz="2000" b="1" dirty="0" smtClean="0">
                <a:solidFill>
                  <a:schemeClr val="tx1"/>
                </a:solidFill>
              </a:rPr>
              <a:t>龙川县隆师中学</a:t>
            </a:r>
            <a:endParaRPr lang="en-US" altLang="zh-CN" sz="2000" b="1" dirty="0" smtClean="0">
              <a:solidFill>
                <a:schemeClr val="tx1"/>
              </a:solidFill>
            </a:endParaRPr>
          </a:p>
          <a:p>
            <a:r>
              <a:rPr lang="zh-CN" altLang="en-US" sz="2000" b="1" dirty="0" smtClean="0">
                <a:solidFill>
                  <a:schemeClr val="tx1"/>
                </a:solidFill>
              </a:rPr>
              <a:t>魏素君</a:t>
            </a:r>
            <a:endParaRPr lang="en-US" altLang="zh-CN" sz="2000" b="1" dirty="0" smtClean="0">
              <a:solidFill>
                <a:schemeClr val="tx1"/>
              </a:solidFill>
            </a:endParaRPr>
          </a:p>
          <a:p>
            <a:r>
              <a:rPr lang="zh-CN" altLang="en-US" sz="2000" b="1" dirty="0" smtClean="0">
                <a:solidFill>
                  <a:schemeClr val="tx1"/>
                </a:solidFill>
              </a:rPr>
              <a:t>华南师范大学</a:t>
            </a:r>
            <a:endParaRPr lang="en-US" altLang="zh-CN" sz="2000" b="1" dirty="0" smtClean="0">
              <a:solidFill>
                <a:schemeClr val="tx1"/>
              </a:solidFill>
            </a:endParaRPr>
          </a:p>
          <a:p>
            <a:r>
              <a:rPr lang="zh-CN" altLang="en-US" sz="2000" b="1" dirty="0">
                <a:solidFill>
                  <a:schemeClr val="tx1"/>
                </a:solidFill>
              </a:rPr>
              <a:t>熊景</a:t>
            </a:r>
            <a:r>
              <a:rPr lang="zh-CN" altLang="en-US" sz="2000" b="1" dirty="0" smtClean="0">
                <a:solidFill>
                  <a:schemeClr val="tx1"/>
                </a:solidFill>
              </a:rPr>
              <a:t>瑶 梁诗汝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6400816" cy="10826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b="1" dirty="0" smtClean="0"/>
              <a:t>Homework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525963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The other day, when I</a:t>
            </a:r>
            <a:r>
              <a:rPr lang="zh-CN" altLang="en-US" sz="3600" b="1" dirty="0"/>
              <a:t> </a:t>
            </a:r>
            <a:r>
              <a:rPr lang="en-US" altLang="zh-CN" sz="3600" b="1" dirty="0" smtClean="0"/>
              <a:t>was having my hair </a:t>
            </a:r>
            <a:r>
              <a:rPr lang="en-US" altLang="zh-CN" sz="3600" b="1" u="sng" dirty="0" smtClean="0"/>
              <a:t>                </a:t>
            </a:r>
            <a:r>
              <a:rPr lang="en-US" altLang="zh-CN" sz="3600" b="1" dirty="0" smtClean="0"/>
              <a:t> (cut) in a barber’s, I had my bike </a:t>
            </a:r>
            <a:r>
              <a:rPr lang="en-US" altLang="zh-CN" sz="3600" b="1" u="sng" dirty="0" smtClean="0"/>
              <a:t>                   </a:t>
            </a:r>
            <a:r>
              <a:rPr lang="en-US" altLang="zh-CN" sz="3600" b="1" dirty="0" smtClean="0"/>
              <a:t> (steal). I went to school </a:t>
            </a:r>
            <a:r>
              <a:rPr lang="en-US" altLang="zh-CN" sz="3600" b="1" u="sng" dirty="0" smtClean="0"/>
              <a:t>               </a:t>
            </a:r>
            <a:r>
              <a:rPr lang="en-US" altLang="zh-CN" sz="3600" b="1" dirty="0" smtClean="0"/>
              <a:t> (feel) very upset. My teacher noticed that. She told me to have my attention </a:t>
            </a:r>
            <a:r>
              <a:rPr lang="en-US" altLang="zh-CN" sz="3600" b="1" u="sng" dirty="0" smtClean="0"/>
              <a:t>                 </a:t>
            </a:r>
            <a:r>
              <a:rPr lang="en-US" altLang="zh-CN" sz="3600" b="1" dirty="0" smtClean="0"/>
              <a:t>(focus) on my study, so I could relieve myself of worry. </a:t>
            </a:r>
          </a:p>
        </p:txBody>
      </p:sp>
      <p:sp>
        <p:nvSpPr>
          <p:cNvPr id="4" name="矩形 3"/>
          <p:cNvSpPr/>
          <p:nvPr/>
        </p:nvSpPr>
        <p:spPr>
          <a:xfrm>
            <a:off x="2143108" y="2143116"/>
            <a:ext cx="7873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cut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86050" y="2714620"/>
            <a:ext cx="13628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stolen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285984" y="3286124"/>
            <a:ext cx="14829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feeling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500562" y="4357694"/>
            <a:ext cx="16796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focused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11500" dirty="0" smtClean="0"/>
              <a:t>Thank you!</a:t>
            </a:r>
            <a:endParaRPr lang="zh-CN" altLang="en-US" sz="11500" dirty="0"/>
          </a:p>
        </p:txBody>
      </p:sp>
    </p:spTree>
    <p:extLst>
      <p:ext uri="{BB962C8B-B14F-4D97-AF65-F5344CB8AC3E}">
        <p14:creationId xmlns:p14="http://schemas.microsoft.com/office/powerpoint/2010/main" val="417673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786842" cy="12858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I. Can you find out the same grammatical structure?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357430"/>
            <a:ext cx="9144000" cy="5526095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2500"/>
              </a:spcBef>
              <a:spcAft>
                <a:spcPts val="2500"/>
              </a:spcAft>
              <a:buFont typeface="+mj-lt"/>
              <a:buAutoNum type="arabicPeriod"/>
            </a:pPr>
            <a:r>
              <a:rPr lang="en-US" altLang="zh-CN" sz="3600" dirty="0" smtClean="0"/>
              <a:t>Now when people refer to England you find Wales included as well. </a:t>
            </a:r>
          </a:p>
          <a:p>
            <a:pPr marL="514350" indent="-514350">
              <a:spcBef>
                <a:spcPts val="1800"/>
              </a:spcBef>
              <a:spcAft>
                <a:spcPts val="2500"/>
              </a:spcAft>
              <a:buFont typeface="+mj-lt"/>
              <a:buAutoNum type="arabicPeriod"/>
            </a:pPr>
            <a:r>
              <a:rPr lang="en-US" altLang="zh-CN" sz="3600" dirty="0" smtClean="0"/>
              <a:t>We’d love to see the problems solved within seven days. </a:t>
            </a:r>
          </a:p>
          <a:p>
            <a:pPr marL="514350" indent="-514350">
              <a:spcBef>
                <a:spcPts val="1800"/>
              </a:spcBef>
              <a:spcAft>
                <a:spcPts val="2500"/>
              </a:spcAft>
              <a:buFont typeface="+mj-lt"/>
              <a:buAutoNum type="arabicPeriod"/>
            </a:pPr>
            <a:r>
              <a:rPr lang="en-US" altLang="zh-CN" sz="3600" dirty="0" smtClean="0"/>
              <a:t>The poor man had his left leg broken.</a:t>
            </a:r>
          </a:p>
          <a:p>
            <a:pPr marL="514350" indent="-514350">
              <a:spcBef>
                <a:spcPts val="1800"/>
              </a:spcBef>
              <a:spcAft>
                <a:spcPts val="2500"/>
              </a:spcAft>
              <a:buNone/>
            </a:pPr>
            <a:r>
              <a:rPr lang="en-US" altLang="zh-CN" sz="3600" dirty="0" smtClean="0"/>
              <a:t> </a:t>
            </a:r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1857356" y="3429000"/>
            <a:ext cx="1500198" cy="0"/>
          </a:xfrm>
          <a:prstGeom prst="line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2700"/>
            <a:bevelB w="127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6357950" y="4500570"/>
            <a:ext cx="1143008" cy="0"/>
          </a:xfrm>
          <a:prstGeom prst="line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2700"/>
            <a:bevelB w="127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6072198" y="6215082"/>
            <a:ext cx="1285884" cy="0"/>
          </a:xfrm>
          <a:prstGeom prst="line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2700"/>
            <a:bevelB w="127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571472" y="3000372"/>
            <a:ext cx="1143008" cy="428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3643306" y="4143380"/>
            <a:ext cx="2643206" cy="428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071934" y="5786454"/>
            <a:ext cx="2000264" cy="428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>
            <a:off x="7643834" y="2357430"/>
            <a:ext cx="1285884" cy="500066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等腰三角形 17"/>
          <p:cNvSpPr/>
          <p:nvPr/>
        </p:nvSpPr>
        <p:spPr>
          <a:xfrm>
            <a:off x="2643174" y="4071942"/>
            <a:ext cx="1285884" cy="500066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>
            <a:off x="3000364" y="5715016"/>
            <a:ext cx="1285884" cy="500066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857488" y="857232"/>
            <a:ext cx="603499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主语</a:t>
            </a:r>
            <a:r>
              <a:rPr lang="en-US" altLang="zh-CN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谓语动词</a:t>
            </a:r>
            <a:r>
              <a:rPr lang="en-US" altLang="zh-CN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宾语</a:t>
            </a:r>
            <a:r>
              <a:rPr lang="en-US" altLang="zh-CN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过去分词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00232" y="1643050"/>
            <a:ext cx="4817344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过去分词作宾语补足语</a:t>
            </a:r>
            <a:endParaRPr lang="zh-CN" altLang="en-US" sz="3600" dirty="0"/>
          </a:p>
        </p:txBody>
      </p:sp>
      <p:sp>
        <p:nvSpPr>
          <p:cNvPr id="24" name="椭圆 23"/>
          <p:cNvSpPr/>
          <p:nvPr/>
        </p:nvSpPr>
        <p:spPr>
          <a:xfrm>
            <a:off x="7072330" y="2428868"/>
            <a:ext cx="785818" cy="571504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28596" y="4071942"/>
            <a:ext cx="785818" cy="571504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2357422" y="5715016"/>
            <a:ext cx="785818" cy="571504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3" grpId="0" animBg="1"/>
      <p:bldP spid="21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3214710" cy="8572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表示被动意义</a:t>
            </a:r>
            <a:endParaRPr lang="zh-CN" altLang="en-US" sz="36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428992" y="3786191"/>
            <a:ext cx="5715008" cy="1285884"/>
          </a:xfrm>
        </p:spPr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zh-CN" b="1" dirty="0" smtClean="0">
                <a:latin typeface="Century Gothic" panose="020B0502020202020204" pitchFamily="34" charset="0"/>
              </a:rPr>
              <a:t>The doctor </a:t>
            </a:r>
            <a:r>
              <a:rPr lang="en-US" altLang="zh-CN" b="1" dirty="0">
                <a:latin typeface="Century Gothic" panose="020B0502020202020204" pitchFamily="34" charset="0"/>
              </a:rPr>
              <a:t>wants to </a:t>
            </a:r>
            <a:r>
              <a:rPr lang="en-US" altLang="zh-CN" b="1" dirty="0">
                <a:solidFill>
                  <a:srgbClr val="FF0000"/>
                </a:solidFill>
                <a:latin typeface="Century Gothic" panose="020B0502020202020204" pitchFamily="34" charset="0"/>
              </a:rPr>
              <a:t>have</a:t>
            </a:r>
            <a:r>
              <a:rPr lang="en-US" altLang="zh-CN" b="1" dirty="0">
                <a:latin typeface="Century Gothic" panose="020B0502020202020204" pitchFamily="34" charset="0"/>
              </a:rPr>
              <a:t> </a:t>
            </a:r>
            <a:r>
              <a:rPr lang="en-US" altLang="zh-CN" b="1" dirty="0" smtClean="0">
                <a:latin typeface="Century Gothic" panose="020B0502020202020204" pitchFamily="34" charset="0"/>
              </a:rPr>
              <a:t>his eyes </a:t>
            </a:r>
            <a:r>
              <a:rPr lang="en-US" altLang="zh-CN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examined</a:t>
            </a:r>
            <a:r>
              <a:rPr lang="en-US" altLang="zh-CN" b="1" dirty="0" smtClean="0">
                <a:latin typeface="Century Gothic" panose="020B0502020202020204" pitchFamily="34" charset="0"/>
              </a:rPr>
              <a:t>.</a:t>
            </a:r>
            <a:endParaRPr lang="en-US" altLang="zh-CN" b="1" dirty="0">
              <a:latin typeface="Century Gothic" panose="020B0502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3714752"/>
            <a:ext cx="2857520" cy="26193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000108"/>
            <a:ext cx="6429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en-US" altLang="zh-CN" sz="3200" b="1" dirty="0">
                <a:latin typeface="Century Gothic" panose="020B0502020202020204" pitchFamily="34" charset="0"/>
              </a:rPr>
              <a:t> </a:t>
            </a:r>
            <a:r>
              <a:rPr lang="en-US" altLang="zh-CN" sz="3600" b="1" dirty="0" smtClean="0"/>
              <a:t>The thief was taken out of the room </a:t>
            </a:r>
            <a:r>
              <a:rPr lang="en-US" altLang="zh-CN" sz="3600" b="1" u="sng" dirty="0" smtClean="0">
                <a:solidFill>
                  <a:srgbClr val="FF0000"/>
                </a:solidFill>
              </a:rPr>
              <a:t>with </a:t>
            </a:r>
            <a:r>
              <a:rPr lang="en-US" altLang="zh-CN" sz="3600" b="1" u="sng" dirty="0" smtClean="0"/>
              <a:t>his hands </a:t>
            </a:r>
            <a:r>
              <a:rPr lang="en-US" altLang="zh-CN" sz="3600" b="1" u="sng" dirty="0" smtClean="0">
                <a:solidFill>
                  <a:srgbClr val="FF0000"/>
                </a:solidFill>
              </a:rPr>
              <a:t>tied</a:t>
            </a:r>
            <a:r>
              <a:rPr lang="en-US" altLang="zh-CN" sz="3600" b="1" u="sng" dirty="0" smtClean="0"/>
              <a:t>.</a:t>
            </a:r>
          </a:p>
        </p:txBody>
      </p:sp>
      <p:pic>
        <p:nvPicPr>
          <p:cNvPr id="7" name="Picture 2" descr="http://img02.tooopen.com/Downs/images/2010/5/13/sy_201005131155598920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642918"/>
            <a:ext cx="2593711" cy="28575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142976" y="2357430"/>
            <a:ext cx="421484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His hands were tied. </a:t>
            </a:r>
            <a:endParaRPr lang="zh-CN" alt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5072074"/>
            <a:ext cx="485778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His eyes are examined by the doctor.  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4883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3328982" cy="98903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表示完成意义</a:t>
            </a:r>
            <a:endParaRPr lang="zh-CN" altLang="en-US" sz="36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1428736"/>
            <a:ext cx="5572164" cy="11430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zh-CN" b="1" dirty="0">
                <a:latin typeface="Century Gothic" panose="020B0502020202020204" pitchFamily="34" charset="0"/>
              </a:rPr>
              <a:t>I </a:t>
            </a:r>
            <a:r>
              <a:rPr lang="en-US" altLang="zh-CN" b="1" dirty="0">
                <a:solidFill>
                  <a:srgbClr val="FF0000"/>
                </a:solidFill>
                <a:latin typeface="Century Gothic" panose="020B0502020202020204" pitchFamily="34" charset="0"/>
              </a:rPr>
              <a:t>saw</a:t>
            </a:r>
            <a:r>
              <a:rPr lang="en-US" altLang="zh-CN" b="1" dirty="0">
                <a:latin typeface="Century Gothic" panose="020B0502020202020204" pitchFamily="34" charset="0"/>
              </a:rPr>
              <a:t> the leaves </a:t>
            </a:r>
            <a:r>
              <a:rPr lang="en-US" altLang="zh-CN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fallen</a:t>
            </a:r>
            <a:r>
              <a:rPr lang="en-US" altLang="zh-CN" b="1" dirty="0">
                <a:latin typeface="Century Gothic" panose="020B0502020202020204" pitchFamily="34" charset="0"/>
              </a:rPr>
              <a:t> this morning.</a:t>
            </a:r>
            <a:endParaRPr lang="zh-CN" altLang="en-US" b="1" dirty="0">
              <a:latin typeface="Century Gothic" panose="020B0502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268760"/>
            <a:ext cx="2989709" cy="2000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6686" y="4110144"/>
            <a:ext cx="58681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en-US" altLang="zh-CN" sz="3200" b="1" dirty="0">
                <a:latin typeface="Century Gothic" panose="020B0502020202020204" pitchFamily="34" charset="0"/>
              </a:rPr>
              <a:t>I </a:t>
            </a:r>
            <a:r>
              <a:rPr lang="en-US" altLang="zh-CN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found</a:t>
            </a:r>
            <a:r>
              <a:rPr lang="en-US" altLang="zh-CN" sz="3200" b="1" dirty="0">
                <a:latin typeface="Century Gothic" panose="020B0502020202020204" pitchFamily="34" charset="0"/>
              </a:rPr>
              <a:t> the cat </a:t>
            </a:r>
            <a:r>
              <a:rPr lang="en-US" altLang="zh-CN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hidden</a:t>
            </a:r>
            <a:r>
              <a:rPr lang="en-US" altLang="zh-CN" sz="3200" b="1" dirty="0">
                <a:latin typeface="Century Gothic" panose="020B0502020202020204" pitchFamily="34" charset="0"/>
              </a:rPr>
              <a:t> under the bed.</a:t>
            </a:r>
            <a:endParaRPr lang="zh-CN" altLang="en-US" sz="3200" b="1" dirty="0">
              <a:latin typeface="Century Gothic" panose="020B0502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71987"/>
            <a:ext cx="2895600" cy="2095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5786" y="2643182"/>
            <a:ext cx="421484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The leaves had fallen. </a:t>
            </a:r>
            <a:endParaRPr lang="zh-CN" alt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714744" y="5286388"/>
            <a:ext cx="542925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The cat had hidden under the bed. 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8325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472518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总结：过去分词作宾语补足语</a:t>
            </a:r>
            <a:r>
              <a:rPr lang="en-US" altLang="zh-CN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/>
            </a:r>
            <a:br>
              <a:rPr lang="en-US" altLang="zh-CN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en-US" altLang="zh-CN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Past </a:t>
            </a:r>
            <a:r>
              <a:rPr lang="en-US" altLang="zh-CN" sz="36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P</a:t>
            </a:r>
            <a:r>
              <a:rPr lang="en-US" altLang="zh-CN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articiple as Object </a:t>
            </a:r>
            <a:r>
              <a:rPr lang="en-US" altLang="zh-CN" sz="3600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C</a:t>
            </a:r>
            <a:r>
              <a:rPr lang="en-US" altLang="zh-CN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omplement</a:t>
            </a:r>
            <a:endParaRPr lang="zh-CN" altLang="en-US" sz="36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2143116"/>
            <a:ext cx="8358246" cy="4071966"/>
          </a:xfrm>
        </p:spPr>
        <p:txBody>
          <a:bodyPr>
            <a:normAutofit lnSpcReduction="10000"/>
          </a:bodyPr>
          <a:lstStyle/>
          <a:p>
            <a:pPr>
              <a:spcBef>
                <a:spcPts val="450"/>
              </a:spcBef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其结构形式为：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主语</a:t>
            </a:r>
            <a:r>
              <a:rPr lang="en-US" altLang="zh-CN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谓语动词</a:t>
            </a:r>
            <a:r>
              <a:rPr lang="en-US" altLang="zh-CN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宾语</a:t>
            </a:r>
            <a:r>
              <a:rPr lang="en-US" altLang="zh-CN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过去分词。（</a:t>
            </a:r>
            <a:r>
              <a:rPr lang="en-US" altLang="zh-CN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with + 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名词</a:t>
            </a:r>
            <a:r>
              <a:rPr lang="en-US" altLang="zh-CN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代词</a:t>
            </a:r>
            <a:r>
              <a:rPr lang="en-US" altLang="zh-CN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过去分词）</a:t>
            </a:r>
            <a:endParaRPr lang="en-US" altLang="zh-CN" b="1" dirty="0" smtClean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作宾语补足语的过去分词一般来自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及物动词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，表示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被动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和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完成意义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，说明宾语所处的状态。</a:t>
            </a: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endParaRPr lang="en-US" altLang="zh-CN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过去分词做宾补时，与宾语存在逻辑上的</a:t>
            </a:r>
            <a:r>
              <a:rPr lang="zh-CN" altLang="en-US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动宾关系。</a:t>
            </a:r>
            <a:endParaRPr lang="zh-CN" altLang="en-US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962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6186502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b="1" dirty="0" smtClean="0"/>
              <a:t>Practice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600" b="1" dirty="0" smtClean="0"/>
              <a:t>I saw an old man </a:t>
            </a:r>
            <a:r>
              <a:rPr lang="en-US" altLang="zh-CN" sz="3600" b="1" u="sng" dirty="0" smtClean="0"/>
              <a:t>                  </a:t>
            </a:r>
            <a:r>
              <a:rPr lang="en-US" altLang="zh-CN" sz="3600" b="1" dirty="0" smtClean="0"/>
              <a:t> (knock)down by a car.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600" b="1" dirty="0" smtClean="0"/>
              <a:t>With all the work </a:t>
            </a:r>
            <a:r>
              <a:rPr lang="en-US" altLang="zh-CN" sz="3600" b="1" u="sng" dirty="0" smtClean="0"/>
              <a:t>                  </a:t>
            </a:r>
            <a:r>
              <a:rPr lang="en-US" altLang="zh-CN" sz="3600" b="1" dirty="0" smtClean="0"/>
              <a:t> (do), I</a:t>
            </a:r>
            <a:r>
              <a:rPr lang="zh-CN" altLang="en-US" sz="3600" b="1" dirty="0"/>
              <a:t> </a:t>
            </a:r>
            <a:r>
              <a:rPr lang="en-US" altLang="zh-CN" sz="3600" b="1" dirty="0" smtClean="0"/>
              <a:t>feel very relaxed now. </a:t>
            </a:r>
          </a:p>
        </p:txBody>
      </p:sp>
      <p:sp>
        <p:nvSpPr>
          <p:cNvPr id="7" name="矩形 6"/>
          <p:cNvSpPr/>
          <p:nvPr/>
        </p:nvSpPr>
        <p:spPr>
          <a:xfrm>
            <a:off x="4214810" y="3000372"/>
            <a:ext cx="1162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done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29058" y="1785926"/>
            <a:ext cx="2028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cs typeface="+mj-cs"/>
              </a:rPr>
              <a:t>knocked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6286544" cy="107157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b="1" dirty="0" smtClean="0"/>
              <a:t>Comparison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5429264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I</a:t>
            </a:r>
            <a:r>
              <a:rPr lang="zh-CN" altLang="en-US" sz="3600" b="1" dirty="0" smtClean="0"/>
              <a:t> </a:t>
            </a:r>
            <a:r>
              <a:rPr lang="en-US" altLang="zh-CN" sz="3600" b="1" dirty="0" smtClean="0"/>
              <a:t>saw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her</a:t>
            </a:r>
            <a:r>
              <a:rPr lang="en-US" altLang="zh-CN" sz="3600" b="1" dirty="0" smtClean="0"/>
              <a:t> 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taken</a:t>
            </a:r>
            <a:r>
              <a:rPr lang="en-US" altLang="zh-CN" sz="3600" b="1" dirty="0" smtClean="0"/>
              <a:t> out of the classroom.</a:t>
            </a:r>
            <a:endParaRPr lang="zh-CN" altLang="en-US" sz="3600" b="1" dirty="0" smtClean="0"/>
          </a:p>
          <a:p>
            <a:pPr>
              <a:buNone/>
            </a:pPr>
            <a:endParaRPr lang="en-US" altLang="zh-CN" sz="3600" b="1" dirty="0" smtClean="0"/>
          </a:p>
          <a:p>
            <a:r>
              <a:rPr lang="zh-CN" altLang="en-US" sz="3600" b="1" dirty="0" smtClean="0"/>
              <a:t>我看见她被人从教室带了出来。</a:t>
            </a:r>
            <a:endParaRPr lang="en-US" altLang="zh-CN" sz="3600" b="1" dirty="0"/>
          </a:p>
          <a:p>
            <a:endParaRPr lang="en-US" altLang="zh-CN" sz="3600" b="1" dirty="0" smtClean="0"/>
          </a:p>
          <a:p>
            <a:r>
              <a:rPr lang="en-US" altLang="zh-CN" sz="3600" b="1" dirty="0" smtClean="0"/>
              <a:t>I saw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her</a:t>
            </a:r>
            <a:r>
              <a:rPr lang="en-US" altLang="zh-CN" sz="3600" b="1" dirty="0" smtClean="0"/>
              <a:t> 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coming</a:t>
            </a:r>
            <a:r>
              <a:rPr lang="en-US" altLang="zh-CN" sz="3600" b="1" dirty="0" smtClean="0"/>
              <a:t> into the classroom. </a:t>
            </a:r>
          </a:p>
          <a:p>
            <a:endParaRPr lang="en-US" altLang="zh-CN" sz="3600" b="1" dirty="0" smtClean="0"/>
          </a:p>
          <a:p>
            <a:r>
              <a:rPr lang="zh-CN" altLang="en-US" sz="3600" b="1" dirty="0" smtClean="0"/>
              <a:t>我</a:t>
            </a:r>
            <a:r>
              <a:rPr lang="zh-CN" altLang="en-US" sz="3600" b="1" dirty="0"/>
              <a:t>看</a:t>
            </a:r>
            <a:r>
              <a:rPr lang="zh-CN" altLang="en-US" sz="3600" b="1" dirty="0" smtClean="0"/>
              <a:t>见她正进教室</a:t>
            </a:r>
            <a:endParaRPr lang="en-US" altLang="zh-CN" sz="3600" b="1" dirty="0" smtClean="0"/>
          </a:p>
        </p:txBody>
      </p:sp>
      <p:sp>
        <p:nvSpPr>
          <p:cNvPr id="4" name="下弧形箭头 3"/>
          <p:cNvSpPr/>
          <p:nvPr/>
        </p:nvSpPr>
        <p:spPr>
          <a:xfrm>
            <a:off x="2071670" y="2000240"/>
            <a:ext cx="1143008" cy="42862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下弧形箭头 4"/>
          <p:cNvSpPr/>
          <p:nvPr/>
        </p:nvSpPr>
        <p:spPr>
          <a:xfrm>
            <a:off x="2214546" y="4643446"/>
            <a:ext cx="1285884" cy="500066"/>
          </a:xfrm>
          <a:prstGeom prst="curvedUpArrow">
            <a:avLst>
              <a:gd name="adj1" fmla="val 25000"/>
              <a:gd name="adj2" fmla="val 50000"/>
              <a:gd name="adj3" fmla="val 146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496" y="2000240"/>
            <a:ext cx="228601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被动关系</a:t>
            </a:r>
            <a:endParaRPr lang="zh-CN" alt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86248" y="4643447"/>
            <a:ext cx="2214578" cy="642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主动关系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1113636044"/>
              </p:ext>
            </p:extLst>
          </p:nvPr>
        </p:nvGraphicFramePr>
        <p:xfrm>
          <a:off x="285720" y="1500174"/>
          <a:ext cx="8136904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57488" y="214290"/>
            <a:ext cx="307183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5400" b="1" dirty="0" smtClean="0">
                <a:latin typeface="Century Gothic" panose="020B0502020202020204" pitchFamily="34" charset="0"/>
              </a:rPr>
              <a:t>自我总结</a:t>
            </a:r>
            <a:r>
              <a:rPr lang="en-US" altLang="zh-CN" sz="5400" b="1" dirty="0" smtClean="0">
                <a:latin typeface="Century Gothic" panose="020B0502020202020204" pitchFamily="34" charset="0"/>
              </a:rPr>
              <a:t> 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8859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altLang="zh-CN" sz="3600" b="1" dirty="0" smtClean="0">
                <a:latin typeface="Century Gothic" panose="020B0502020202020204" pitchFamily="34" charset="0"/>
              </a:rPr>
              <a:t>Practice: Use –</a:t>
            </a:r>
            <a:r>
              <a:rPr lang="en-US" altLang="zh-CN" sz="3600" b="1" dirty="0" err="1" smtClean="0">
                <a:latin typeface="Century Gothic" panose="020B0502020202020204" pitchFamily="34" charset="0"/>
              </a:rPr>
              <a:t>ing</a:t>
            </a:r>
            <a:r>
              <a:rPr lang="en-US" altLang="zh-CN" sz="3600" b="1" dirty="0" smtClean="0">
                <a:latin typeface="Century Gothic" panose="020B0502020202020204" pitchFamily="34" charset="0"/>
              </a:rPr>
              <a:t> or –</a:t>
            </a:r>
            <a:r>
              <a:rPr lang="en-US" altLang="zh-CN" sz="3600" b="1" dirty="0" err="1" smtClean="0">
                <a:latin typeface="Century Gothic" panose="020B0502020202020204" pitchFamily="34" charset="0"/>
              </a:rPr>
              <a:t>ed</a:t>
            </a:r>
            <a:r>
              <a:rPr lang="en-US" altLang="zh-CN" sz="3600" b="1" dirty="0" smtClean="0">
                <a:latin typeface="Century Gothic" panose="020B0502020202020204" pitchFamily="34" charset="0"/>
              </a:rPr>
              <a:t> participle to finish the following passage.</a:t>
            </a:r>
            <a:endParaRPr lang="zh-CN" alt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9024" y="3071810"/>
            <a:ext cx="8784976" cy="400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 smtClean="0"/>
              <a:t>It was a sunny day. I went to a park. It was almost winter. I could see the leaves </a:t>
            </a:r>
            <a:r>
              <a:rPr lang="en-US" altLang="zh-CN" dirty="0" smtClean="0">
                <a:solidFill>
                  <a:srgbClr val="FF0000"/>
                </a:solidFill>
              </a:rPr>
              <a:t>fallen</a:t>
            </a:r>
            <a:r>
              <a:rPr lang="en-US" altLang="zh-CN" dirty="0" smtClean="0"/>
              <a:t> (fall). I found some children </a:t>
            </a:r>
            <a:r>
              <a:rPr lang="en-US" altLang="zh-CN" dirty="0" smtClean="0">
                <a:solidFill>
                  <a:srgbClr val="FF0000"/>
                </a:solidFill>
              </a:rPr>
              <a:t>running</a:t>
            </a:r>
            <a:r>
              <a:rPr lang="en-US" altLang="zh-CN" dirty="0" smtClean="0"/>
              <a:t> (run) around. Besides, I also see a girl </a:t>
            </a:r>
            <a:r>
              <a:rPr lang="en-US" altLang="zh-CN" dirty="0" smtClean="0">
                <a:solidFill>
                  <a:srgbClr val="FF0000"/>
                </a:solidFill>
              </a:rPr>
              <a:t>feeding</a:t>
            </a:r>
            <a:r>
              <a:rPr lang="en-US" altLang="zh-CN" dirty="0" smtClean="0"/>
              <a:t> (feed)a pigeon with bread. At dusk, I found everyone </a:t>
            </a:r>
            <a:r>
              <a:rPr lang="en-US" altLang="zh-CN" dirty="0" smtClean="0">
                <a:solidFill>
                  <a:srgbClr val="FF0000"/>
                </a:solidFill>
              </a:rPr>
              <a:t>gone </a:t>
            </a:r>
            <a:r>
              <a:rPr lang="en-US" altLang="zh-CN" dirty="0" smtClean="0"/>
              <a:t>(go) and only a bike </a:t>
            </a:r>
            <a:r>
              <a:rPr lang="en-US" altLang="zh-CN" dirty="0" smtClean="0">
                <a:solidFill>
                  <a:srgbClr val="FF0000"/>
                </a:solidFill>
              </a:rPr>
              <a:t>parked</a:t>
            </a:r>
            <a:r>
              <a:rPr lang="en-US" altLang="zh-CN" dirty="0" smtClean="0"/>
              <a:t> (park) under the tree. I then realized it’s time to go home.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0" y="1285860"/>
            <a:ext cx="1857388" cy="171691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84" y="1357298"/>
            <a:ext cx="3017459" cy="1591200"/>
          </a:xfrm>
          <a:prstGeom prst="rect">
            <a:avLst/>
          </a:prstGeom>
        </p:spPr>
      </p:pic>
      <p:pic>
        <p:nvPicPr>
          <p:cNvPr id="15362" name="Picture 2" descr="http://www.people.com.cn/mediafile/pic/20120913/5/142074889285312131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214422"/>
            <a:ext cx="2928958" cy="1785926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5286380" y="3643314"/>
            <a:ext cx="100013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857488" y="4143380"/>
            <a:ext cx="135732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000232" y="4643446"/>
            <a:ext cx="1285884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286116" y="5143512"/>
            <a:ext cx="928694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500958" y="5072074"/>
            <a:ext cx="121444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39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</TotalTime>
  <Words>484</Words>
  <Application>Microsoft Office PowerPoint</Application>
  <PresentationFormat>全屏显示(4:3)</PresentationFormat>
  <Paragraphs>61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华文楷体</vt:lpstr>
      <vt:lpstr>华文新魏</vt:lpstr>
      <vt:lpstr>宋体</vt:lpstr>
      <vt:lpstr>Arial</vt:lpstr>
      <vt:lpstr>Calibri</vt:lpstr>
      <vt:lpstr>Century Gothic</vt:lpstr>
      <vt:lpstr>Wingdings</vt:lpstr>
      <vt:lpstr>Office 主题</vt:lpstr>
      <vt:lpstr>B5 U2 过去分词作宾语补足语 Past Participle as Object Complement</vt:lpstr>
      <vt:lpstr>I. Can you find out the same grammatical structure?</vt:lpstr>
      <vt:lpstr>表示被动意义</vt:lpstr>
      <vt:lpstr>表示完成意义</vt:lpstr>
      <vt:lpstr>总结：过去分词作宾语补足语 Past Participle as Object Complement</vt:lpstr>
      <vt:lpstr>Practice</vt:lpstr>
      <vt:lpstr>Comparison</vt:lpstr>
      <vt:lpstr>PowerPoint 演示文稿</vt:lpstr>
      <vt:lpstr>Practice: Use –ing or –ed participle to finish the following passage.</vt:lpstr>
      <vt:lpstr>Homework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saw the leaves fallen this morning. He can not get himself dressed.</dc:title>
  <dc:creator>LENOVO</dc:creator>
  <cp:lastModifiedBy>熊瑶</cp:lastModifiedBy>
  <cp:revision>51</cp:revision>
  <dcterms:created xsi:type="dcterms:W3CDTF">2016-02-17T06:28:52Z</dcterms:created>
  <dcterms:modified xsi:type="dcterms:W3CDTF">2016-02-23T06:01:36Z</dcterms:modified>
</cp:coreProperties>
</file>