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3"/>
  </p:sldMasterIdLst>
  <p:notesMasterIdLst>
    <p:notesMasterId r:id="rId27"/>
  </p:notesMasterIdLst>
  <p:sldIdLst>
    <p:sldId id="382" r:id="rId4"/>
    <p:sldId id="320" r:id="rId5"/>
    <p:sldId id="307" r:id="rId6"/>
    <p:sldId id="257" r:id="rId7"/>
    <p:sldId id="275" r:id="rId8"/>
    <p:sldId id="321" r:id="rId9"/>
    <p:sldId id="322" r:id="rId10"/>
    <p:sldId id="324" r:id="rId11"/>
    <p:sldId id="383" r:id="rId12"/>
    <p:sldId id="326" r:id="rId13"/>
    <p:sldId id="323" r:id="rId14"/>
    <p:sldId id="258" r:id="rId15"/>
    <p:sldId id="274" r:id="rId16"/>
    <p:sldId id="345" r:id="rId17"/>
    <p:sldId id="342" r:id="rId18"/>
    <p:sldId id="308" r:id="rId19"/>
    <p:sldId id="343" r:id="rId20"/>
    <p:sldId id="344" r:id="rId21"/>
    <p:sldId id="309" r:id="rId22"/>
    <p:sldId id="310" r:id="rId23"/>
    <p:sldId id="312" r:id="rId24"/>
    <p:sldId id="346" r:id="rId25"/>
    <p:sldId id="319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A834"/>
    <a:srgbClr val="0000FF"/>
    <a:srgbClr val="FF6600"/>
    <a:srgbClr val="E85475"/>
    <a:srgbClr val="602E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590" autoAdjust="0"/>
  </p:normalViewPr>
  <p:slideViewPr>
    <p:cSldViewPr>
      <p:cViewPr varScale="1">
        <p:scale>
          <a:sx n="62" d="100"/>
          <a:sy n="62" d="100"/>
        </p:scale>
        <p:origin x="-1500" y="-90"/>
      </p:cViewPr>
      <p:guideLst>
        <p:guide orient="horz" pos="2184"/>
        <p:guide pos="29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F5D78D3-65FE-4EEC-B8EA-6015B875D5D0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2F11147-7DAB-44B0-8148-ABED41C3FF7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1E459-2D95-4262-A3A1-1AF5DF32978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320C1-A8CC-4A5E-BB6F-61D073F9A07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462CD-6FB7-4696-ADA3-4AC955C7958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A3473-CDD2-4702-B152-2BF8FD497AE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FE800-CEBC-453D-8BD7-B67A0881DE3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EE130-CD3D-411F-88A8-F4342983822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205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7AEE8-DC4F-4013-85D9-07151744387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205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20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E772D-7371-4EC8-9A2C-347373D17BF0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05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62078-A843-497A-9D02-A4610225428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205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20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972A9-5759-4EA4-A8AD-399AFB433493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205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898D1-0390-4812-AB2D-6D5ACE599E9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205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20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318D9-2D4C-46FF-AF53-54C8149EE46F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205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A312A-B0A6-449A-BD63-46C0E79EF90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205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20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65F8D-027C-4C62-A635-B6214F828128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205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94AE9-DD2F-4565-A744-EB011C430A98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205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灯片编号占位符 20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93D5-353F-414B-8BF6-63778274A33B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05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F4D4-AD5C-4B51-98F1-FD575273C3EA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205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灯片编号占位符 20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9249B-8814-4B3D-9625-B041E815F32E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05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458D5-84D8-460E-BFF4-52C51F3EFAE4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05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20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4BC65-916B-4CBC-8679-D6D117251DB6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205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A2795-147C-447E-9FFB-716FA4A4C06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205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20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52DC1-9106-48BB-A54B-F4660988E9D6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0758A-39E0-4C24-96C1-3DC294AE769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94BFF-4456-469F-BDBC-A4EFEF7C46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205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7891F-D11A-4F19-A0A9-AF78B0494EC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205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20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7796F-0905-426E-9744-6C872A441E36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05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E6AE3-B2F1-42E5-8DEB-A72F742C0A9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205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20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5AE99-FA7B-486B-9B6D-C1E7642A4C82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7400" cy="58499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52930" cy="58499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05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BE0D-65C5-41EF-B149-C0B2767738E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205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20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38F3A-1581-4546-B737-208D51DAC2F5}" type="slidenum">
              <a:rPr lang="en-US" alt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348DC-2D45-46B8-A2AE-0185CBE1AE2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05307-C533-40D4-BF36-4691CA55D07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C0391-34C3-4470-B20C-6C0F7CEF657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73C0E-0587-4012-98B0-684A5988B7A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4EE4-BDE0-452C-B6AD-CDA0A2781190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48768-EE93-4B09-AD13-563CBF2212A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D03CB-BA7B-4F3D-A95D-A3182F4B8B5B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D25B1-611A-46F9-9FC7-43FCB1E0A43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FFEA4-64AE-4A18-AB00-FC5E689D2F9B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DFD92-573B-4A80-B75F-D5BBE386A10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AA000-3F8E-4C22-BB19-90BA3555CCC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E6FB-34EE-4CC6-A8CE-9064E62622D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E49BD-E250-4EDE-B319-C84D555455A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74D01-7E64-4EB6-8B1D-0D9FCB86933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34.jpg"/>
          <p:cNvPicPr>
            <a:picLocks noChangeAspect="1"/>
          </p:cNvPicPr>
          <p:nvPr userDrawn="1"/>
        </p:nvPicPr>
        <p:blipFill>
          <a:blip r:embed="rId13"/>
          <a:srcRect l="39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614A505-314D-43AD-9B4D-604BA7A49093}" type="datetimeFigureOut">
              <a:rPr lang="zh-CN" altLang="en-US"/>
            </a:fld>
            <a:endParaRPr lang="zh-CN" altLang="en-US"/>
          </a:p>
        </p:txBody>
      </p:sp>
      <p:sp>
        <p:nvSpPr>
          <p:cNvPr id="103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158B462-5F91-421F-A998-8C8EA00A5AC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 kern="1200">
          <a:solidFill>
            <a:srgbClr val="602E0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>
          <a:solidFill>
            <a:srgbClr val="602E04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>
          <a:solidFill>
            <a:srgbClr val="602E04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>
          <a:solidFill>
            <a:srgbClr val="602E04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>
          <a:solidFill>
            <a:srgbClr val="602E04"/>
          </a:solidFill>
          <a:latin typeface="Arial" charset="0"/>
          <a:ea typeface="宋体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>
          <a:solidFill>
            <a:srgbClr val="602E04"/>
          </a:solidFill>
          <a:latin typeface="Arial" charset="0"/>
          <a:ea typeface="宋体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>
          <a:solidFill>
            <a:srgbClr val="602E04"/>
          </a:solidFill>
          <a:latin typeface="Arial" charset="0"/>
          <a:ea typeface="宋体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>
          <a:solidFill>
            <a:srgbClr val="602E04"/>
          </a:solidFill>
          <a:latin typeface="Arial" charset="0"/>
          <a:ea typeface="宋体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>
          <a:solidFill>
            <a:srgbClr val="602E04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049"/>
          <p:cNvSpPr>
            <a:spLocks noGrp="1"/>
          </p:cNvSpPr>
          <p:nvPr>
            <p:ph type="title"/>
          </p:nvPr>
        </p:nvSpPr>
        <p:spPr bwMode="auto">
          <a:xfrm>
            <a:off x="457200" y="276225"/>
            <a:ext cx="8229600" cy="1141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3315" name="文本占位符 2050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2052" name="日期占位符 205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B1E0A339-5322-422E-8AA5-715475446300}" type="datetimeFigureOut">
              <a:rPr lang="zh-CN" altLang="en-US"/>
            </a:fld>
            <a:endParaRPr lang="zh-CN" altLang="en-US"/>
          </a:p>
        </p:txBody>
      </p:sp>
      <p:sp>
        <p:nvSpPr>
          <p:cNvPr id="2053" name="页脚占位符 205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2054" name="灯片编号占位符 205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D71F86D2-F419-4167-9241-F9D6A591BDFD}" type="slidenum">
              <a:rPr lang="en-US" altLang="zh-CN"/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microsoft.com/office/2007/relationships/media" Target="file:///E:\JB.mp3" TargetMode="External"/><Relationship Id="rId4" Type="http://schemas.openxmlformats.org/officeDocument/2006/relationships/audio" Target="file:///E:\JB.mp3" TargetMode="External"/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hyperlink" Target="file:///E:\JB.mp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GIF"/><Relationship Id="rId1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C:\Documents and Settings\Administrator\桌面\ZCOOL_Floral Templates2.jpg"/>
          <p:cNvPicPr>
            <a:picLocks noChangeAspect="1"/>
          </p:cNvPicPr>
          <p:nvPr/>
        </p:nvPicPr>
        <p:blipFill>
          <a:blip r:embed="rId1"/>
          <a:srcRect r="4478"/>
          <a:stretch>
            <a:fillRect/>
          </a:stretch>
        </p:blipFill>
        <p:spPr bwMode="auto">
          <a:xfrm>
            <a:off x="-252413" y="404495"/>
            <a:ext cx="9144001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Box 5"/>
          <p:cNvSpPr txBox="1">
            <a:spLocks noChangeArrowheads="1"/>
          </p:cNvSpPr>
          <p:nvPr/>
        </p:nvSpPr>
        <p:spPr bwMode="auto">
          <a:xfrm>
            <a:off x="-252730" y="4581525"/>
            <a:ext cx="7748905" cy="701040"/>
          </a:xfrm>
          <a:prstGeom prst="rect">
            <a:avLst/>
          </a:prstGeom>
          <a:solidFill>
            <a:srgbClr val="602E04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000">
                <a:solidFill>
                  <a:schemeClr val="bg1"/>
                </a:solidFill>
                <a:latin typeface="+mn-lt"/>
                <a:ea typeface="+mn-ea"/>
                <a:sym typeface="+mn-ea"/>
              </a:rPr>
              <a:t>河源市河源中学         陈静</a:t>
            </a:r>
            <a:endParaRPr lang="zh-CN" altLang="en-US">
              <a:solidFill>
                <a:srgbClr val="602E04"/>
              </a:solidFill>
              <a:latin typeface="时尚中黑简体"/>
              <a:ea typeface="时尚中黑简体"/>
              <a:cs typeface="时尚中黑简体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252730" y="5517515"/>
            <a:ext cx="9170035" cy="13163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tx1"/>
                </a:solidFill>
              </a:rPr>
              <a:t>华南师范大学外国语言文华学院   徐嘉丽</a:t>
            </a:r>
            <a:endParaRPr lang="zh-CN" altLang="en-US" sz="4000">
              <a:solidFill>
                <a:schemeClr val="tx1"/>
              </a:solidFill>
            </a:endParaRPr>
          </a:p>
          <a:p>
            <a:endParaRPr lang="zh-CN" altLang="en-US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539750" y="1052513"/>
            <a:ext cx="8064500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/>
              <a:t>He was highly thought of by the manager.</a:t>
            </a:r>
            <a:r>
              <a:rPr lang="zh-CN" altLang="en-US" sz="3200"/>
              <a:t>经理对他非常赞赏。</a:t>
            </a:r>
            <a:endParaRPr lang="en-US" altLang="zh-CN" sz="4800"/>
          </a:p>
        </p:txBody>
      </p:sp>
      <p:pic>
        <p:nvPicPr>
          <p:cNvPr id="36866" name="Picture 4" descr="表扬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40200" y="1773238"/>
            <a:ext cx="31686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3"/>
          <p:cNvSpPr txBox="1">
            <a:spLocks noChangeArrowheads="1"/>
          </p:cNvSpPr>
          <p:nvPr/>
        </p:nvSpPr>
        <p:spPr bwMode="auto">
          <a:xfrm>
            <a:off x="-36513" y="692150"/>
            <a:ext cx="8893176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>
                <a:solidFill>
                  <a:srgbClr val="00B050"/>
                </a:solidFill>
              </a:rPr>
              <a:t>Think poorly/badly of</a:t>
            </a:r>
            <a:endParaRPr lang="en-US" altLang="zh-CN">
              <a:solidFill>
                <a:srgbClr val="FFC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950" y="1989138"/>
            <a:ext cx="5354638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CN" sz="2400">
                <a:solidFill>
                  <a:srgbClr val="00B050"/>
                </a:solidFill>
                <a:latin typeface="+mn-lt"/>
                <a:ea typeface="+mn-ea"/>
                <a:sym typeface="+mn-ea"/>
              </a:rPr>
              <a:t>Those who think poorly of </a:t>
            </a:r>
            <a:endParaRPr lang="en-US" altLang="zh-CN" sz="2400">
              <a:solidFill>
                <a:srgbClr val="00B050"/>
              </a:solidFill>
              <a:latin typeface="+mn-lt"/>
              <a:ea typeface="+mn-ea"/>
              <a:sym typeface="+mn-ea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altLang="zh-CN" sz="2400">
                <a:solidFill>
                  <a:srgbClr val="00B050"/>
                </a:solidFill>
                <a:latin typeface="+mn-lt"/>
                <a:ea typeface="+mn-ea"/>
                <a:sym typeface="+mn-ea"/>
              </a:rPr>
              <a:t>themselves have a hard time finding solutions to problems. </a:t>
            </a:r>
            <a:endParaRPr lang="en-US" altLang="zh-CN" sz="2400">
              <a:solidFill>
                <a:srgbClr val="00B050"/>
              </a:solidFill>
              <a:latin typeface="+mn-lt"/>
              <a:ea typeface="+mn-ea"/>
              <a:sym typeface="+mn-ea"/>
            </a:endParaRPr>
          </a:p>
        </p:txBody>
      </p:sp>
      <p:pic>
        <p:nvPicPr>
          <p:cNvPr id="44036" name="Picture 4" descr="青蛙伤心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79428" y="548640"/>
            <a:ext cx="3509962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C:\Documents and Settings\Administrator\桌面\ZCOOL_Floral Templates2.pn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613854">
            <a:off x="550068" y="656432"/>
            <a:ext cx="4810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1331913" y="836613"/>
            <a:ext cx="6408737" cy="13112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there is no doubt that</a:t>
            </a:r>
            <a:endParaRPr lang="en-US" altLang="zh-CN" sz="4000" b="1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4000" b="1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毫无疑问</a:t>
            </a:r>
            <a:endParaRPr lang="zh-CN" altLang="en-US" sz="4000" b="1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539750" y="2565400"/>
            <a:ext cx="8280400" cy="350361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/>
              <a:t>He always works so hard, there is no doubt that he will succeed.</a:t>
            </a:r>
            <a:r>
              <a:rPr lang="zh-CN" altLang="en-US" sz="3200"/>
              <a:t>他总是如此努力地工作，毫无疑问，他会成功。</a:t>
            </a:r>
            <a:endParaRPr lang="zh-CN" altLang="en-US" sz="3200"/>
          </a:p>
          <a:p>
            <a:endParaRPr lang="en-US" altLang="zh-CN" sz="3200"/>
          </a:p>
          <a:p>
            <a:r>
              <a:rPr lang="en-US" altLang="zh-CN" sz="3200"/>
              <a:t>There is no doubt that China is one of the most powerful country in the world.</a:t>
            </a:r>
            <a:r>
              <a:rPr lang="zh-CN" altLang="en-US" sz="3200"/>
              <a:t>毫无疑问，中国是世界上最强大的国家之一。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 descr="C:\Documents and Settings\Administrator\桌面\ZCOOL_Floral Templates2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6725" y="908050"/>
            <a:ext cx="798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文本框 1"/>
          <p:cNvSpPr txBox="1">
            <a:spLocks noChangeArrowheads="1"/>
          </p:cNvSpPr>
          <p:nvPr/>
        </p:nvSpPr>
        <p:spPr bwMode="auto">
          <a:xfrm>
            <a:off x="254000" y="1558925"/>
            <a:ext cx="8316913" cy="1924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/>
              <a:t>There is still some doubt ________ the autumn sports meet will be held in our school, but there is no doubt ________ it will be held soon after our National Day holiday.</a:t>
            </a:r>
            <a:endParaRPr lang="zh-CN" altLang="en-US" sz="2400"/>
          </a:p>
          <a:p>
            <a:r>
              <a:rPr lang="zh-CN" altLang="en-US" sz="2400"/>
              <a:t>A．that; that	             B．whether; whether	</a:t>
            </a:r>
            <a:endParaRPr lang="zh-CN" altLang="en-US" sz="2400"/>
          </a:p>
          <a:p>
            <a:r>
              <a:rPr lang="zh-CN" altLang="en-US" sz="2400"/>
              <a:t>C．that; whether	D．whether; that</a:t>
            </a:r>
            <a:endParaRPr lang="zh-CN" altLang="en-US" sz="2400"/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6700" y="3962400"/>
            <a:ext cx="7429500" cy="9477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/>
              <a:t>There is some doubt </a:t>
            </a:r>
            <a:r>
              <a:rPr lang="zh-CN" altLang="en-US" sz="2800">
                <a:solidFill>
                  <a:srgbClr val="FF0000"/>
                </a:solidFill>
              </a:rPr>
              <a:t>whether</a:t>
            </a:r>
            <a:r>
              <a:rPr lang="zh-CN" altLang="en-US" sz="2800"/>
              <a:t>“不确定，有疑问”</a:t>
            </a:r>
            <a:endParaRPr lang="zh-CN" altLang="en-US" sz="2800"/>
          </a:p>
          <a:p>
            <a:r>
              <a:rPr lang="zh-CN" altLang="en-US" sz="2800"/>
              <a:t>There is no doubt </a:t>
            </a:r>
            <a:r>
              <a:rPr lang="zh-CN" altLang="en-US" sz="2800">
                <a:solidFill>
                  <a:srgbClr val="FF0000"/>
                </a:solidFill>
              </a:rPr>
              <a:t>that </a:t>
            </a:r>
            <a:r>
              <a:rPr lang="zh-CN" altLang="en-US" sz="2800"/>
              <a:t>“毫无疑问”。</a:t>
            </a:r>
            <a:endParaRPr lang="zh-CN" altLang="en-US" sz="2800"/>
          </a:p>
        </p:txBody>
      </p:sp>
      <p:sp>
        <p:nvSpPr>
          <p:cNvPr id="4" name="矩形 3"/>
          <p:cNvSpPr/>
          <p:nvPr/>
        </p:nvSpPr>
        <p:spPr>
          <a:xfrm>
            <a:off x="6423025" y="2347913"/>
            <a:ext cx="831850" cy="9223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5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endParaRPr lang="en-US" altLang="zh-CN" sz="5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C:\Documents and Settings\Administrator\桌面\ZCOOL_Floral Templates2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6725" y="908050"/>
            <a:ext cx="798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549275"/>
            <a:ext cx="13620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682625" y="1701800"/>
            <a:ext cx="6946900" cy="3505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/>
              <a:t>毫无疑问，他在撒谎。</a:t>
            </a:r>
            <a:endParaRPr lang="zh-CN" altLang="en-US" sz="2800"/>
          </a:p>
          <a:p>
            <a:pPr>
              <a:defRPr/>
            </a:pPr>
            <a:r>
              <a:rPr lang="en-US" altLang="zh-CN" sz="2800"/>
              <a:t>There is no doubt that he is telling a lie.</a:t>
            </a:r>
            <a:endParaRPr lang="en-US" altLang="zh-CN" sz="2800"/>
          </a:p>
          <a:p>
            <a:pPr>
              <a:defRPr/>
            </a:pPr>
            <a:endParaRPr lang="en-US" altLang="zh-CN" sz="2800"/>
          </a:p>
          <a:p>
            <a:pPr>
              <a:defRPr/>
            </a:pPr>
            <a:endParaRPr lang="en-US" altLang="zh-CN" sz="2800"/>
          </a:p>
          <a:p>
            <a:pPr>
              <a:defRPr/>
            </a:pPr>
            <a:endParaRPr lang="en-US" altLang="zh-CN" sz="2800"/>
          </a:p>
          <a:p>
            <a:pPr>
              <a:defRPr/>
            </a:pPr>
            <a:r>
              <a:rPr lang="zh-CN" altLang="en-US" sz="2800"/>
              <a:t>我们并不知道能否在最后期限之前找到他。</a:t>
            </a:r>
            <a:endParaRPr lang="zh-CN" altLang="en-US" sz="2800"/>
          </a:p>
          <a:p>
            <a:pPr>
              <a:defRPr/>
            </a:pPr>
            <a:r>
              <a:rPr lang="en-US" altLang="zh-CN" sz="2800"/>
              <a:t>there is some doubt that/whether/if we can find him before the deadline.</a:t>
            </a:r>
            <a:endParaRPr lang="en-US" altLang="zh-CN" sz="2800"/>
          </a:p>
        </p:txBody>
      </p:sp>
      <p:sp>
        <p:nvSpPr>
          <p:cNvPr id="4" name="文本框 3"/>
          <p:cNvSpPr txBox="1"/>
          <p:nvPr/>
        </p:nvSpPr>
        <p:spPr>
          <a:xfrm>
            <a:off x="1619250" y="836613"/>
            <a:ext cx="2963863" cy="584200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>
                <a:solidFill>
                  <a:schemeClr val="accent3"/>
                </a:solidFill>
              </a:rPr>
              <a:t>Translate them:</a:t>
            </a:r>
            <a:endParaRPr lang="en-US" altLang="zh-CN" sz="320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 descr="C:\Documents and Settings\Administrator\桌面\ZCOOL_Floral Templates2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6725" y="908050"/>
            <a:ext cx="798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3429000"/>
            <a:ext cx="13620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文本框 1"/>
          <p:cNvSpPr txBox="1">
            <a:spLocks noChangeArrowheads="1"/>
          </p:cNvSpPr>
          <p:nvPr/>
        </p:nvSpPr>
        <p:spPr bwMode="auto">
          <a:xfrm>
            <a:off x="1619250" y="2492375"/>
            <a:ext cx="5311775" cy="101441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6000">
                <a:solidFill>
                  <a:schemeClr val="tx2"/>
                </a:solidFill>
              </a:rPr>
              <a:t>be worth doing</a:t>
            </a:r>
            <a:endParaRPr lang="en-US" altLang="zh-CN" sz="6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 descr="C:\Documents and Settings\Administrator\桌面\ZCOOL_Floral Templates2.png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763588"/>
            <a:ext cx="79851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文本框 2"/>
          <p:cNvSpPr txBox="1">
            <a:spLocks noChangeArrowheads="1"/>
          </p:cNvSpPr>
          <p:nvPr/>
        </p:nvSpPr>
        <p:spPr bwMode="auto">
          <a:xfrm>
            <a:off x="179388" y="1485900"/>
            <a:ext cx="5256212" cy="3386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/>
              <a:t>God sent an angel to help you out </a:t>
            </a:r>
            <a:endParaRPr lang="en-US" altLang="zh-CN" sz="2400"/>
          </a:p>
          <a:p>
            <a:r>
              <a:rPr lang="en-US" altLang="zh-CN" sz="2400"/>
              <a:t>He gave you direction </a:t>
            </a:r>
            <a:endParaRPr lang="en-US" altLang="zh-CN" sz="2400"/>
          </a:p>
          <a:p>
            <a:r>
              <a:rPr lang="en-US" altLang="zh-CN" sz="2400"/>
              <a:t>Showed you how to read a map</a:t>
            </a:r>
            <a:endParaRPr lang="en-US" altLang="zh-CN" sz="2400"/>
          </a:p>
          <a:p>
            <a:r>
              <a:rPr lang="en-US" altLang="zh-CN" sz="2400"/>
              <a:t>With a long journey ahead </a:t>
            </a:r>
            <a:endParaRPr lang="en-US" altLang="zh-CN" sz="2400"/>
          </a:p>
          <a:p>
            <a:r>
              <a:rPr lang="en-US" altLang="zh-CN" sz="2400"/>
              <a:t>Said it ain't never over </a:t>
            </a:r>
            <a:endParaRPr lang="en-US" altLang="zh-CN" sz="2400"/>
          </a:p>
          <a:p>
            <a:r>
              <a:rPr lang="en-US" altLang="zh-CN" sz="2400"/>
              <a:t>Oh even in the midst of doubt 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Life </a:t>
            </a:r>
            <a:r>
              <a:rPr lang="en-US" altLang="zh-CN" sz="2400" u="sng"/>
              <a:t>                           </a:t>
            </a:r>
            <a:r>
              <a:rPr lang="en-US" altLang="zh-CN" sz="2400"/>
              <a:t> ,</a:t>
            </a:r>
            <a:r>
              <a:rPr lang="en-US" altLang="zh-CN" sz="2400" u="sng"/>
              <a:t> </a:t>
            </a:r>
            <a:endParaRPr lang="en-US" altLang="zh-CN" sz="2400" u="sng"/>
          </a:p>
          <a:p>
            <a:r>
              <a:rPr lang="en-US" altLang="zh-CN" sz="2400"/>
              <a:t>Life </a:t>
            </a:r>
            <a:r>
              <a:rPr lang="en-US" altLang="zh-CN" sz="2400" u="sng"/>
              <a:t>                           </a:t>
            </a:r>
            <a:r>
              <a:rPr lang="en-US" altLang="zh-CN" sz="2400"/>
              <a:t> , so live another day </a:t>
            </a:r>
            <a:endParaRPr lang="en-US" altLang="zh-CN" sz="2400"/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93738" y="4430713"/>
            <a:ext cx="20923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chemeClr val="tx2"/>
                </a:solidFill>
              </a:rPr>
              <a:t>is worth living</a:t>
            </a:r>
            <a:endParaRPr lang="en-US" altLang="zh-CN" sz="2400" b="1">
              <a:solidFill>
                <a:schemeClr val="tx2"/>
              </a:solidFill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77863" y="4056063"/>
            <a:ext cx="209073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chemeClr val="tx2"/>
                </a:solidFill>
              </a:rPr>
              <a:t>is worth living</a:t>
            </a:r>
            <a:endParaRPr lang="en-US" altLang="zh-CN" sz="2400" b="1">
              <a:solidFill>
                <a:schemeClr val="tx2"/>
              </a:solidFill>
            </a:endParaRPr>
          </a:p>
        </p:txBody>
      </p:sp>
      <p:sp>
        <p:nvSpPr>
          <p:cNvPr id="43013" name="文本框 4"/>
          <p:cNvSpPr txBox="1">
            <a:spLocks noChangeArrowheads="1"/>
          </p:cNvSpPr>
          <p:nvPr/>
        </p:nvSpPr>
        <p:spPr bwMode="auto">
          <a:xfrm>
            <a:off x="1547813" y="765175"/>
            <a:ext cx="27368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/>
              <a:t>听歌填词。</a:t>
            </a:r>
            <a:endParaRPr lang="zh-CN" altLang="en-US" sz="2800"/>
          </a:p>
        </p:txBody>
      </p:sp>
      <p:pic>
        <p:nvPicPr>
          <p:cNvPr id="43014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692150"/>
            <a:ext cx="3565525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JB.mp3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95288" y="5661025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279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 descr="C:\Documents and Settings\Administrator\桌面\ZCOOL_Floral Templates2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6725" y="908050"/>
            <a:ext cx="798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429000"/>
            <a:ext cx="1674813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/>
          <p:nvPr/>
        </p:nvSpPr>
        <p:spPr>
          <a:xfrm>
            <a:off x="2052638" y="620713"/>
            <a:ext cx="7059612" cy="53070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zh-CN" altLang="en-US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n-US" altLang="zh-CN" sz="4400">
                <a:solidFill>
                  <a:schemeClr val="tx2"/>
                </a:solidFill>
                <a:sym typeface="+mn-ea"/>
              </a:rPr>
              <a:t>be worth doing</a:t>
            </a:r>
            <a:endParaRPr lang="en-US" altLang="zh-CN" sz="4400">
              <a:solidFill>
                <a:schemeClr val="tx2"/>
              </a:solidFill>
              <a:sym typeface="+mn-ea"/>
            </a:endParaRPr>
          </a:p>
          <a:p>
            <a:pPr>
              <a:defRPr/>
            </a:pPr>
            <a:r>
              <a:rPr lang="zh-CN" altLang="en-US">
                <a:solidFill>
                  <a:schemeClr val="accent4">
                    <a:lumMod val="65000"/>
                    <a:lumOff val="35000"/>
                  </a:schemeClr>
                </a:solidFill>
              </a:rPr>
              <a:t>…</a:t>
            </a:r>
            <a:r>
              <a:rPr lang="zh-CN" altLang="en-US" sz="2800">
                <a:solidFill>
                  <a:schemeClr val="accent4">
                    <a:lumMod val="65000"/>
                    <a:lumOff val="35000"/>
                  </a:schemeClr>
                </a:solidFill>
              </a:rPr>
              <a:t>…值得干某事</a:t>
            </a:r>
            <a:endParaRPr lang="zh-CN" altLang="en-US" sz="280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zh-CN" altLang="en-US" sz="280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zh-CN" altLang="en-US" sz="2800">
                <a:solidFill>
                  <a:schemeClr val="accent4">
                    <a:lumMod val="65000"/>
                    <a:lumOff val="35000"/>
                  </a:schemeClr>
                </a:solidFill>
              </a:rPr>
              <a:t>That film is worth seeing. 那部片子值得一看。</a:t>
            </a:r>
            <a:endParaRPr lang="zh-CN" altLang="en-US" sz="280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zh-CN" altLang="en-US" sz="280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zh-CN" altLang="en-US" sz="2800">
                <a:solidFill>
                  <a:schemeClr val="accent4">
                    <a:lumMod val="65000"/>
                    <a:lumOff val="35000"/>
                  </a:schemeClr>
                </a:solidFill>
              </a:rPr>
              <a:t>The report is worth listening to . 这报告值得听。</a:t>
            </a:r>
            <a:endParaRPr lang="zh-CN" altLang="en-US" sz="280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zh-CN" altLang="en-US" sz="280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zh-CN" altLang="en-US" sz="2800">
                <a:solidFill>
                  <a:schemeClr val="accent4">
                    <a:lumMod val="65000"/>
                    <a:lumOff val="35000"/>
                  </a:schemeClr>
                </a:solidFill>
              </a:rPr>
              <a:t>表“很值得”要用well worth. 如：</a:t>
            </a:r>
            <a:endParaRPr lang="zh-CN" altLang="en-US" sz="280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zh-CN" altLang="en-US" sz="280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endParaRPr lang="zh-CN" altLang="en-US" sz="280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zh-CN" altLang="en-US" sz="2800">
                <a:solidFill>
                  <a:schemeClr val="accent4">
                    <a:lumMod val="65000"/>
                    <a:lumOff val="35000"/>
                  </a:schemeClr>
                </a:solidFill>
              </a:rPr>
              <a:t>The film is well worth seeing . </a:t>
            </a:r>
            <a:endParaRPr lang="zh-CN" altLang="en-US" sz="280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zh-CN" altLang="en-US" sz="2800">
                <a:solidFill>
                  <a:schemeClr val="accent4">
                    <a:lumMod val="65000"/>
                    <a:lumOff val="35000"/>
                  </a:schemeClr>
                </a:solidFill>
              </a:rPr>
              <a:t>这电影很值得一看。</a:t>
            </a:r>
            <a:endParaRPr lang="zh-CN" altLang="en-US" sz="280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 descr="C:\Documents and Settings\Administrator\桌面\ZCOOL_Floral Templates2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6725" y="908050"/>
            <a:ext cx="798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文本框 2"/>
          <p:cNvSpPr txBox="1">
            <a:spLocks noChangeArrowheads="1"/>
          </p:cNvSpPr>
          <p:nvPr/>
        </p:nvSpPr>
        <p:spPr bwMode="auto">
          <a:xfrm>
            <a:off x="2051050" y="1196975"/>
            <a:ext cx="6235700" cy="14414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6000"/>
              <a:t>be worth +n</a:t>
            </a:r>
            <a:endParaRPr lang="zh-CN" altLang="en-US" sz="6000"/>
          </a:p>
          <a:p>
            <a:r>
              <a:rPr lang="zh-CN" altLang="en-US" sz="2800"/>
              <a:t>(表“值”“价值”) “……值(钱，等)”</a:t>
            </a:r>
            <a:endParaRPr lang="zh-CN" altLang="en-US" sz="2800"/>
          </a:p>
        </p:txBody>
      </p:sp>
      <p:pic>
        <p:nvPicPr>
          <p:cNvPr id="45059" name="图片 3" descr="20131220021714-34417493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3213100"/>
            <a:ext cx="25908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2195513" y="3502025"/>
            <a:ext cx="6083300" cy="22288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>
                <a:solidFill>
                  <a:schemeClr val="accent3"/>
                </a:solidFill>
              </a:rPr>
              <a:t>This </a:t>
            </a:r>
            <a:r>
              <a:rPr lang="en-US" altLang="zh-CN" sz="2800">
                <a:solidFill>
                  <a:schemeClr val="accent3"/>
                </a:solidFill>
              </a:rPr>
              <a:t>amber</a:t>
            </a:r>
            <a:r>
              <a:rPr lang="zh-CN" altLang="en-US" sz="2800">
                <a:solidFill>
                  <a:schemeClr val="accent3"/>
                </a:solidFill>
              </a:rPr>
              <a:t> is worth ￡20,000. </a:t>
            </a:r>
            <a:endParaRPr lang="zh-CN" altLang="en-US" sz="2800">
              <a:solidFill>
                <a:schemeClr val="accent3"/>
              </a:solidFill>
            </a:endParaRPr>
          </a:p>
          <a:p>
            <a:pPr>
              <a:defRPr/>
            </a:pPr>
            <a:r>
              <a:rPr lang="zh-CN" altLang="en-US" sz="2800">
                <a:solidFill>
                  <a:schemeClr val="accent3"/>
                </a:solidFill>
              </a:rPr>
              <a:t>这块琥珀值两万磅</a:t>
            </a:r>
            <a:endParaRPr lang="zh-CN" altLang="en-US" sz="2800">
              <a:solidFill>
                <a:schemeClr val="accent3"/>
              </a:solidFill>
            </a:endParaRPr>
          </a:p>
          <a:p>
            <a:pPr>
              <a:defRPr/>
            </a:pPr>
            <a:endParaRPr lang="zh-CN" altLang="en-US" sz="2800">
              <a:solidFill>
                <a:schemeClr val="accent3"/>
              </a:solidFill>
            </a:endParaRPr>
          </a:p>
          <a:p>
            <a:pPr>
              <a:defRPr/>
            </a:pPr>
            <a:r>
              <a:rPr lang="zh-CN" altLang="en-US" sz="2800">
                <a:solidFill>
                  <a:schemeClr val="accent3"/>
                </a:solidFill>
              </a:rPr>
              <a:t>It might be worth a lot of money. </a:t>
            </a:r>
            <a:endParaRPr lang="zh-CN" altLang="en-US" sz="2800">
              <a:solidFill>
                <a:schemeClr val="accent3"/>
              </a:solidFill>
            </a:endParaRPr>
          </a:p>
          <a:p>
            <a:pPr>
              <a:defRPr/>
            </a:pPr>
            <a:r>
              <a:rPr lang="zh-CN" altLang="en-US" sz="2800">
                <a:solidFill>
                  <a:schemeClr val="accent3"/>
                </a:solidFill>
              </a:rPr>
              <a:t>它可能值很多钱</a:t>
            </a:r>
            <a:endParaRPr lang="zh-CN" altLang="en-US" sz="280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 descr="C:\Documents and Settings\Administrator\桌面\ZCOOL_Floral Templates2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6725" y="763588"/>
            <a:ext cx="79851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文本框 2"/>
          <p:cNvSpPr txBox="1">
            <a:spLocks noChangeArrowheads="1"/>
          </p:cNvSpPr>
          <p:nvPr/>
        </p:nvSpPr>
        <p:spPr bwMode="auto">
          <a:xfrm>
            <a:off x="539750" y="1555750"/>
            <a:ext cx="6865938" cy="1192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/>
              <a:t>There are a few books .But only one of them is (      ).</a:t>
            </a:r>
            <a:endParaRPr lang="zh-CN" altLang="en-US" sz="2400"/>
          </a:p>
          <a:p>
            <a:r>
              <a:rPr lang="zh-CN" altLang="en-US" sz="2400"/>
              <a:t>A.worthy of reading </a:t>
            </a:r>
            <a:endParaRPr lang="zh-CN" altLang="en-US" sz="2400"/>
          </a:p>
          <a:p>
            <a:r>
              <a:rPr lang="zh-CN" altLang="en-US" sz="2400"/>
              <a:t>B worth </a:t>
            </a:r>
            <a:r>
              <a:rPr lang="en-US" altLang="zh-CN" sz="2400"/>
              <a:t>read</a:t>
            </a:r>
            <a:r>
              <a:rPr lang="zh-CN" altLang="en-US" sz="2400"/>
              <a:t>ing </a:t>
            </a:r>
            <a:endParaRPr lang="zh-CN" altLang="en-US" sz="2400"/>
          </a:p>
        </p:txBody>
      </p:sp>
      <p:sp>
        <p:nvSpPr>
          <p:cNvPr id="4" name="矩形 3"/>
          <p:cNvSpPr/>
          <p:nvPr/>
        </p:nvSpPr>
        <p:spPr>
          <a:xfrm>
            <a:off x="6300788" y="1339850"/>
            <a:ext cx="879475" cy="922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5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en-US" altLang="zh-CN" sz="5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39750" y="3355975"/>
            <a:ext cx="7324725" cy="1376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/>
              <a:t>be worth </a:t>
            </a:r>
            <a:r>
              <a:rPr lang="en-US" altLang="zh-CN" sz="2800">
                <a:solidFill>
                  <a:srgbClr val="FF0000"/>
                </a:solidFill>
              </a:rPr>
              <a:t>doing </a:t>
            </a:r>
            <a:r>
              <a:rPr lang="zh-CN" altLang="en-US" sz="2800"/>
              <a:t>（主动表被动）</a:t>
            </a:r>
            <a:endParaRPr lang="zh-CN" altLang="en-US" sz="2800"/>
          </a:p>
          <a:p>
            <a:r>
              <a:rPr lang="en-US" altLang="zh-CN" sz="2800"/>
              <a:t>=be worthy </a:t>
            </a:r>
            <a:r>
              <a:rPr lang="en-US" altLang="zh-CN" sz="2800">
                <a:solidFill>
                  <a:srgbClr val="FF0000"/>
                </a:solidFill>
              </a:rPr>
              <a:t>of being done</a:t>
            </a:r>
            <a:r>
              <a:rPr lang="en-US" altLang="zh-CN" sz="2800"/>
              <a:t>/ be worthy </a:t>
            </a:r>
            <a:r>
              <a:rPr lang="en-US" altLang="zh-CN" sz="2800">
                <a:solidFill>
                  <a:srgbClr val="FF0000"/>
                </a:solidFill>
              </a:rPr>
              <a:t>to be done</a:t>
            </a:r>
            <a:endParaRPr lang="en-US" altLang="zh-CN" sz="2800">
              <a:solidFill>
                <a:srgbClr val="FF0000"/>
              </a:solidFill>
            </a:endParaRPr>
          </a:p>
          <a:p>
            <a:r>
              <a:rPr lang="zh-CN" altLang="en-US" sz="2800"/>
              <a:t>某事值得被做</a:t>
            </a:r>
            <a:r>
              <a:rPr lang="en-US" altLang="zh-CN" sz="2800"/>
              <a:t>....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705" y="2205355"/>
            <a:ext cx="8308975" cy="19284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6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BOOK 2 UNIT 1</a:t>
            </a:r>
            <a:endParaRPr lang="en-US" altLang="zh-CN" sz="60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altLang="zh-CN" sz="6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cultural relics</a:t>
            </a:r>
            <a:endParaRPr lang="en-US" altLang="zh-CN" sz="60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651" name="文本框 5"/>
          <p:cNvSpPr txBox="1">
            <a:spLocks noChangeArrowheads="1"/>
          </p:cNvSpPr>
          <p:nvPr/>
        </p:nvSpPr>
        <p:spPr bwMode="auto">
          <a:xfrm>
            <a:off x="539750" y="1917700"/>
            <a:ext cx="8297863" cy="766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 descr="C:\Documents and Settings\Administrator\桌面\ZCOOL_Floral Templates2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6725" y="763588"/>
            <a:ext cx="79851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文本框 2"/>
          <p:cNvSpPr txBox="1">
            <a:spLocks noChangeArrowheads="1"/>
          </p:cNvSpPr>
          <p:nvPr/>
        </p:nvSpPr>
        <p:spPr bwMode="auto">
          <a:xfrm>
            <a:off x="3924300" y="908050"/>
            <a:ext cx="5119688" cy="1924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/>
              <a:t>---The question is not worthy ___.</a:t>
            </a:r>
            <a:endParaRPr lang="zh-CN" altLang="en-US" sz="2400"/>
          </a:p>
          <a:p>
            <a:r>
              <a:rPr lang="zh-CN" altLang="en-US" sz="2400"/>
              <a:t>A.discussing</a:t>
            </a:r>
            <a:endParaRPr lang="zh-CN" altLang="en-US" sz="2400"/>
          </a:p>
          <a:p>
            <a:r>
              <a:rPr lang="zh-CN" altLang="en-US" sz="2400"/>
              <a:t>B.to be discussed</a:t>
            </a:r>
            <a:endParaRPr lang="zh-CN" altLang="en-US" sz="2400"/>
          </a:p>
          <a:p>
            <a:r>
              <a:rPr lang="zh-CN" altLang="en-US" sz="2400"/>
              <a:t>C.to discuss</a:t>
            </a:r>
            <a:endParaRPr lang="zh-CN" altLang="en-US" sz="2400"/>
          </a:p>
          <a:p>
            <a:r>
              <a:rPr lang="zh-CN" altLang="en-US" sz="2400"/>
              <a:t>D.be discussed</a:t>
            </a:r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476250"/>
            <a:ext cx="885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文本框 3"/>
          <p:cNvSpPr txBox="1">
            <a:spLocks noChangeArrowheads="1"/>
          </p:cNvSpPr>
          <p:nvPr/>
        </p:nvSpPr>
        <p:spPr bwMode="auto">
          <a:xfrm>
            <a:off x="1403350" y="765175"/>
            <a:ext cx="301307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chemeClr val="tx2"/>
                </a:solidFill>
              </a:rPr>
              <a:t>Have a try!!</a:t>
            </a:r>
            <a:endParaRPr lang="en-US" altLang="zh-CN" sz="2400" b="1">
              <a:solidFill>
                <a:schemeClr val="tx2"/>
              </a:solidFill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09600" y="3725863"/>
            <a:ext cx="5330825" cy="1924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/>
              <a:t>I don</a:t>
            </a:r>
            <a:r>
              <a:rPr lang="en-US" altLang="zh-CN" sz="2400"/>
              <a:t>'</a:t>
            </a:r>
            <a:r>
              <a:rPr lang="zh-CN" altLang="en-US" sz="2400"/>
              <a:t>t believe that your T-shirt is（      ）.</a:t>
            </a:r>
            <a:endParaRPr lang="zh-CN" altLang="en-US" sz="2400"/>
          </a:p>
          <a:p>
            <a:r>
              <a:rPr lang="zh-CN" altLang="en-US" sz="2400"/>
              <a:t>A.</a:t>
            </a:r>
            <a:r>
              <a:rPr lang="zh-CN" altLang="en-US" sz="2400" u="sng"/>
              <a:t>worth of</a:t>
            </a:r>
            <a:r>
              <a:rPr lang="zh-CN" altLang="en-US" sz="2400"/>
              <a:t> the price  </a:t>
            </a:r>
            <a:endParaRPr lang="zh-CN" altLang="en-US" sz="2400"/>
          </a:p>
          <a:p>
            <a:r>
              <a:rPr lang="zh-CN" altLang="en-US" sz="2400"/>
              <a:t>B.worthy of the price  </a:t>
            </a:r>
            <a:endParaRPr lang="zh-CN" altLang="en-US" sz="2400"/>
          </a:p>
          <a:p>
            <a:r>
              <a:rPr lang="zh-CN" altLang="en-US" sz="2400"/>
              <a:t>C.worth the price  </a:t>
            </a:r>
            <a:endParaRPr lang="zh-CN" altLang="en-US" sz="2400"/>
          </a:p>
          <a:p>
            <a:r>
              <a:rPr lang="zh-CN" altLang="en-US" sz="2400"/>
              <a:t>D.worthy the price</a:t>
            </a:r>
            <a:endParaRPr lang="zh-CN" altLang="en-US" sz="2400"/>
          </a:p>
        </p:txBody>
      </p:sp>
      <p:sp>
        <p:nvSpPr>
          <p:cNvPr id="6" name="矩形 5"/>
          <p:cNvSpPr/>
          <p:nvPr/>
        </p:nvSpPr>
        <p:spPr>
          <a:xfrm>
            <a:off x="5003800" y="3500438"/>
            <a:ext cx="549275" cy="9223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5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zh-CN" altLang="en-US" sz="5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205163" y="5372100"/>
            <a:ext cx="4402137" cy="704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/>
              <a:t>is worth + n. </a:t>
            </a:r>
            <a:r>
              <a:rPr lang="zh-CN" altLang="en-US" sz="2000"/>
              <a:t>这里的</a:t>
            </a:r>
            <a:r>
              <a:rPr lang="en-US" altLang="zh-CN" sz="2000"/>
              <a:t>worth</a:t>
            </a:r>
            <a:r>
              <a:rPr lang="zh-CN" altLang="en-US" sz="2000"/>
              <a:t>是</a:t>
            </a:r>
            <a:r>
              <a:rPr lang="en-US" altLang="zh-CN" sz="2000"/>
              <a:t>“</a:t>
            </a:r>
            <a:r>
              <a:rPr lang="zh-CN" altLang="en-US" sz="2000" b="1">
                <a:solidFill>
                  <a:srgbClr val="FF0000"/>
                </a:solidFill>
              </a:rPr>
              <a:t>值得的；等值的；有</a:t>
            </a:r>
            <a:r>
              <a:rPr lang="en-US" altLang="zh-CN" sz="2000" b="1">
                <a:solidFill>
                  <a:srgbClr val="FF0000"/>
                </a:solidFill>
              </a:rPr>
              <a:t>....</a:t>
            </a:r>
            <a:r>
              <a:rPr lang="zh-CN" altLang="en-US" sz="2000" b="1">
                <a:solidFill>
                  <a:srgbClr val="FF0000"/>
                </a:solidFill>
              </a:rPr>
              <a:t>价值的</a:t>
            </a:r>
            <a:r>
              <a:rPr lang="en-US" altLang="zh-CN" sz="2000"/>
              <a:t>” </a:t>
            </a:r>
            <a:r>
              <a:rPr lang="zh-CN" altLang="en-US" sz="2000"/>
              <a:t>的意思。</a:t>
            </a:r>
            <a:endParaRPr lang="zh-CN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图片 2" descr="659768879170332732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87900" y="2205038"/>
            <a:ext cx="4073525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395288" y="1484313"/>
            <a:ext cx="4103687" cy="4481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chemeClr val="accent4"/>
                </a:solidFill>
                <a:latin typeface="Times New Roman" charset="0"/>
              </a:rPr>
              <a:t>The amber room, made of several tons of amber , is so wonderful that people around the world </a:t>
            </a:r>
            <a:r>
              <a:rPr lang="zh-CN" altLang="en-US" sz="2400" b="1" u="sng">
                <a:solidFill>
                  <a:srgbClr val="FF0000"/>
                </a:solidFill>
                <a:latin typeface="Times New Roman" charset="0"/>
              </a:rPr>
              <a:t>think highly of</a:t>
            </a:r>
            <a:r>
              <a:rPr lang="zh-CN" altLang="en-US" sz="2400" b="1" u="sng">
                <a:solidFill>
                  <a:schemeClr val="accent4"/>
                </a:solidFill>
                <a:latin typeface="Times New Roman" charset="0"/>
              </a:rPr>
              <a:t> </a:t>
            </a:r>
            <a:r>
              <a:rPr lang="zh-CN" altLang="en-US" sz="2400" b="1">
                <a:solidFill>
                  <a:schemeClr val="accent4"/>
                </a:solidFill>
                <a:latin typeface="Times New Roman" charset="0"/>
              </a:rPr>
              <a:t>it. </a:t>
            </a:r>
            <a:r>
              <a:rPr lang="zh-CN" altLang="en-US" sz="2400" b="1" u="sng">
                <a:solidFill>
                  <a:srgbClr val="FF0000"/>
                </a:solidFill>
                <a:latin typeface="Times New Roman" charset="0"/>
              </a:rPr>
              <a:t>There is no doubt that</a:t>
            </a:r>
            <a:r>
              <a:rPr lang="zh-CN" altLang="en-US" sz="2400" b="1">
                <a:solidFill>
                  <a:schemeClr val="accent4"/>
                </a:solidFill>
                <a:latin typeface="Times New Roman" charset="0"/>
              </a:rPr>
              <a:t> it is considered to be one of the great wonders of the world. Although the amber room was stolen during the war, the new one has been built recently. It must be a place that </a:t>
            </a:r>
            <a:r>
              <a:rPr lang="zh-CN" altLang="en-US" sz="2400" b="1" u="sng">
                <a:solidFill>
                  <a:srgbClr val="FF0000"/>
                </a:solidFill>
                <a:latin typeface="Times New Roman" charset="0"/>
              </a:rPr>
              <a:t>is worth visiting</a:t>
            </a:r>
            <a:r>
              <a:rPr lang="zh-CN" altLang="en-US" sz="2400" b="1">
                <a:solidFill>
                  <a:schemeClr val="accent4"/>
                </a:solidFill>
                <a:latin typeface="Times New Roman" charset="0"/>
              </a:rPr>
              <a:t>.</a:t>
            </a:r>
            <a:endParaRPr lang="zh-CN" altLang="en-US" sz="2400" b="1">
              <a:solidFill>
                <a:schemeClr val="accent4"/>
              </a:solidFill>
              <a:latin typeface="Times New Roman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14875" y="1196975"/>
            <a:ext cx="3859213" cy="706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b="1"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Amber Room</a:t>
            </a:r>
            <a:endParaRPr lang="en-US" altLang="zh-CN" sz="4000" b="1"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1" descr="谢谢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773238"/>
            <a:ext cx="6300787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C:\Documents and Settings\Administrator\桌面\ZCOOL_Floral Templates2.jpg"/>
          <p:cNvPicPr>
            <a:picLocks noChangeAspect="1"/>
          </p:cNvPicPr>
          <p:nvPr/>
        </p:nvPicPr>
        <p:blipFill>
          <a:blip r:embed="rId1"/>
          <a:srcRect r="4478"/>
          <a:stretch>
            <a:fillRect/>
          </a:stretch>
        </p:blipFill>
        <p:spPr bwMode="auto">
          <a:xfrm>
            <a:off x="-36513" y="117475"/>
            <a:ext cx="9144001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extBox 4"/>
          <p:cNvSpPr txBox="1">
            <a:spLocks noChangeArrowheads="1"/>
          </p:cNvSpPr>
          <p:nvPr/>
        </p:nvSpPr>
        <p:spPr bwMode="auto">
          <a:xfrm>
            <a:off x="1658938" y="3000375"/>
            <a:ext cx="3698875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9600">
                <a:solidFill>
                  <a:srgbClr val="602E04"/>
                </a:solidFill>
              </a:rPr>
              <a:t>Thanks</a:t>
            </a:r>
            <a:endParaRPr lang="zh-CN" altLang="en-US" sz="9600">
              <a:solidFill>
                <a:srgbClr val="602E04"/>
              </a:solidFill>
            </a:endParaRPr>
          </a:p>
        </p:txBody>
      </p:sp>
      <p:sp>
        <p:nvSpPr>
          <p:cNvPr id="51203" name="TextBox 5"/>
          <p:cNvSpPr txBox="1">
            <a:spLocks noChangeArrowheads="1"/>
          </p:cNvSpPr>
          <p:nvPr/>
        </p:nvSpPr>
        <p:spPr bwMode="auto">
          <a:xfrm>
            <a:off x="1835150" y="4221163"/>
            <a:ext cx="3357563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>
                <a:solidFill>
                  <a:srgbClr val="602E04"/>
                </a:solidFill>
                <a:latin typeface="时尚中黑简体"/>
                <a:ea typeface="时尚中黑简体"/>
                <a:cs typeface="时尚中黑简体"/>
              </a:rPr>
              <a:t> </a:t>
            </a:r>
            <a:endParaRPr lang="zh-CN" altLang="en-US">
              <a:solidFill>
                <a:srgbClr val="602E04"/>
              </a:solidFill>
              <a:latin typeface="时尚中黑简体"/>
              <a:ea typeface="时尚中黑简体"/>
              <a:cs typeface="时尚中黑简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2" descr="659768879170332732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87900" y="2205038"/>
            <a:ext cx="4073525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395288" y="1484313"/>
            <a:ext cx="4103687" cy="4481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>
                <a:solidFill>
                  <a:schemeClr val="accent4"/>
                </a:solidFill>
                <a:latin typeface="Times New Roman" charset="0"/>
              </a:rPr>
              <a:t>The amber room, made of several tons of amber , is so wonderful that people around the world </a:t>
            </a:r>
            <a:r>
              <a:rPr lang="zh-CN" altLang="en-US" sz="2400" b="1" u="sng">
                <a:solidFill>
                  <a:srgbClr val="FF0000"/>
                </a:solidFill>
                <a:latin typeface="Times New Roman" charset="0"/>
              </a:rPr>
              <a:t>think highly of</a:t>
            </a:r>
            <a:r>
              <a:rPr lang="zh-CN" altLang="en-US" sz="2400" b="1" u="sng">
                <a:solidFill>
                  <a:schemeClr val="accent4"/>
                </a:solidFill>
                <a:latin typeface="Times New Roman" charset="0"/>
              </a:rPr>
              <a:t> </a:t>
            </a:r>
            <a:r>
              <a:rPr lang="zh-CN" altLang="en-US" sz="2400" b="1">
                <a:solidFill>
                  <a:schemeClr val="accent4"/>
                </a:solidFill>
                <a:latin typeface="Times New Roman" charset="0"/>
              </a:rPr>
              <a:t>it. </a:t>
            </a:r>
            <a:r>
              <a:rPr lang="zh-CN" altLang="en-US" sz="2400" b="1" u="sng">
                <a:solidFill>
                  <a:srgbClr val="FF0000"/>
                </a:solidFill>
                <a:latin typeface="Times New Roman" charset="0"/>
              </a:rPr>
              <a:t>There is no doubt that</a:t>
            </a:r>
            <a:r>
              <a:rPr lang="zh-CN" altLang="en-US" sz="2400" b="1">
                <a:solidFill>
                  <a:schemeClr val="accent4"/>
                </a:solidFill>
                <a:latin typeface="Times New Roman" charset="0"/>
              </a:rPr>
              <a:t> it is considered to be one of the great wonders of the world. Although the amber room was stolen during the war, the new one has been built recently. It must be a place that </a:t>
            </a:r>
            <a:r>
              <a:rPr lang="zh-CN" altLang="en-US" sz="2400" b="1" u="sng">
                <a:solidFill>
                  <a:srgbClr val="FF0000"/>
                </a:solidFill>
                <a:latin typeface="Times New Roman" charset="0"/>
              </a:rPr>
              <a:t>is worth visiting</a:t>
            </a:r>
            <a:r>
              <a:rPr lang="zh-CN" altLang="en-US" sz="2400" b="1">
                <a:solidFill>
                  <a:schemeClr val="accent4"/>
                </a:solidFill>
                <a:latin typeface="Times New Roman" charset="0"/>
              </a:rPr>
              <a:t>.</a:t>
            </a:r>
            <a:endParaRPr lang="zh-CN" altLang="en-US" sz="2400" b="1">
              <a:solidFill>
                <a:schemeClr val="accent4"/>
              </a:solidFill>
              <a:latin typeface="Times New Roman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14875" y="1196975"/>
            <a:ext cx="3859213" cy="706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b="1"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Amber Room</a:t>
            </a:r>
            <a:endParaRPr lang="en-US" altLang="zh-CN" sz="4000" b="1"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Documents and Settings\Administrator\桌面\ZCOOL_Floral Templates2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4793854">
            <a:off x="988218" y="1881982"/>
            <a:ext cx="4810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3" descr="C:\Documents and Settings\Administrator\桌面\ZCOOL_Floral Templates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025" y="2708275"/>
            <a:ext cx="7985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Administrator\桌面\ZCOOL_Floral Templates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3500438"/>
            <a:ext cx="79851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2201863" y="1989138"/>
            <a:ext cx="2427287" cy="482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think highly of</a:t>
            </a:r>
            <a:endParaRPr lang="en-US" altLang="zh-CN" sz="2400" b="1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29" name="TextBox 12"/>
          <p:cNvSpPr txBox="1">
            <a:spLocks noChangeArrowheads="1"/>
          </p:cNvSpPr>
          <p:nvPr/>
        </p:nvSpPr>
        <p:spPr bwMode="auto">
          <a:xfrm>
            <a:off x="2201863" y="3573463"/>
            <a:ext cx="2557462" cy="482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be worth doing</a:t>
            </a:r>
            <a:endParaRPr lang="en-US" altLang="zh-CN" sz="2400" b="1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30" name="TextBox 13"/>
          <p:cNvSpPr txBox="1">
            <a:spLocks noChangeArrowheads="1"/>
          </p:cNvSpPr>
          <p:nvPr/>
        </p:nvSpPr>
        <p:spPr bwMode="auto">
          <a:xfrm>
            <a:off x="2201863" y="2781300"/>
            <a:ext cx="3868737" cy="482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There is no doubt that...</a:t>
            </a:r>
            <a:endParaRPr lang="en-US" altLang="zh-CN" sz="2400" b="1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9" grpId="0"/>
      <p:bldP spid="51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C:\Documents and Settings\Administrator\桌面\ZCOOL_Floral Templates2.pn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613854">
            <a:off x="550068" y="656432"/>
            <a:ext cx="4810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文本框 8"/>
          <p:cNvSpPr txBox="1">
            <a:spLocks noChangeArrowheads="1"/>
          </p:cNvSpPr>
          <p:nvPr/>
        </p:nvSpPr>
        <p:spPr bwMode="auto">
          <a:xfrm>
            <a:off x="755650" y="2420938"/>
            <a:ext cx="7256463" cy="143351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800" b="1">
                <a:solidFill>
                  <a:srgbClr val="0000FF"/>
                </a:solidFill>
              </a:rPr>
              <a:t>think highly of</a:t>
            </a:r>
            <a:r>
              <a:rPr lang="en-US" altLang="zh-CN" sz="8800" b="1">
                <a:solidFill>
                  <a:srgbClr val="E85475"/>
                </a:solidFill>
              </a:rPr>
              <a:t> </a:t>
            </a:r>
            <a:endParaRPr lang="zh-CN" altLang="en-US" sz="8800"/>
          </a:p>
        </p:txBody>
      </p:sp>
      <p:sp>
        <p:nvSpPr>
          <p:cNvPr id="30723" name="文本框 1"/>
          <p:cNvSpPr txBox="1">
            <a:spLocks noChangeArrowheads="1"/>
          </p:cNvSpPr>
          <p:nvPr/>
        </p:nvSpPr>
        <p:spPr bwMode="auto">
          <a:xfrm>
            <a:off x="1619250" y="4581525"/>
            <a:ext cx="574833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/>
              <a:t>think highly of </a:t>
            </a:r>
            <a:r>
              <a:rPr lang="zh-CN" altLang="en-US" sz="2400"/>
              <a:t>对</a:t>
            </a:r>
            <a:r>
              <a:rPr lang="en-US" altLang="zh-CN" sz="2400"/>
              <a:t>....</a:t>
            </a:r>
            <a:r>
              <a:rPr lang="zh-CN" altLang="en-US" sz="2400"/>
              <a:t>评价高；看重，器重</a:t>
            </a:r>
            <a:endParaRPr lang="zh-CN" altLang="en-US" sz="2400"/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619250" y="5373688"/>
            <a:ext cx="513873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/>
              <a:t>think highly of + </a:t>
            </a:r>
            <a:r>
              <a:rPr lang="en-US" altLang="zh-CN" sz="2400" b="1">
                <a:solidFill>
                  <a:schemeClr val="tx2"/>
                </a:solidFill>
              </a:rPr>
              <a:t>sth./ sb.</a:t>
            </a:r>
            <a:endParaRPr lang="en-US" altLang="zh-CN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3" name="Picture 9" descr="Gucn_20111229296162162244Pic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03688" y="476250"/>
            <a:ext cx="5040312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 Box 10"/>
          <p:cNvSpPr txBox="1">
            <a:spLocks noChangeArrowheads="1"/>
          </p:cNvSpPr>
          <p:nvPr/>
        </p:nvSpPr>
        <p:spPr bwMode="auto">
          <a:xfrm>
            <a:off x="539750" y="1052513"/>
            <a:ext cx="8064500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/>
              <a:t>Chinese people think highly of President Mao.</a:t>
            </a:r>
            <a:endParaRPr lang="en-US" altLang="zh-CN" sz="4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琥珀屋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19250" y="1628775"/>
            <a:ext cx="61214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539750" y="1052513"/>
            <a:ext cx="8064500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/>
              <a:t>People all over the world think highly of the amber room.</a:t>
            </a:r>
            <a:endParaRPr lang="en-US" altLang="zh-CN" sz="4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30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赞扬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92275" y="404813"/>
            <a:ext cx="5634038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539750" y="1052513"/>
            <a:ext cx="8064500" cy="2528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/>
              <a:t>speak highly of</a:t>
            </a:r>
            <a:endParaRPr lang="en-US" altLang="zh-CN" sz="3200"/>
          </a:p>
          <a:p>
            <a:r>
              <a:rPr lang="en-US" altLang="zh-CN" sz="3200"/>
              <a:t>think</a:t>
            </a:r>
            <a:r>
              <a:rPr lang="en-US" altLang="zh-CN"/>
              <a:t>  </a:t>
            </a:r>
            <a:r>
              <a:rPr lang="en-US" altLang="zh-CN" sz="3200"/>
              <a:t>well/ much/ a lot/ the world… of</a:t>
            </a:r>
            <a:r>
              <a:rPr lang="zh-CN" altLang="en-US" sz="3200"/>
              <a:t>对</a:t>
            </a:r>
            <a:r>
              <a:rPr lang="en-US" altLang="zh-CN" sz="3200"/>
              <a:t>……</a:t>
            </a:r>
            <a:r>
              <a:rPr lang="zh-CN" altLang="en-US" sz="3200"/>
              <a:t>评价很高</a:t>
            </a:r>
            <a:endParaRPr lang="zh-CN" altLang="en-US" sz="3200"/>
          </a:p>
          <a:p>
            <a:r>
              <a:rPr lang="en-US" altLang="zh-CN" sz="3200"/>
              <a:t>I think well of your suggestion.</a:t>
            </a:r>
            <a:r>
              <a:rPr lang="zh-CN" altLang="en-US" sz="3200"/>
              <a:t>我觉得你的建议很好。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39750" y="1052513"/>
            <a:ext cx="8064500" cy="2652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/>
              <a:t>He thinks the world of his daughter. </a:t>
            </a:r>
            <a:r>
              <a:rPr lang="zh-CN" altLang="en-US" sz="3200"/>
              <a:t>他非常器重女儿。</a:t>
            </a:r>
            <a:endParaRPr lang="zh-CN" altLang="en-US" sz="3200"/>
          </a:p>
          <a:p>
            <a:endParaRPr lang="en-US" altLang="zh-CN" sz="3200"/>
          </a:p>
          <a:p>
            <a:pPr>
              <a:spcBef>
                <a:spcPct val="50000"/>
              </a:spcBef>
            </a:pPr>
            <a:endParaRPr lang="en-US" altLang="zh-CN" sz="4800"/>
          </a:p>
        </p:txBody>
      </p:sp>
      <p:pic>
        <p:nvPicPr>
          <p:cNvPr id="35842" name="Picture 4" descr="父女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68538" y="1628775"/>
            <a:ext cx="51117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2993</Words>
  <Application>Kingsoft Office WPP</Application>
  <PresentationFormat>全屏显示(4:3)</PresentationFormat>
  <Paragraphs>144</Paragraphs>
  <Slides>23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Office 主题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kingsoft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43</cp:revision>
  <dcterms:created xsi:type="dcterms:W3CDTF">2011-06-07T16:20:00Z</dcterms:created>
  <dcterms:modified xsi:type="dcterms:W3CDTF">2016-02-25T14:14:51Z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2052-10.1.0.5511</vt:lpwstr>
  </property>
</Properties>
</file>