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3"/>
    <p:sldId id="277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09" r:id="rId24"/>
    <p:sldId id="310" r:id="rId25"/>
    <p:sldId id="312" r:id="rId26"/>
    <p:sldId id="276" r:id="rId27"/>
    <p:sldId id="278" r:id="rId28"/>
    <p:sldId id="300" r:id="rId29"/>
    <p:sldId id="306" r:id="rId30"/>
    <p:sldId id="304" r:id="rId31"/>
    <p:sldId id="308" r:id="rId32"/>
    <p:sldId id="30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8"/>
            <a:ext cx="12205740" cy="6862377"/>
          </a:xfrm>
          <a:prstGeom prst="rect">
            <a:avLst/>
          </a:prstGeom>
        </p:spPr>
      </p:pic>
      <p:sp>
        <p:nvSpPr>
          <p:cNvPr id="8" name="图文框 7"/>
          <p:cNvSpPr/>
          <p:nvPr/>
        </p:nvSpPr>
        <p:spPr>
          <a:xfrm>
            <a:off x="2786063" y="1571625"/>
            <a:ext cx="6615112" cy="2471738"/>
          </a:xfrm>
          <a:prstGeom prst="frame">
            <a:avLst>
              <a:gd name="adj1" fmla="val 15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786400" y="1681200"/>
            <a:ext cx="6616800" cy="15084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97200" y="3225600"/>
            <a:ext cx="6616800" cy="468000"/>
          </a:xfrm>
        </p:spPr>
        <p:txBody>
          <a:bodyPr anchor="b" anchorCtr="0"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02432" y="482600"/>
            <a:ext cx="11387137" cy="5745163"/>
          </a:xfrm>
        </p:spPr>
        <p:txBody>
          <a:bodyPr/>
          <a:lstStyle>
            <a:lvl2pPr marL="342900" indent="-342900">
              <a:buClr>
                <a:srgbClr val="000000"/>
              </a:buClr>
              <a:buFont typeface="Arial" pitchFamily="34" charset="0"/>
              <a:buChar char="•"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81486" y="1333305"/>
            <a:ext cx="10834777" cy="5213270"/>
          </a:xfrm>
        </p:spPr>
        <p:txBody>
          <a:bodyPr lIns="108000" rIns="108000"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474747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790000" y="3067200"/>
            <a:ext cx="6681600" cy="140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88030" y="4520451"/>
            <a:ext cx="66798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MH_Title"/>
          <p:cNvSpPr/>
          <p:nvPr>
            <p:custDataLst>
              <p:tags r:id="rId2"/>
            </p:custDataLst>
          </p:nvPr>
        </p:nvSpPr>
        <p:spPr>
          <a:xfrm>
            <a:off x="2788031" y="3067536"/>
            <a:ext cx="6679820" cy="1409214"/>
          </a:xfrm>
          <a:custGeom>
            <a:avLst/>
            <a:gdLst>
              <a:gd name="connsiteX0" fmla="*/ 0 w 3254309"/>
              <a:gd name="connsiteY0" fmla="*/ 0 h 696722"/>
              <a:gd name="connsiteX1" fmla="*/ 3254309 w 3254309"/>
              <a:gd name="connsiteY1" fmla="*/ 0 h 696722"/>
              <a:gd name="connsiteX2" fmla="*/ 3254309 w 3254309"/>
              <a:gd name="connsiteY2" fmla="*/ 696722 h 696722"/>
              <a:gd name="connsiteX3" fmla="*/ 0 w 3254309"/>
              <a:gd name="connsiteY3" fmla="*/ 696722 h 696722"/>
              <a:gd name="connsiteX4" fmla="*/ 0 w 3254309"/>
              <a:gd name="connsiteY4" fmla="*/ 0 h 696722"/>
              <a:gd name="connsiteX0-1" fmla="*/ 0 w 3254309"/>
              <a:gd name="connsiteY0-2" fmla="*/ 2004 h 698726"/>
              <a:gd name="connsiteX1-3" fmla="*/ 206017 w 3254309"/>
              <a:gd name="connsiteY1-4" fmla="*/ 0 h 698726"/>
              <a:gd name="connsiteX2-5" fmla="*/ 3254309 w 3254309"/>
              <a:gd name="connsiteY2-6" fmla="*/ 2004 h 698726"/>
              <a:gd name="connsiteX3-7" fmla="*/ 3254309 w 3254309"/>
              <a:gd name="connsiteY3-8" fmla="*/ 698726 h 698726"/>
              <a:gd name="connsiteX4-9" fmla="*/ 0 w 3254309"/>
              <a:gd name="connsiteY4-10" fmla="*/ 698726 h 698726"/>
              <a:gd name="connsiteX5" fmla="*/ 0 w 3254309"/>
              <a:gd name="connsiteY5" fmla="*/ 2004 h 698726"/>
              <a:gd name="connsiteX0-11" fmla="*/ 11697 w 3266006"/>
              <a:gd name="connsiteY0-12" fmla="*/ 2004 h 698726"/>
              <a:gd name="connsiteX1-13" fmla="*/ 217714 w 3266006"/>
              <a:gd name="connsiteY1-14" fmla="*/ 0 h 698726"/>
              <a:gd name="connsiteX2-15" fmla="*/ 3266006 w 3266006"/>
              <a:gd name="connsiteY2-16" fmla="*/ 2004 h 698726"/>
              <a:gd name="connsiteX3-17" fmla="*/ 3266006 w 3266006"/>
              <a:gd name="connsiteY3-18" fmla="*/ 698726 h 698726"/>
              <a:gd name="connsiteX4-19" fmla="*/ 11697 w 3266006"/>
              <a:gd name="connsiteY4-20" fmla="*/ 698726 h 698726"/>
              <a:gd name="connsiteX5-21" fmla="*/ 0 w 3266006"/>
              <a:gd name="connsiteY5-22" fmla="*/ 203200 h 698726"/>
              <a:gd name="connsiteX6" fmla="*/ 11697 w 3266006"/>
              <a:gd name="connsiteY6" fmla="*/ 2004 h 698726"/>
              <a:gd name="connsiteX0-23" fmla="*/ 0 w 3266006"/>
              <a:gd name="connsiteY0-24" fmla="*/ 203200 h 698726"/>
              <a:gd name="connsiteX1-25" fmla="*/ 217714 w 3266006"/>
              <a:gd name="connsiteY1-26" fmla="*/ 0 h 698726"/>
              <a:gd name="connsiteX2-27" fmla="*/ 3266006 w 3266006"/>
              <a:gd name="connsiteY2-28" fmla="*/ 2004 h 698726"/>
              <a:gd name="connsiteX3-29" fmla="*/ 3266006 w 3266006"/>
              <a:gd name="connsiteY3-30" fmla="*/ 698726 h 698726"/>
              <a:gd name="connsiteX4-31" fmla="*/ 11697 w 3266006"/>
              <a:gd name="connsiteY4-32" fmla="*/ 698726 h 698726"/>
              <a:gd name="connsiteX5-33" fmla="*/ 0 w 3266006"/>
              <a:gd name="connsiteY5-34" fmla="*/ 203200 h 698726"/>
              <a:gd name="connsiteX0-35" fmla="*/ 217714 w 3266006"/>
              <a:gd name="connsiteY0-36" fmla="*/ 0 h 698726"/>
              <a:gd name="connsiteX1-37" fmla="*/ 3266006 w 3266006"/>
              <a:gd name="connsiteY1-38" fmla="*/ 2004 h 698726"/>
              <a:gd name="connsiteX2-39" fmla="*/ 3266006 w 3266006"/>
              <a:gd name="connsiteY2-40" fmla="*/ 698726 h 698726"/>
              <a:gd name="connsiteX3-41" fmla="*/ 11697 w 3266006"/>
              <a:gd name="connsiteY3-42" fmla="*/ 698726 h 698726"/>
              <a:gd name="connsiteX4-43" fmla="*/ 0 w 3266006"/>
              <a:gd name="connsiteY4-44" fmla="*/ 203200 h 698726"/>
              <a:gd name="connsiteX5-45" fmla="*/ 309154 w 3266006"/>
              <a:gd name="connsiteY5-46" fmla="*/ 91440 h 698726"/>
              <a:gd name="connsiteX0-47" fmla="*/ 217714 w 3266006"/>
              <a:gd name="connsiteY0-48" fmla="*/ 0 h 698726"/>
              <a:gd name="connsiteX1-49" fmla="*/ 3266006 w 3266006"/>
              <a:gd name="connsiteY1-50" fmla="*/ 2004 h 698726"/>
              <a:gd name="connsiteX2-51" fmla="*/ 3266006 w 3266006"/>
              <a:gd name="connsiteY2-52" fmla="*/ 698726 h 698726"/>
              <a:gd name="connsiteX3-53" fmla="*/ 11697 w 3266006"/>
              <a:gd name="connsiteY3-54" fmla="*/ 698726 h 698726"/>
              <a:gd name="connsiteX4-55" fmla="*/ 0 w 3266006"/>
              <a:gd name="connsiteY4-56" fmla="*/ 203200 h 698726"/>
              <a:gd name="connsiteX0-57" fmla="*/ 206017 w 3254309"/>
              <a:gd name="connsiteY0-58" fmla="*/ 0 h 698726"/>
              <a:gd name="connsiteX1-59" fmla="*/ 3254309 w 3254309"/>
              <a:gd name="connsiteY1-60" fmla="*/ 2004 h 698726"/>
              <a:gd name="connsiteX2-61" fmla="*/ 3254309 w 3254309"/>
              <a:gd name="connsiteY2-62" fmla="*/ 698726 h 698726"/>
              <a:gd name="connsiteX3-63" fmla="*/ 0 w 3254309"/>
              <a:gd name="connsiteY3-64" fmla="*/ 698726 h 698726"/>
              <a:gd name="connsiteX4-65" fmla="*/ 209 w 3254309"/>
              <a:gd name="connsiteY4-66" fmla="*/ 203200 h 698726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  <a:cxn ang="0">
                <a:pos x="connsiteX4-65" y="connsiteY4-66"/>
              </a:cxn>
            </a:cxnLst>
            <a:rect l="l" t="t" r="r" b="b"/>
            <a:pathLst>
              <a:path w="3254309" h="698726">
                <a:moveTo>
                  <a:pt x="206017" y="0"/>
                </a:moveTo>
                <a:lnTo>
                  <a:pt x="3254309" y="2004"/>
                </a:lnTo>
                <a:lnTo>
                  <a:pt x="3254309" y="698726"/>
                </a:lnTo>
                <a:lnTo>
                  <a:pt x="0" y="698726"/>
                </a:lnTo>
                <a:cubicBezTo>
                  <a:pt x="70" y="533551"/>
                  <a:pt x="139" y="368375"/>
                  <a:pt x="209" y="203200"/>
                </a:cubicBezTo>
              </a:path>
            </a:pathLst>
          </a:cu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MH_Others_1"/>
          <p:cNvSpPr/>
          <p:nvPr>
            <p:custDataLst>
              <p:tags r:id="rId3"/>
            </p:custDataLst>
          </p:nvPr>
        </p:nvSpPr>
        <p:spPr>
          <a:xfrm rot="8275313">
            <a:off x="2615843" y="2524064"/>
            <a:ext cx="394704" cy="78940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MH_Others_2"/>
          <p:cNvSpPr/>
          <p:nvPr>
            <p:custDataLst>
              <p:tags r:id="rId4"/>
            </p:custDataLst>
          </p:nvPr>
        </p:nvSpPr>
        <p:spPr>
          <a:xfrm rot="5747767">
            <a:off x="2657030" y="3160936"/>
            <a:ext cx="183046" cy="3660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681486" y="1382556"/>
            <a:ext cx="5242235" cy="5177269"/>
          </a:xfrm>
        </p:spPr>
        <p:txBody>
          <a:bodyPr lIns="108000" tIns="46800" rIns="108000" bIns="46800"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2400"/>
            </a:lvl1pPr>
            <a:lvl2pPr marL="0" indent="0">
              <a:buNone/>
              <a:defRPr sz="18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274029" y="1382556"/>
            <a:ext cx="5242235" cy="5177269"/>
          </a:xfrm>
        </p:spPr>
        <p:txBody>
          <a:bodyPr lIns="108000" tIns="46800" rIns="108000" bIns="46800"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2400"/>
            </a:lvl1pPr>
            <a:lvl2pPr marL="0" indent="0">
              <a:buNone/>
              <a:defRPr sz="18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38184" y="423595"/>
            <a:ext cx="10515602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83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38183" y="22002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7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170597" y="22002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3090863" y="1503363"/>
            <a:ext cx="3600450" cy="3600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8021639" y="2095501"/>
            <a:ext cx="733425" cy="733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8736013" y="1566863"/>
            <a:ext cx="392112" cy="3937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3773489" y="5027613"/>
            <a:ext cx="574675" cy="576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>
            <a:off x="4252913" y="5734051"/>
            <a:ext cx="360362" cy="358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4916488" y="1503363"/>
            <a:ext cx="3600450" cy="360045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87780" y="2676144"/>
            <a:ext cx="4333859" cy="1254887"/>
          </a:xfrm>
        </p:spPr>
        <p:txBody>
          <a:bodyPr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554600" y="211051"/>
            <a:ext cx="9082800" cy="9396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1554600" y="1298747"/>
            <a:ext cx="9082800" cy="45432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554600" y="5990043"/>
            <a:ext cx="9082800" cy="597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727881" y="544514"/>
            <a:ext cx="1182511" cy="5811839"/>
          </a:xfrm>
        </p:spPr>
        <p:txBody>
          <a:bodyPr vert="eaVert" anchor="ctr" anchorCtr="0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44557" y="544514"/>
            <a:ext cx="10007353" cy="5811839"/>
          </a:xfrm>
        </p:spPr>
        <p:txBody>
          <a:bodyPr vert="eaVert"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r="34078" b="34300"/>
          <a:stretch>
            <a:fillRect/>
          </a:stretch>
        </p:blipFill>
        <p:spPr>
          <a:xfrm>
            <a:off x="0" y="-85592"/>
            <a:ext cx="12363450" cy="6943592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81487" y="234606"/>
            <a:ext cx="10834777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81487" y="1254399"/>
            <a:ext cx="10834777" cy="496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462D27"/>
          </a:solidFill>
          <a:effectLst/>
          <a:latin typeface="Arial" pitchFamily="34" charset="0"/>
          <a:ea typeface="黑体" pitchFamily="49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Clr>
          <a:schemeClr val="accent1"/>
        </a:buClr>
        <a:buSzPct val="60000"/>
        <a:buFont typeface="Webdings" pitchFamily="18" charset="2"/>
        <a:buChar char=""/>
        <a:defRPr sz="2400" kern="1200" baseline="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2000" kern="1200" baseline="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副标题 5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>
            <a:noAutofit/>
          </a:bodyPr>
          <a:p>
            <a:pPr marL="0" indent="0">
              <a:buSzTx/>
              <a:buNone/>
            </a:pPr>
            <a:r>
              <a:rPr lang="en-US" altLang="zh-CN" sz="2800" smtClean="0"/>
              <a:t>Vocabulary</a:t>
            </a:r>
            <a:endParaRPr lang="en-US" altLang="zh-CN" sz="2800" smtClean="0"/>
          </a:p>
        </p:txBody>
      </p:sp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p>
            <a:pPr marL="0" indent="0">
              <a:buSzTx/>
              <a:buNone/>
            </a:pPr>
            <a:r>
              <a:rPr lang="en-US" altLang="zh-CN" dirty="0" smtClean="0"/>
              <a:t>Book 4 Unit 2</a:t>
            </a:r>
            <a:endParaRPr lang="en-US" altLang="zh-CN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16510" y="4140200"/>
            <a:ext cx="5685790" cy="883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  <a:sym typeface="+mn-ea"/>
              </a:rPr>
              <a:t>华南师范大学外国语言文化学院    徐夏敏  朱晓娜</a:t>
            </a:r>
            <a:endParaRPr lang="zh-CN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微软雅黑" pitchFamily="34" charset="-122"/>
              </a:rPr>
              <a:t>河源市龙川一中                             潘志明</a:t>
            </a:r>
            <a:endParaRPr lang="zh-CN" alt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微软雅黑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高粱粒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8770" y="51435"/>
            <a:ext cx="6668135" cy="50584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19730" y="5605145"/>
            <a:ext cx="64731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grain  [greɪn]  n. </a:t>
            </a:r>
            <a:r>
              <a:rPr lang="zh-CN" altLang="en-US" sz="3200"/>
              <a:t>谷物，粮食，颗粒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disturb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530" y="2540"/>
            <a:ext cx="5678170" cy="50323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93975" y="5354955"/>
            <a:ext cx="645096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disturbing  [dɪ'stɜːbɪŋ]   adj.  </a:t>
            </a:r>
            <a:r>
              <a:rPr lang="zh-CN" altLang="en-US" sz="3200"/>
              <a:t>引起烦恼的，令人不安的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est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150" y="5715"/>
            <a:ext cx="6127115" cy="49663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09570" y="5118735"/>
            <a:ext cx="67056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pest  [pest]   n.  </a:t>
            </a:r>
            <a:r>
              <a:rPr lang="zh-CN" altLang="en-US" sz="3200"/>
              <a:t>害虫，害兽，害鸟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onfused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165" y="48260"/>
            <a:ext cx="4128770" cy="55003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0100000">
            <a:off x="3512185" y="343535"/>
            <a:ext cx="150939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p>
            <a:r>
              <a:rPr lang="zh-CN" altLang="en-US" sz="4800" b="1">
                <a:solidFill>
                  <a:srgbClr val="FF0000"/>
                </a:solidFill>
                <a:latin typeface="宋体" charset="0"/>
                <a:ea typeface="宋体" charset="0"/>
              </a:rPr>
              <a:t>﹖﹖</a:t>
            </a:r>
            <a:endParaRPr lang="zh-CN" altLang="en-US" sz="4800" b="1">
              <a:solidFill>
                <a:srgbClr val="FF0000"/>
              </a:solidFill>
              <a:latin typeface="宋体" charset="0"/>
              <a:ea typeface="宋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29815" y="5883275"/>
            <a:ext cx="728726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confuse  [kən'fjuːz]  vt.  </a:t>
            </a:r>
            <a:r>
              <a:rPr lang="zh-CN" altLang="en-US" sz="3200"/>
              <a:t>使疑惑，使为难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hemical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0030" y="1270"/>
            <a:ext cx="6580505" cy="4813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50820" y="5340985"/>
            <a:ext cx="671766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chemical   ['kemɪk(ə)l]   adj.  </a:t>
            </a:r>
            <a:r>
              <a:rPr lang="zh-CN" altLang="en-US" sz="3200"/>
              <a:t>化学的，关于化学的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trugg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3825" y="15240"/>
            <a:ext cx="3990975" cy="53276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51455" y="5745480"/>
            <a:ext cx="613537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struggle ['strʌg(ə)l]  vt.&amp;vi.  </a:t>
            </a:r>
            <a:r>
              <a:rPr lang="zh-CN" altLang="en-US" sz="3200"/>
              <a:t>斗争，拼搏，努力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大棚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6510" y="5715"/>
            <a:ext cx="6705600" cy="5171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29510" y="5271770"/>
            <a:ext cx="676084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keep...free from/of    </a:t>
            </a:r>
            <a:r>
              <a:rPr lang="zh-CN" altLang="en-US" sz="3200"/>
              <a:t>使</a:t>
            </a:r>
            <a:r>
              <a:rPr lang="en-US" altLang="zh-CN" sz="3200"/>
              <a:t>...</a:t>
            </a:r>
            <a:r>
              <a:rPr lang="zh-CN" altLang="en-US" sz="3200"/>
              <a:t>免受（影响、伤害），使</a:t>
            </a:r>
            <a:r>
              <a:rPr lang="en-US" altLang="zh-CN" sz="3200"/>
              <a:t>...</a:t>
            </a:r>
            <a:r>
              <a:rPr lang="zh-CN" altLang="en-US" sz="3200"/>
              <a:t>不含（有害物质）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细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4345" y="-15240"/>
            <a:ext cx="5539105" cy="5093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8950" y="5506720"/>
            <a:ext cx="808990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bacteria  [bæk'tɪərɪə]  n.(pl bacterium) </a:t>
            </a:r>
            <a:r>
              <a:rPr lang="zh-CN" altLang="en-US" sz="3200"/>
              <a:t>细菌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expend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21590"/>
            <a:ext cx="7012305" cy="47739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34515" y="5467350"/>
            <a:ext cx="86677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expand  [ɪk'spænd; ek-]   vt.&amp; vi.  </a:t>
            </a:r>
            <a:r>
              <a:rPr lang="zh-CN" altLang="en-US" sz="3200"/>
              <a:t>使变大，伸展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organ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7995" y="1270"/>
            <a:ext cx="6107430" cy="4708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31415" y="5160645"/>
            <a:ext cx="767778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organic  [ɔː'gænɪk]  adj.  </a:t>
            </a:r>
            <a:r>
              <a:rPr lang="zh-CN" altLang="en-US" sz="3200"/>
              <a:t>有机的，器官的，组织的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240400-14100FHJ0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7070" y="1243330"/>
            <a:ext cx="8319770" cy="5549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18330" y="445135"/>
            <a:ext cx="335280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A Short Story</a:t>
            </a:r>
            <a:endParaRPr lang="en-US" altLang="zh-CN" sz="4000"/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erti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010" y="-10795"/>
            <a:ext cx="6614160" cy="51981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61565" y="5432425"/>
            <a:ext cx="68751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fertile  ['fɜːtaɪl]  adj. </a:t>
            </a:r>
            <a:r>
              <a:rPr lang="zh-CN" altLang="zh-CN" sz="3200"/>
              <a:t>肥沃的，富饶的</a:t>
            </a:r>
            <a:endParaRPr lang="zh-CN" altLang="zh-CN" sz="3200"/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atisfie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960" y="14605"/>
            <a:ext cx="5392420" cy="5309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02585" y="5620385"/>
            <a:ext cx="617664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be satisfied with  ['sætɪsfaɪd]   </a:t>
            </a:r>
            <a:r>
              <a:rPr lang="zh-CN" altLang="en-US" sz="3200"/>
              <a:t>对</a:t>
            </a:r>
            <a:r>
              <a:rPr lang="en-US" altLang="zh-CN" sz="3200"/>
              <a:t>...</a:t>
            </a:r>
            <a:r>
              <a:rPr lang="zh-CN" altLang="en-US" sz="3200"/>
              <a:t>感到满意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mineral"/>
          <p:cNvPicPr>
            <a:picLocks noChangeAspect="1"/>
          </p:cNvPicPr>
          <p:nvPr/>
        </p:nvPicPr>
        <p:blipFill>
          <a:blip r:embed="rId1"/>
          <a:srcRect l="-650" t="9969" r="650" b="9969"/>
          <a:stretch>
            <a:fillRect/>
          </a:stretch>
        </p:blipFill>
        <p:spPr>
          <a:xfrm>
            <a:off x="2717800" y="-25400"/>
            <a:ext cx="6791325" cy="54375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58440" y="5542280"/>
            <a:ext cx="687324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mineral  ['mɪn(ə)r(ə)l]  n. </a:t>
            </a:r>
            <a:r>
              <a:rPr lang="zh-CN" altLang="en-US" sz="3200"/>
              <a:t>矿物，矿石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Redocn_2013041214031837"/>
          <p:cNvPicPr>
            <a:picLocks noChangeAspect="1"/>
          </p:cNvPicPr>
          <p:nvPr/>
        </p:nvPicPr>
        <p:blipFill>
          <a:blip r:embed="rId1"/>
          <a:srcRect t="4766" b="4249"/>
          <a:stretch>
            <a:fillRect/>
          </a:stretch>
        </p:blipFill>
        <p:spPr>
          <a:xfrm>
            <a:off x="2682240" y="43180"/>
            <a:ext cx="5911850" cy="5266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4945" y="5676900"/>
            <a:ext cx="914209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focus  ['fəʊkəs]  n. </a:t>
            </a:r>
            <a:r>
              <a:rPr lang="zh-CN" altLang="en-US" sz="3200"/>
              <a:t>焦点，中心点  </a:t>
            </a:r>
            <a:r>
              <a:rPr lang="en-US" altLang="zh-CN" sz="3200"/>
              <a:t>vt.  </a:t>
            </a:r>
            <a:r>
              <a:rPr lang="zh-CN" altLang="en-US" sz="3200"/>
              <a:t>集中，聚焦</a:t>
            </a:r>
            <a:endParaRPr lang="zh-CN" altLang="en-US" sz="3200"/>
          </a:p>
          <a:p>
            <a:r>
              <a:rPr lang="en-US" altLang="zh-CN" sz="3200"/>
              <a:t>focus on </a:t>
            </a:r>
            <a:r>
              <a:rPr lang="zh-CN" altLang="en-US" sz="3200"/>
              <a:t>集中于</a:t>
            </a:r>
            <a:r>
              <a:rPr lang="en-US" altLang="zh-CN" sz="3200"/>
              <a:t>...</a:t>
            </a:r>
            <a:endParaRPr lang="en-US" altLang="zh-CN" sz="3200"/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1300000505950126449470257884"/>
          <p:cNvPicPr>
            <a:picLocks noChangeAspect="1"/>
          </p:cNvPicPr>
          <p:nvPr/>
        </p:nvPicPr>
        <p:blipFill>
          <a:blip r:embed="rId1"/>
          <a:srcRect l="51259" t="9651" b="6375"/>
          <a:stretch>
            <a:fillRect/>
          </a:stretch>
        </p:blipFill>
        <p:spPr>
          <a:xfrm>
            <a:off x="3933825" y="-9525"/>
            <a:ext cx="3883025" cy="5775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64510" y="5687060"/>
            <a:ext cx="621855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comment  ['kɒment]   n. / vt.&amp; vi. </a:t>
            </a:r>
            <a:r>
              <a:rPr lang="zh-CN" altLang="en-US" sz="3200"/>
              <a:t>评论，议论 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ey word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1233170"/>
            <a:ext cx="8288020" cy="5607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90465" y="486410"/>
            <a:ext cx="271843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Key Words</a:t>
            </a:r>
            <a:endParaRPr lang="en-US" altLang="zh-CN" sz="4000"/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" y="259715"/>
            <a:ext cx="10972800" cy="883920"/>
          </a:xfrm>
        </p:spPr>
        <p:txBody>
          <a:bodyPr/>
          <a:p>
            <a:pPr algn="l"/>
            <a:r>
              <a:rPr lang="en-US" altLang="zh-CN" sz="2800"/>
              <a:t>therefore</a:t>
            </a:r>
            <a:endParaRPr lang="en-US" altLang="zh-CN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391920"/>
            <a:ext cx="6411595" cy="1479550"/>
          </a:xfrm>
        </p:spPr>
        <p:txBody>
          <a:bodyPr/>
          <a:p>
            <a:r>
              <a:rPr lang="en-US" altLang="zh-CN" sz="2000"/>
              <a:t>adv. </a:t>
            </a:r>
            <a:endParaRPr lang="en-US" altLang="zh-CN" sz="2000"/>
          </a:p>
          <a:p>
            <a:r>
              <a:rPr lang="zh-CN" altLang="zh-CN" sz="2000"/>
              <a:t>因此，所以，因而</a:t>
            </a:r>
            <a:endParaRPr lang="zh-CN" altLang="zh-CN" sz="2000"/>
          </a:p>
          <a:p>
            <a:r>
              <a:rPr lang="en-US" altLang="zh-CN" sz="2000"/>
              <a:t>e.g  We therefore can use the advanced technology.</a:t>
            </a:r>
            <a:endParaRPr lang="en-US" altLang="zh-CN" sz="2000"/>
          </a:p>
          <a:p>
            <a:pPr marL="0" indent="0">
              <a:buNone/>
            </a:pPr>
            <a:endParaRPr lang="zh-CN" altLang="zh-CN" sz="2000"/>
          </a:p>
          <a:p>
            <a:endParaRPr lang="zh-CN" altLang="zh-CN" sz="2000"/>
          </a:p>
          <a:p>
            <a:endParaRPr lang="en-US" altLang="zh-CN" sz="2000"/>
          </a:p>
          <a:p>
            <a:endParaRPr lang="en-US" altLang="zh-CN" sz="200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212725" y="3026410"/>
            <a:ext cx="9638665" cy="341122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/>
              <a:t>When it is used...</a:t>
            </a:r>
            <a:endParaRPr lang="en-US" altLang="zh-CN" sz="2400"/>
          </a:p>
          <a:p>
            <a:pPr marL="457200" indent="-457200">
              <a:buFont typeface="+mj-lt"/>
              <a:buAutoNum type="arabicPeriod"/>
            </a:pPr>
            <a:r>
              <a:rPr lang="en-US" altLang="zh-CN" sz="2000"/>
              <a:t>to begin a whole sentence, we usually put a comma after it.</a:t>
            </a: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e.g  Therefore, we must obey the rules.</a:t>
            </a: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       </a:t>
            </a:r>
            <a:r>
              <a:rPr lang="en-US" altLang="zh-CN" sz="2000">
                <a:sym typeface="+mn-ea"/>
              </a:rPr>
              <a:t>He was busy, therefore, he couldn't come.</a:t>
            </a:r>
            <a:endParaRPr lang="en-US" altLang="zh-CN" sz="2000"/>
          </a:p>
          <a:p>
            <a:pPr marL="0" indent="0">
              <a:buFont typeface="+mj-lt"/>
              <a:buNone/>
            </a:pP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2.    to connect two whole sentences, we usually use "</a:t>
            </a:r>
            <a:r>
              <a:rPr lang="en-US" altLang="zh-CN" sz="2000">
                <a:solidFill>
                  <a:srgbClr val="FF0000"/>
                </a:solidFill>
              </a:rPr>
              <a:t>and therefore</a:t>
            </a:r>
            <a:r>
              <a:rPr lang="en-US" altLang="zh-CN" sz="2000"/>
              <a:t>" or "</a:t>
            </a:r>
            <a:r>
              <a:rPr lang="en-US" altLang="zh-CN" sz="2000">
                <a:solidFill>
                  <a:srgbClr val="FF0000"/>
                </a:solidFill>
              </a:rPr>
              <a:t>; therefore</a:t>
            </a:r>
            <a:r>
              <a:rPr lang="en-US" altLang="zh-CN" sz="2000"/>
              <a:t>"</a:t>
            </a: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e.g  It's raining and therefore we can not go hiking.</a:t>
            </a: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       We can learn lots of new things from books; therefore we should read more.</a:t>
            </a:r>
            <a:endParaRPr lang="en-US" altLang="zh-CN" sz="2000"/>
          </a:p>
          <a:p>
            <a:pPr marL="0" indent="0">
              <a:buFont typeface="+mj-lt"/>
              <a:buNone/>
            </a:pP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       </a:t>
            </a:r>
            <a:endParaRPr lang="en-US" altLang="zh-CN" sz="2000"/>
          </a:p>
          <a:p>
            <a:pPr marL="0" indent="0">
              <a:buFont typeface="+mj-lt"/>
              <a:buNone/>
            </a:pPr>
            <a:r>
              <a:rPr lang="en-US" altLang="zh-CN" sz="2000"/>
              <a:t>       </a:t>
            </a:r>
            <a:endParaRPr lang="en-US" altLang="zh-CN" sz="2000"/>
          </a:p>
          <a:p>
            <a:endParaRPr lang="en-US" altLang="zh-CN" sz="2000"/>
          </a:p>
          <a:p>
            <a:endParaRPr lang="en-US" altLang="zh-CN" sz="2000"/>
          </a:p>
        </p:txBody>
      </p:sp>
      <p:sp>
        <p:nvSpPr>
          <p:cNvPr id="5" name="文本框 4"/>
          <p:cNvSpPr txBox="1"/>
          <p:nvPr/>
        </p:nvSpPr>
        <p:spPr>
          <a:xfrm>
            <a:off x="7099300" y="1286510"/>
            <a:ext cx="4859655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buFont typeface="Wingdings" charset="0"/>
              <a:buChar char="u"/>
            </a:pPr>
            <a:r>
              <a:rPr lang="en-US" altLang="zh-CN" sz="2000" dirty="0" smtClean="0">
                <a:latin typeface="Arial" pitchFamily="34" charset="0"/>
                <a:ea typeface="微软雅黑" pitchFamily="34" charset="-122"/>
              </a:rPr>
              <a:t>Use it in writing to alternate "so" to improve our articles;</a:t>
            </a:r>
            <a:endParaRPr lang="en-US" altLang="zh-CN" sz="2000" dirty="0" smtClean="0">
              <a:latin typeface="Arial" pitchFamily="34" charset="0"/>
              <a:ea typeface="微软雅黑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charset="0"/>
              <a:buChar char="u"/>
            </a:pPr>
            <a:r>
              <a:rPr lang="en-US" altLang="zh-CN" sz="2000" dirty="0" smtClean="0">
                <a:latin typeface="Arial" pitchFamily="34" charset="0"/>
                <a:ea typeface="微软雅黑" pitchFamily="34" charset="-122"/>
              </a:rPr>
              <a:t>It should be paid attention to when it appears in reading material.</a:t>
            </a:r>
            <a:endParaRPr lang="en-US" altLang="zh-CN" sz="2000" dirty="0" smtClean="0">
              <a:latin typeface="Arial" pitchFamily="34" charset="0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" y="122555"/>
            <a:ext cx="10972800" cy="883920"/>
          </a:xfrm>
        </p:spPr>
        <p:txBody>
          <a:bodyPr/>
          <a:p>
            <a:pPr algn="l"/>
            <a:r>
              <a:rPr lang="en-US" altLang="zh-CN" sz="2800"/>
              <a:t>would rather</a:t>
            </a:r>
            <a:endParaRPr lang="en-US" altLang="zh-CN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880" y="975360"/>
            <a:ext cx="10972800" cy="1173480"/>
          </a:xfrm>
        </p:spPr>
        <p:txBody>
          <a:bodyPr/>
          <a:p>
            <a:r>
              <a:rPr lang="en-US" altLang="zh-CN" sz="2000"/>
              <a:t>would rather do .../ would rather not do...</a:t>
            </a:r>
            <a:endParaRPr lang="en-US" altLang="zh-CN" sz="2000"/>
          </a:p>
          <a:p>
            <a:r>
              <a:rPr lang="zh-CN" altLang="en-US" sz="2000"/>
              <a:t>宁愿，宁可</a:t>
            </a:r>
            <a:endParaRPr lang="zh-CN" altLang="en-US" sz="2000"/>
          </a:p>
          <a:p>
            <a:r>
              <a:rPr lang="en-US" altLang="zh-CN" sz="2000"/>
              <a:t>e.g  I would rather stay at home.</a:t>
            </a:r>
            <a:endParaRPr lang="en-US" altLang="zh-CN" sz="200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39445" y="3076575"/>
            <a:ext cx="10972800" cy="117348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38810" y="3048635"/>
            <a:ext cx="10972800" cy="117348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286385" y="2343785"/>
            <a:ext cx="10972800" cy="446595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Pattern </a:t>
            </a:r>
            <a:r>
              <a:rPr lang="zh-CN" altLang="en-US" sz="2400"/>
              <a:t>（句型）</a:t>
            </a:r>
            <a:endParaRPr lang="en-US" altLang="zh-CN" sz="2400"/>
          </a:p>
          <a:p>
            <a:pPr marL="457200" indent="-457200">
              <a:buAutoNum type="arabicPeriod"/>
            </a:pPr>
            <a:r>
              <a:rPr lang="en-US" sz="2000"/>
              <a:t>"would rather...than..." or "would...rather than..."  </a:t>
            </a:r>
            <a:r>
              <a:rPr lang="zh-CN" altLang="en-US" sz="2000"/>
              <a:t>与其</a:t>
            </a:r>
            <a:r>
              <a:rPr lang="en-US" altLang="zh-CN" sz="2000"/>
              <a:t>...</a:t>
            </a:r>
            <a:r>
              <a:rPr lang="zh-CN" altLang="en-US" sz="2000"/>
              <a:t>不如</a:t>
            </a:r>
            <a:r>
              <a:rPr lang="en-US" altLang="zh-CN" sz="2000"/>
              <a:t>...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e.g  </a:t>
            </a:r>
            <a:r>
              <a:rPr lang="zh-CN" altLang="zh-CN" sz="2000"/>
              <a:t>我宁愿吃米饭也不吃汉堡包。</a:t>
            </a:r>
            <a:endParaRPr lang="zh-CN" altLang="zh-CN" sz="2000"/>
          </a:p>
          <a:p>
            <a:pPr marL="0" indent="0">
              <a:buNone/>
            </a:pPr>
            <a:r>
              <a:rPr lang="en-US" altLang="zh-CN" sz="2000"/>
              <a:t>       I would rather have rice than hamburger.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       I would have rice rather than hamburger.</a:t>
            </a:r>
            <a:endParaRPr lang="en-US" altLang="zh-CN" sz="2000"/>
          </a:p>
          <a:p>
            <a:pPr marL="457200" indent="-457200">
              <a:buAutoNum type="arabicPeriod"/>
            </a:pP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2.   "would rather have done..."  </a:t>
            </a:r>
            <a:r>
              <a:rPr lang="zh-CN" altLang="zh-CN" sz="2000"/>
              <a:t>宁愿（要是），本想做</a:t>
            </a:r>
            <a:r>
              <a:rPr lang="en-US" altLang="zh-CN" sz="2000"/>
              <a:t>...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e.g  </a:t>
            </a:r>
            <a:r>
              <a:rPr lang="zh-CN" altLang="en-US" sz="2000"/>
              <a:t>我宁愿去了那场演唱会</a:t>
            </a:r>
            <a:r>
              <a:rPr lang="en-US" altLang="zh-CN" sz="2000"/>
              <a:t>/</a:t>
            </a:r>
            <a:r>
              <a:rPr lang="zh-CN" altLang="en-US" sz="2000"/>
              <a:t>我要是去了那场演唱会就好了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       </a:t>
            </a:r>
            <a:r>
              <a:rPr lang="en-US" altLang="zh-CN" sz="2000"/>
              <a:t>I would rather have gone to the show.</a:t>
            </a:r>
            <a:endParaRPr lang="en-US" altLang="zh-CN" sz="2000"/>
          </a:p>
          <a:p>
            <a:pPr marL="457200" indent="-457200">
              <a:buAutoNum type="arabicPeriod"/>
            </a:pP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3.   "would rather + clause(</a:t>
            </a:r>
            <a:r>
              <a:rPr lang="zh-CN" altLang="en-US" sz="2000"/>
              <a:t>从句</a:t>
            </a:r>
            <a:r>
              <a:rPr lang="en-US" altLang="zh-CN" sz="2000"/>
              <a:t>)"  subjunctive mood (</a:t>
            </a:r>
            <a:r>
              <a:rPr lang="zh-CN" altLang="en-US" sz="2000"/>
              <a:t>虚拟语气</a:t>
            </a:r>
            <a:r>
              <a:rPr lang="en-US" altLang="zh-CN" sz="2000"/>
              <a:t>)</a:t>
            </a:r>
            <a:endParaRPr lang="en-US" altLang="zh-CN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286r-2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080" y="1356995"/>
            <a:ext cx="8209915" cy="54762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61865" y="562610"/>
            <a:ext cx="317563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Other Words</a:t>
            </a:r>
            <a:endParaRPr lang="en-US" altLang="zh-CN" sz="4000"/>
          </a:p>
        </p:txBody>
      </p:sp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30810" y="221615"/>
            <a:ext cx="3337560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skim  [skɪm]  </a:t>
            </a:r>
            <a:r>
              <a:rPr lang="en-US" altLang="zh-CN" sz="2000"/>
              <a:t>vt. </a:t>
            </a:r>
            <a:r>
              <a:rPr lang="zh-CN" altLang="en-US" sz="2000"/>
              <a:t>浏览；略读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139065" y="1010920"/>
            <a:ext cx="4162425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statistic  [stə'tɪstɪk]  </a:t>
            </a:r>
            <a:r>
              <a:rPr lang="en-US" altLang="zh-CN" sz="2000"/>
              <a:t>n. (pl statistics)</a:t>
            </a:r>
            <a:r>
              <a:rPr lang="zh-CN" altLang="en-US" sz="2000"/>
              <a:t>    统计，统计数字；统计资料</a:t>
            </a:r>
            <a:endParaRPr lang="zh-CN" altLang="en-US" sz="2000"/>
          </a:p>
        </p:txBody>
      </p:sp>
      <p:sp>
        <p:nvSpPr>
          <p:cNvPr id="5" name="加号 4"/>
          <p:cNvSpPr/>
          <p:nvPr/>
        </p:nvSpPr>
        <p:spPr>
          <a:xfrm>
            <a:off x="1539240" y="586740"/>
            <a:ext cx="426720" cy="44196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1584960" y="1775460"/>
            <a:ext cx="335280" cy="44196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4670" y="2278380"/>
            <a:ext cx="256095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skim the statistic</a:t>
            </a:r>
            <a:endParaRPr lang="en-US" altLang="zh-CN" sz="2400"/>
          </a:p>
          <a:p>
            <a:r>
              <a:rPr lang="zh-CN" altLang="en-US" sz="2400"/>
              <a:t>浏览统计资料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125095" y="3315335"/>
            <a:ext cx="5181600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/>
              <a:t>circulate  ['sɜːkjʊleɪt]  </a:t>
            </a:r>
            <a:r>
              <a:rPr lang="en-US" altLang="zh-CN" sz="2000">
                <a:solidFill>
                  <a:srgbClr val="FF0000"/>
                </a:solidFill>
              </a:rPr>
              <a:t>vt.&amp; vi. </a:t>
            </a:r>
            <a:r>
              <a:rPr lang="zh-CN" altLang="en-US" sz="2000"/>
              <a:t>循环，流传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equip  [ɪ'kwɪp] 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vt.&amp; vi. </a:t>
            </a:r>
            <a:r>
              <a:rPr lang="zh-CN" altLang="en-US" sz="2000">
                <a:sym typeface="+mn-ea"/>
              </a:rPr>
              <a:t>配备，装备  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export  [ˈekspɔːt；ɪkˈ-] 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vt.&amp; vi.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输出，出口 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6237605" y="184150"/>
            <a:ext cx="334581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Vietnam  [ˌvjet'næm]  越南</a:t>
            </a:r>
            <a:endParaRPr lang="zh-CN" altLang="en-US" sz="2000"/>
          </a:p>
        </p:txBody>
      </p:sp>
      <p:sp>
        <p:nvSpPr>
          <p:cNvPr id="10" name="下箭头 9"/>
          <p:cNvSpPr/>
          <p:nvPr/>
        </p:nvSpPr>
        <p:spPr>
          <a:xfrm>
            <a:off x="7654925" y="650240"/>
            <a:ext cx="335280" cy="386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03595" y="1071880"/>
            <a:ext cx="395922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nationa</a:t>
            </a:r>
            <a:r>
              <a:rPr lang="zh-CN" altLang="en-US" sz="2000">
                <a:solidFill>
                  <a:schemeClr val="tx1"/>
                </a:solidFill>
              </a:rPr>
              <a:t>l</a:t>
            </a:r>
            <a:r>
              <a:rPr lang="zh-CN" altLang="en-US" sz="2000">
                <a:solidFill>
                  <a:srgbClr val="FF0000"/>
                </a:solidFill>
              </a:rPr>
              <a:t>ity</a:t>
            </a:r>
            <a:r>
              <a:rPr lang="zh-CN" altLang="en-US" sz="2000"/>
              <a:t>  [næʃə'nælɪtɪ]  </a:t>
            </a:r>
            <a:r>
              <a:rPr lang="en-US" altLang="zh-CN" sz="2000"/>
              <a:t>n. </a:t>
            </a:r>
            <a:r>
              <a:rPr lang="zh-CN" altLang="en-US" sz="2000"/>
              <a:t>国籍</a:t>
            </a:r>
            <a:endParaRPr lang="zh-CN" altLang="en-US" sz="2000"/>
          </a:p>
        </p:txBody>
      </p:sp>
      <p:sp>
        <p:nvSpPr>
          <p:cNvPr id="13" name="下箭头 12"/>
          <p:cNvSpPr/>
          <p:nvPr/>
        </p:nvSpPr>
        <p:spPr>
          <a:xfrm>
            <a:off x="7675245" y="1569720"/>
            <a:ext cx="335280" cy="386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10810" y="2048510"/>
            <a:ext cx="560514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persona</a:t>
            </a:r>
            <a:r>
              <a:rPr lang="zh-CN" altLang="en-US" sz="2000">
                <a:solidFill>
                  <a:schemeClr val="tx1"/>
                </a:solidFill>
              </a:rPr>
              <a:t>l</a:t>
            </a:r>
            <a:r>
              <a:rPr lang="zh-CN" altLang="en-US" sz="2000">
                <a:solidFill>
                  <a:srgbClr val="FF0000"/>
                </a:solidFill>
              </a:rPr>
              <a:t>ity </a:t>
            </a:r>
            <a:r>
              <a:rPr lang="zh-CN" altLang="en-US" sz="2000"/>
              <a:t> [pɜːsə'nælɪtɪ]  </a:t>
            </a:r>
            <a:r>
              <a:rPr lang="en-US" altLang="zh-CN" sz="2000"/>
              <a:t>n. </a:t>
            </a:r>
            <a:r>
              <a:rPr lang="zh-CN" altLang="en-US" sz="2000"/>
              <a:t>性格；个性；人格</a:t>
            </a:r>
            <a:endParaRPr lang="zh-CN" altLang="en-US" sz="2000"/>
          </a:p>
        </p:txBody>
      </p:sp>
      <p:sp>
        <p:nvSpPr>
          <p:cNvPr id="15" name="文本框 14"/>
          <p:cNvSpPr txBox="1"/>
          <p:nvPr/>
        </p:nvSpPr>
        <p:spPr>
          <a:xfrm>
            <a:off x="139700" y="5182870"/>
            <a:ext cx="5723255" cy="100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/>
              <a:t>occupa</a:t>
            </a:r>
            <a:r>
              <a:rPr lang="zh-CN" altLang="en-US" sz="2000">
                <a:solidFill>
                  <a:srgbClr val="FF0000"/>
                </a:solidFill>
              </a:rPr>
              <a:t>tion</a:t>
            </a:r>
            <a:r>
              <a:rPr lang="zh-CN" altLang="en-US" sz="2000"/>
              <a:t>  [ɒkjʊ'peɪʃ(ə)n]  </a:t>
            </a:r>
            <a:r>
              <a:rPr lang="en-US" altLang="zh-CN" sz="2000"/>
              <a:t>n. </a:t>
            </a:r>
            <a:r>
              <a:rPr lang="zh-CN" altLang="en-US" sz="2000"/>
              <a:t>工作；职业；占领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nutri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tion </a:t>
            </a:r>
            <a:r>
              <a:rPr lang="zh-CN" altLang="en-US" sz="2000">
                <a:sym typeface="+mn-ea"/>
              </a:rPr>
              <a:t>  [njʊ'trɪʃ(ə)n]  </a:t>
            </a:r>
            <a:r>
              <a:rPr lang="en-US" altLang="zh-CN" sz="2000">
                <a:sym typeface="+mn-ea"/>
              </a:rPr>
              <a:t>n. </a:t>
            </a:r>
            <a:r>
              <a:rPr lang="zh-CN" altLang="en-US" sz="2000">
                <a:sym typeface="+mn-ea"/>
              </a:rPr>
              <a:t>营养；滋养；食物</a:t>
            </a:r>
            <a:endParaRPr lang="zh-CN" altLang="en-US" sz="2000"/>
          </a:p>
        </p:txBody>
      </p:sp>
      <p:sp>
        <p:nvSpPr>
          <p:cNvPr id="16" name="文本框 15"/>
          <p:cNvSpPr txBox="1"/>
          <p:nvPr/>
        </p:nvSpPr>
        <p:spPr>
          <a:xfrm>
            <a:off x="5407660" y="4532630"/>
            <a:ext cx="619188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underline   [ʌndə'laɪn]  </a:t>
            </a:r>
            <a:r>
              <a:rPr lang="en-US" altLang="zh-CN" sz="2400"/>
              <a:t>v. </a:t>
            </a:r>
            <a:r>
              <a:rPr lang="zh-CN" altLang="en-US" sz="2400"/>
              <a:t>划线标出；强调 </a:t>
            </a:r>
            <a:endParaRPr lang="zh-CN" altLang="en-US" sz="2400"/>
          </a:p>
        </p:txBody>
      </p:sp>
      <p:sp>
        <p:nvSpPr>
          <p:cNvPr id="17" name="文本框 16"/>
          <p:cNvSpPr txBox="1"/>
          <p:nvPr/>
        </p:nvSpPr>
        <p:spPr>
          <a:xfrm>
            <a:off x="7270750" y="2827020"/>
            <a:ext cx="210375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under </a:t>
            </a:r>
            <a:r>
              <a:rPr lang="zh-CN" altLang="zh-CN" sz="2000"/>
              <a:t>在</a:t>
            </a:r>
            <a:r>
              <a:rPr lang="en-US" altLang="zh-CN" sz="2000"/>
              <a:t>...</a:t>
            </a:r>
            <a:r>
              <a:rPr lang="zh-CN" altLang="en-US" sz="2000"/>
              <a:t>下面</a:t>
            </a:r>
            <a:endParaRPr lang="zh-CN" altLang="en-US" sz="2000"/>
          </a:p>
        </p:txBody>
      </p:sp>
      <p:sp>
        <p:nvSpPr>
          <p:cNvPr id="18" name="文本框 17"/>
          <p:cNvSpPr txBox="1"/>
          <p:nvPr/>
        </p:nvSpPr>
        <p:spPr>
          <a:xfrm>
            <a:off x="7545070" y="3695700"/>
            <a:ext cx="1433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line  </a:t>
            </a:r>
            <a:r>
              <a:rPr lang="zh-CN" altLang="en-US" sz="2000"/>
              <a:t>线条</a:t>
            </a:r>
            <a:endParaRPr lang="zh-CN" altLang="en-US" sz="2000"/>
          </a:p>
        </p:txBody>
      </p:sp>
      <p:sp>
        <p:nvSpPr>
          <p:cNvPr id="19" name="加号 18"/>
          <p:cNvSpPr/>
          <p:nvPr/>
        </p:nvSpPr>
        <p:spPr>
          <a:xfrm>
            <a:off x="7960360" y="3228340"/>
            <a:ext cx="426720" cy="44196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8030845" y="4196080"/>
            <a:ext cx="335280" cy="3860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115175" y="5275580"/>
            <a:ext cx="286575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rid...of </a:t>
            </a:r>
            <a:r>
              <a:rPr lang="zh-CN" altLang="en-US" sz="2000"/>
              <a:t>摆脱，除去</a:t>
            </a:r>
            <a:endParaRPr lang="zh-CN" altLang="en-US" sz="2000"/>
          </a:p>
        </p:txBody>
      </p:sp>
      <p:sp>
        <p:nvSpPr>
          <p:cNvPr id="23" name="文本框 22"/>
          <p:cNvSpPr txBox="1"/>
          <p:nvPr/>
        </p:nvSpPr>
        <p:spPr>
          <a:xfrm>
            <a:off x="7131050" y="5763895"/>
            <a:ext cx="304673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lead to </a:t>
            </a:r>
            <a:r>
              <a:rPr lang="zh-CN" altLang="en-US" sz="2000"/>
              <a:t>导致，造成（后果）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4" grpId="0"/>
      <p:bldP spid="6" grpId="0" animBg="1"/>
      <p:bldP spid="8" grpId="0"/>
      <p:bldP spid="2" grpId="0"/>
      <p:bldP spid="2" grpId="1"/>
      <p:bldP spid="2" grpId="2"/>
      <p:bldP spid="2" grpId="3"/>
      <p:bldP spid="15" grpId="0"/>
      <p:bldP spid="3" grpId="0"/>
      <p:bldP spid="10" grpId="0" animBg="1"/>
      <p:bldP spid="11" grpId="0"/>
      <p:bldP spid="13" grpId="0" animBg="1"/>
      <p:bldP spid="14" grpId="0"/>
      <p:bldP spid="17" grpId="0"/>
      <p:bldP spid="19" grpId="0" animBg="1"/>
      <p:bldP spid="18" grpId="0"/>
      <p:bldP spid="20" grpId="0" animBg="1"/>
      <p:bldP spid="16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大农田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6320" y="95885"/>
            <a:ext cx="5109210" cy="48425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74290" y="5354955"/>
            <a:ext cx="754697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strain  [streɪn]   n. (</a:t>
            </a:r>
            <a:r>
              <a:rPr lang="zh-CN" altLang="zh-CN" sz="3200"/>
              <a:t>植物的</a:t>
            </a:r>
            <a:r>
              <a:rPr lang="en-US" altLang="zh-CN" sz="3200"/>
              <a:t>)</a:t>
            </a:r>
            <a:r>
              <a:rPr lang="zh-CN" altLang="en-US" sz="3200"/>
              <a:t>品种，种类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eacher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5555" y="77470"/>
            <a:ext cx="5473700" cy="66535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6395" y="678180"/>
            <a:ext cx="5180965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Do you know how to remember those new words now?</a:t>
            </a:r>
            <a:endParaRPr lang="en-US" altLang="zh-CN" sz="4000"/>
          </a:p>
        </p:txBody>
      </p:sp>
      <p:sp>
        <p:nvSpPr>
          <p:cNvPr id="6" name="文本框 5"/>
          <p:cNvSpPr txBox="1"/>
          <p:nvPr/>
        </p:nvSpPr>
        <p:spPr>
          <a:xfrm>
            <a:off x="472440" y="2964180"/>
            <a:ext cx="4800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81000" y="2887980"/>
            <a:ext cx="484632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Try to make up your own story with them.</a:t>
            </a:r>
            <a:endParaRPr lang="en-US" altLang="zh-CN" sz="4000"/>
          </a:p>
        </p:txBody>
      </p:sp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9740fe56dbe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183" t="7236" r="4092" b="14909"/>
          <a:stretch>
            <a:fillRect/>
          </a:stretch>
        </p:blipFill>
        <p:spPr>
          <a:xfrm>
            <a:off x="2839720" y="915670"/>
            <a:ext cx="6672580" cy="58280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 rot="20820000">
            <a:off x="5092065" y="2414905"/>
            <a:ext cx="23006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latin typeface="华康少女文字W5(P)" charset="0"/>
                <a:ea typeface="华康少女文字W5(P)" charset="0"/>
              </a:rPr>
              <a:t>END</a:t>
            </a:r>
            <a:endParaRPr lang="en-US" altLang="zh-CN" sz="6000" b="1">
              <a:latin typeface="华康少女文字W5(P)" charset="0"/>
              <a:ea typeface="华康少女文字W5(P)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大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300" y="120650"/>
            <a:ext cx="6480000" cy="511419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61690" y="5524500"/>
            <a:ext cx="53073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soybean ['sɒɪbiːn] n.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大豆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高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7495" y="52070"/>
            <a:ext cx="6508750" cy="5083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87090" y="5511800"/>
            <a:ext cx="62414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sorghum  ['sɔːgəm]   n.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高粱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花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8600" y="24130"/>
            <a:ext cx="6640195" cy="50399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3655" y="5324475"/>
            <a:ext cx="481393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peanut ['piːnʌt]   n.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花生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丰收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695" y="0"/>
            <a:ext cx="6877050" cy="50253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70275" y="5438140"/>
            <a:ext cx="56495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output  ['aʊtpʊt] n. </a:t>
            </a:r>
            <a:r>
              <a:rPr lang="zh-CN" altLang="en-US" sz="3200"/>
              <a:t>产量，输出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ung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3960" y="43180"/>
            <a:ext cx="6962140" cy="4911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7985" y="5327015"/>
            <a:ext cx="632968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hunger  ['hʌŋgə]   n.  </a:t>
            </a:r>
            <a:r>
              <a:rPr lang="zh-CN" altLang="en-US" sz="3200"/>
              <a:t>饥饿；欲望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966085" y="5744210"/>
            <a:ext cx="637667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sunburnt  ['sʌnbɜːnt]   adj.  </a:t>
            </a:r>
            <a:r>
              <a:rPr lang="zh-CN" altLang="en-US" sz="3200"/>
              <a:t>晒黑的</a:t>
            </a:r>
            <a:endParaRPr lang="zh-CN" altLang="en-US" sz="3200"/>
          </a:p>
        </p:txBody>
      </p:sp>
      <p:pic>
        <p:nvPicPr>
          <p:cNvPr id="8" name="图片 7" descr="农夫1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4170" y="19685"/>
            <a:ext cx="3636010" cy="53568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0923100941"/>
  <p:tag name="MH_LIBRARY" val="CONTENTS"/>
  <p:tag name="MH_TYPE" val="TITLE"/>
  <p:tag name="ID" val="547125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80"/>
  <p:tag name="KSO_WM_UNIT_TYPE" val="b"/>
  <p:tag name="KSO_WM_UNIT_INDEX" val="1"/>
  <p:tag name="KSO_WM_UNIT_ID" val="custom160180_1*b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80"/>
  <p:tag name="KSO_WM_UNIT_TYPE" val="a"/>
  <p:tag name="KSO_WM_UNIT_INDEX" val="1"/>
  <p:tag name="KSO_WM_UNIT_ID" val="custom160180_1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2.xml><?xml version="1.0" encoding="utf-8"?>
<p:tagLst xmlns:p="http://schemas.openxmlformats.org/presentationml/2006/main">
  <p:tag name="KSO_WM_TEMPLATE_THUMBS_INDEX" val="1、5、8、11、19、21、22、23、24、25"/>
  <p:tag name="KSO_WM_TEMPLATE_CATEGORY" val="custom"/>
  <p:tag name="KSO_WM_TEMPLATE_INDEX" val="160103"/>
  <p:tag name="KSO_WM_TAG_VERSION" val="1.0"/>
  <p:tag name="KSO_WM_SLIDE_ID" val="custom16018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p="http://schemas.openxmlformats.org/presentationml/2006/main">
  <p:tag name="KSO_WM_TEMPLATE_CATEGORY" val="custom"/>
  <p:tag name="KSO_WM_TEMPLATE_INDEX" val="160103"/>
</p:tagLst>
</file>

<file path=ppt/tags/tag14.xml><?xml version="1.0" encoding="utf-8"?>
<p:tagLst xmlns:p="http://schemas.openxmlformats.org/presentationml/2006/main">
  <p:tag name="KSO_WM_TEMPLATE_CATEGORY" val="custom"/>
  <p:tag name="KSO_WM_TEMPLATE_INDEX" val="160103"/>
</p:tagLst>
</file>

<file path=ppt/tags/tag15.xml><?xml version="1.0" encoding="utf-8"?>
<p:tagLst xmlns:p="http://schemas.openxmlformats.org/presentationml/2006/main">
  <p:tag name="KSO_WM_TEMPLATE_CATEGORY" val="custom"/>
  <p:tag name="KSO_WM_TEMPLATE_INDEX" val="160103"/>
</p:tagLst>
</file>

<file path=ppt/tags/tag16.xml><?xml version="1.0" encoding="utf-8"?>
<p:tagLst xmlns:p="http://schemas.openxmlformats.org/presentationml/2006/main">
  <p:tag name="KSO_WM_TEMPLATE_CATEGORY" val="custom"/>
  <p:tag name="KSO_WM_TEMPLATE_INDEX" val="160103"/>
</p:tagLst>
</file>

<file path=ppt/tags/tag17.xml><?xml version="1.0" encoding="utf-8"?>
<p:tagLst xmlns:p="http://schemas.openxmlformats.org/presentationml/2006/main">
  <p:tag name="KSO_WM_TEMPLATE_CATEGORY" val="custom"/>
  <p:tag name="KSO_WM_TEMPLATE_INDEX" val="160103"/>
</p:tagLst>
</file>

<file path=ppt/tags/tag18.xml><?xml version="1.0" encoding="utf-8"?>
<p:tagLst xmlns:p="http://schemas.openxmlformats.org/presentationml/2006/main">
  <p:tag name="KSO_WM_TEMPLATE_CATEGORY" val="custom"/>
  <p:tag name="KSO_WM_TEMPLATE_INDEX" val="160103"/>
</p:tagLst>
</file>

<file path=ppt/tags/tag19.xml><?xml version="1.0" encoding="utf-8"?>
<p:tagLst xmlns:p="http://schemas.openxmlformats.org/presentationml/2006/main">
  <p:tag name="KSO_WM_TEMPLATE_CATEGORY" val="custom"/>
  <p:tag name="KSO_WM_TEMPLATE_INDEX" val="160103"/>
</p:tagLst>
</file>

<file path=ppt/tags/tag2.xml><?xml version="1.0" encoding="utf-8"?>
<p:tagLst xmlns:p="http://schemas.openxmlformats.org/presentationml/2006/main">
  <p:tag name="MH" val="20150923100941"/>
  <p:tag name="MH_LIBRARY" val="CONTENTS"/>
  <p:tag name="MH_TYPE" val="OTHERS"/>
  <p:tag name="ID" val="547125"/>
</p:tagLst>
</file>

<file path=ppt/tags/tag20.xml><?xml version="1.0" encoding="utf-8"?>
<p:tagLst xmlns:p="http://schemas.openxmlformats.org/presentationml/2006/main">
  <p:tag name="KSO_WM_TEMPLATE_CATEGORY" val="custom"/>
  <p:tag name="KSO_WM_TEMPLATE_INDEX" val="160103"/>
</p:tagLst>
</file>

<file path=ppt/tags/tag21.xml><?xml version="1.0" encoding="utf-8"?>
<p:tagLst xmlns:p="http://schemas.openxmlformats.org/presentationml/2006/main">
  <p:tag name="KSO_WM_TEMPLATE_CATEGORY" val="custom"/>
  <p:tag name="KSO_WM_TEMPLATE_INDEX" val="160103"/>
</p:tagLst>
</file>

<file path=ppt/tags/tag22.xml><?xml version="1.0" encoding="utf-8"?>
<p:tagLst xmlns:p="http://schemas.openxmlformats.org/presentationml/2006/main">
  <p:tag name="KSO_WM_TEMPLATE_CATEGORY" val="custom"/>
  <p:tag name="KSO_WM_TEMPLATE_INDEX" val="160103"/>
</p:tagLst>
</file>

<file path=ppt/tags/tag23.xml><?xml version="1.0" encoding="utf-8"?>
<p:tagLst xmlns:p="http://schemas.openxmlformats.org/presentationml/2006/main">
  <p:tag name="KSO_WM_TEMPLATE_CATEGORY" val="custom"/>
  <p:tag name="KSO_WM_TEMPLATE_INDEX" val="160103"/>
</p:tagLst>
</file>

<file path=ppt/tags/tag24.xml><?xml version="1.0" encoding="utf-8"?>
<p:tagLst xmlns:p="http://schemas.openxmlformats.org/presentationml/2006/main">
  <p:tag name="KSO_WM_TEMPLATE_CATEGORY" val="custom"/>
  <p:tag name="KSO_WM_TEMPLATE_INDEX" val="160103"/>
</p:tagLst>
</file>

<file path=ppt/tags/tag25.xml><?xml version="1.0" encoding="utf-8"?>
<p:tagLst xmlns:p="http://schemas.openxmlformats.org/presentationml/2006/main">
  <p:tag name="KSO_WM_TEMPLATE_CATEGORY" val="custom"/>
  <p:tag name="KSO_WM_TEMPLATE_INDEX" val="160103"/>
</p:tagLst>
</file>

<file path=ppt/tags/tag26.xml><?xml version="1.0" encoding="utf-8"?>
<p:tagLst xmlns:p="http://schemas.openxmlformats.org/presentationml/2006/main">
  <p:tag name="KSO_WM_TEMPLATE_CATEGORY" val="custom"/>
  <p:tag name="KSO_WM_TEMPLATE_INDEX" val="160103"/>
</p:tagLst>
</file>

<file path=ppt/tags/tag27.xml><?xml version="1.0" encoding="utf-8"?>
<p:tagLst xmlns:p="http://schemas.openxmlformats.org/presentationml/2006/main">
  <p:tag name="KSO_WM_TEMPLATE_CATEGORY" val="custom"/>
  <p:tag name="KSO_WM_TEMPLATE_INDEX" val="160103"/>
</p:tagLst>
</file>

<file path=ppt/tags/tag28.xml><?xml version="1.0" encoding="utf-8"?>
<p:tagLst xmlns:p="http://schemas.openxmlformats.org/presentationml/2006/main">
  <p:tag name="KSO_WM_TEMPLATE_CATEGORY" val="custom"/>
  <p:tag name="KSO_WM_TEMPLATE_INDEX" val="160103"/>
</p:tagLst>
</file>

<file path=ppt/tags/tag29.xml><?xml version="1.0" encoding="utf-8"?>
<p:tagLst xmlns:p="http://schemas.openxmlformats.org/presentationml/2006/main">
  <p:tag name="KSO_WM_TEMPLATE_CATEGORY" val="custom"/>
  <p:tag name="KSO_WM_TEMPLATE_INDEX" val="160103"/>
</p:tagLst>
</file>

<file path=ppt/tags/tag3.xml><?xml version="1.0" encoding="utf-8"?>
<p:tagLst xmlns:p="http://schemas.openxmlformats.org/presentationml/2006/main">
  <p:tag name="MH" val="20150923100941"/>
  <p:tag name="MH_LIBRARY" val="CONTENTS"/>
  <p:tag name="MH_TYPE" val="OTHERS"/>
  <p:tag name="ID" val="547125"/>
</p:tagLst>
</file>

<file path=ppt/tags/tag30.xml><?xml version="1.0" encoding="utf-8"?>
<p:tagLst xmlns:p="http://schemas.openxmlformats.org/presentationml/2006/main">
  <p:tag name="KSO_WM_TEMPLATE_CATEGORY" val="custom"/>
  <p:tag name="KSO_WM_TEMPLATE_INDEX" val="160103"/>
</p:tagLst>
</file>

<file path=ppt/tags/tag31.xml><?xml version="1.0" encoding="utf-8"?>
<p:tagLst xmlns:p="http://schemas.openxmlformats.org/presentationml/2006/main">
  <p:tag name="KSO_WM_TEMPLATE_CATEGORY" val="custom"/>
  <p:tag name="KSO_WM_TEMPLATE_INDEX" val="160103"/>
</p:tagLst>
</file>

<file path=ppt/tags/tag32.xml><?xml version="1.0" encoding="utf-8"?>
<p:tagLst xmlns:p="http://schemas.openxmlformats.org/presentationml/2006/main">
  <p:tag name="KSO_WM_TEMPLATE_CATEGORY" val="custom"/>
  <p:tag name="KSO_WM_TEMPLATE_INDEX" val="160103"/>
</p:tagLst>
</file>

<file path=ppt/tags/tag33.xml><?xml version="1.0" encoding="utf-8"?>
<p:tagLst xmlns:p="http://schemas.openxmlformats.org/presentationml/2006/main">
  <p:tag name="KSO_WM_TEMPLATE_CATEGORY" val="custom"/>
  <p:tag name="KSO_WM_TEMPLATE_INDEX" val="160103"/>
</p:tagLst>
</file>

<file path=ppt/tags/tag34.xml><?xml version="1.0" encoding="utf-8"?>
<p:tagLst xmlns:p="http://schemas.openxmlformats.org/presentationml/2006/main">
  <p:tag name="KSO_WM_TEMPLATE_CATEGORY" val="custom"/>
  <p:tag name="KSO_WM_TEMPLATE_INDEX" val="160103"/>
</p:tagLst>
</file>

<file path=ppt/tags/tag35.xml><?xml version="1.0" encoding="utf-8"?>
<p:tagLst xmlns:p="http://schemas.openxmlformats.org/presentationml/2006/main">
  <p:tag name="KSO_WM_TEMPLATE_CATEGORY" val="custom"/>
  <p:tag name="KSO_WM_TEMPLATE_INDEX" val="160103"/>
</p:tagLst>
</file>

<file path=ppt/tags/tag36.xml><?xml version="1.0" encoding="utf-8"?>
<p:tagLst xmlns:p="http://schemas.openxmlformats.org/presentationml/2006/main">
  <p:tag name="KSO_WM_TEMPLATE_CATEGORY" val="custom"/>
  <p:tag name="KSO_WM_TEMPLATE_INDEX" val="160103"/>
</p:tagLst>
</file>

<file path=ppt/tags/tag37.xml><?xml version="1.0" encoding="utf-8"?>
<p:tagLst xmlns:p="http://schemas.openxmlformats.org/presentationml/2006/main">
  <p:tag name="KSO_WM_TEMPLATE_CATEGORY" val="custom"/>
  <p:tag name="KSO_WM_TEMPLATE_INDEX" val="160103"/>
</p:tagLst>
</file>

<file path=ppt/tags/tag38.xml><?xml version="1.0" encoding="utf-8"?>
<p:tagLst xmlns:p="http://schemas.openxmlformats.org/presentationml/2006/main">
  <p:tag name="KSO_WM_TEMPLATE_CATEGORY" val="custom"/>
  <p:tag name="KSO_WM_TEMPLATE_INDEX" val="160103"/>
</p:tagLst>
</file>

<file path=ppt/tags/tag39.xml><?xml version="1.0" encoding="utf-8"?>
<p:tagLst xmlns:p="http://schemas.openxmlformats.org/presentationml/2006/main">
  <p:tag name="KSO_WM_TEMPLATE_CATEGORY" val="custom"/>
  <p:tag name="KSO_WM_TEMPLATE_INDEX" val="160103"/>
</p:tagLst>
</file>

<file path=ppt/tags/tag4.xml><?xml version="1.0" encoding="utf-8"?>
<p:tagLst xmlns:p="http://schemas.openxmlformats.org/presentationml/2006/main">
  <p:tag name="MH" val="20150923103049"/>
  <p:tag name="MH_LIBRARY" val="GRAPHIC"/>
  <p:tag name="MH_ORDER" val="Oval 2"/>
  <p:tag name="KSO_WM_TAG_VERSION" val="1.0"/>
  <p:tag name="KSO_WM_BEAUTIFY_FLAG" val="#wm#"/>
  <p:tag name="KSO_WM_UNIT_TYPE" val="i"/>
  <p:tag name="KSO_WM_UNIT_ID" val="279*i*0"/>
  <p:tag name="KSO_WM_TEMPLATE_CATEGORY" val="custom"/>
  <p:tag name="KSO_WM_TEMPLATE_INDEX" val="160103"/>
</p:tagLst>
</file>

<file path=ppt/tags/tag40.xml><?xml version="1.0" encoding="utf-8"?>
<p:tagLst xmlns:p="http://schemas.openxmlformats.org/presentationml/2006/main">
  <p:tag name="KSO_WM_TEMPLATE_CATEGORY" val="custom"/>
  <p:tag name="KSO_WM_TEMPLATE_INDEX" val="160103"/>
</p:tagLst>
</file>

<file path=ppt/tags/tag41.xml><?xml version="1.0" encoding="utf-8"?>
<p:tagLst xmlns:p="http://schemas.openxmlformats.org/presentationml/2006/main">
  <p:tag name="KSO_WM_TEMPLATE_CATEGORY" val="custom"/>
  <p:tag name="KSO_WM_TEMPLATE_INDEX" val="160103"/>
</p:tagLst>
</file>

<file path=ppt/tags/tag42.xml><?xml version="1.0" encoding="utf-8"?>
<p:tagLst xmlns:p="http://schemas.openxmlformats.org/presentationml/2006/main">
  <p:tag name="KSO_WM_TEMPLATE_CATEGORY" val="custom"/>
  <p:tag name="KSO_WM_TEMPLATE_INDEX" val="160103"/>
</p:tagLst>
</file>

<file path=ppt/tags/tag5.xml><?xml version="1.0" encoding="utf-8"?>
<p:tagLst xmlns:p="http://schemas.openxmlformats.org/presentationml/2006/main">
  <p:tag name="MH" val="20150923103049"/>
  <p:tag name="MH_LIBRARY" val="GRAPHIC"/>
  <p:tag name="MH_ORDER" val="Oval 4"/>
  <p:tag name="KSO_WM_TAG_VERSION" val="1.0"/>
  <p:tag name="KSO_WM_BEAUTIFY_FLAG" val="#wm#"/>
  <p:tag name="KSO_WM_UNIT_TYPE" val="i"/>
  <p:tag name="KSO_WM_UNIT_ID" val="279*i*1"/>
  <p:tag name="KSO_WM_TEMPLATE_CATEGORY" val="custom"/>
  <p:tag name="KSO_WM_TEMPLATE_INDEX" val="160103"/>
</p:tagLst>
</file>

<file path=ppt/tags/tag6.xml><?xml version="1.0" encoding="utf-8"?>
<p:tagLst xmlns:p="http://schemas.openxmlformats.org/presentationml/2006/main">
  <p:tag name="MH" val="20150923103049"/>
  <p:tag name="MH_LIBRARY" val="GRAPHIC"/>
  <p:tag name="MH_ORDER" val="Oval 5"/>
  <p:tag name="KSO_WM_TAG_VERSION" val="1.0"/>
  <p:tag name="KSO_WM_BEAUTIFY_FLAG" val="#wm#"/>
  <p:tag name="KSO_WM_UNIT_TYPE" val="i"/>
  <p:tag name="KSO_WM_UNIT_ID" val="279*i*2"/>
  <p:tag name="KSO_WM_TEMPLATE_CATEGORY" val="custom"/>
  <p:tag name="KSO_WM_TEMPLATE_INDEX" val="160103"/>
</p:tagLst>
</file>

<file path=ppt/tags/tag7.xml><?xml version="1.0" encoding="utf-8"?>
<p:tagLst xmlns:p="http://schemas.openxmlformats.org/presentationml/2006/main">
  <p:tag name="MH" val="20150923103049"/>
  <p:tag name="MH_LIBRARY" val="GRAPHIC"/>
  <p:tag name="MH_ORDER" val="Oval 6"/>
  <p:tag name="KSO_WM_TAG_VERSION" val="1.0"/>
  <p:tag name="KSO_WM_BEAUTIFY_FLAG" val="#wm#"/>
  <p:tag name="KSO_WM_UNIT_TYPE" val="i"/>
  <p:tag name="KSO_WM_UNIT_ID" val="279*i*3"/>
  <p:tag name="KSO_WM_TEMPLATE_CATEGORY" val="custom"/>
  <p:tag name="KSO_WM_TEMPLATE_INDEX" val="160103"/>
</p:tagLst>
</file>

<file path=ppt/tags/tag8.xml><?xml version="1.0" encoding="utf-8"?>
<p:tagLst xmlns:p="http://schemas.openxmlformats.org/presentationml/2006/main">
  <p:tag name="MH" val="20150923103049"/>
  <p:tag name="MH_LIBRARY" val="GRAPHIC"/>
  <p:tag name="MH_ORDER" val="Oval 7"/>
  <p:tag name="KSO_WM_TAG_VERSION" val="1.0"/>
  <p:tag name="KSO_WM_BEAUTIFY_FLAG" val="#wm#"/>
  <p:tag name="KSO_WM_UNIT_TYPE" val="i"/>
  <p:tag name="KSO_WM_UNIT_ID" val="279*i*4"/>
  <p:tag name="KSO_WM_TEMPLATE_CATEGORY" val="custom"/>
  <p:tag name="KSO_WM_TEMPLATE_INDEX" val="160103"/>
</p:tagLst>
</file>

<file path=ppt/tags/tag9.xml><?xml version="1.0" encoding="utf-8"?>
<p:tagLst xmlns:p="http://schemas.openxmlformats.org/presentationml/2006/main">
  <p:tag name="MH" val="20150923103049"/>
  <p:tag name="MH_LIBRARY" val="GRAPHIC"/>
  <p:tag name="MH_ORDER" val="Oval 3"/>
  <p:tag name="KSO_WM_TAG_VERSION" val="1.0"/>
  <p:tag name="KSO_WM_BEAUTIFY_FLAG" val="#wm#"/>
  <p:tag name="KSO_WM_UNIT_TYPE" val="i"/>
  <p:tag name="KSO_WM_UNIT_ID" val="279*i*5"/>
  <p:tag name="KSO_WM_TEMPLATE_CATEGORY" val="custom"/>
  <p:tag name="KSO_WM_TEMPLATE_INDEX" val="160103"/>
</p:tagLst>
</file>

<file path=ppt/theme/theme1.xml><?xml version="1.0" encoding="utf-8"?>
<a:theme xmlns:a="http://schemas.openxmlformats.org/drawingml/2006/main" name="1_A000120140530A99PPBG">
  <a:themeElements>
    <a:clrScheme name="自定义 16">
      <a:dk1>
        <a:srgbClr val="474747"/>
      </a:dk1>
      <a:lt1>
        <a:srgbClr val="FFFFFF"/>
      </a:lt1>
      <a:dk2>
        <a:srgbClr val="FFFFFF"/>
      </a:dk2>
      <a:lt2>
        <a:srgbClr val="5F5F5F"/>
      </a:lt2>
      <a:accent1>
        <a:srgbClr val="4F2D28"/>
      </a:accent1>
      <a:accent2>
        <a:srgbClr val="E6A330"/>
      </a:accent2>
      <a:accent3>
        <a:srgbClr val="A9887B"/>
      </a:accent3>
      <a:accent4>
        <a:srgbClr val="968571"/>
      </a:accent4>
      <a:accent5>
        <a:srgbClr val="6B4D3D"/>
      </a:accent5>
      <a:accent6>
        <a:srgbClr val="00B050"/>
      </a:accent6>
      <a:hlink>
        <a:srgbClr val="E3C6A9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2535</Words>
  <Application>Kingsoft Office WPP</Application>
  <PresentationFormat>宽屏</PresentationFormat>
  <Paragraphs>143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1_A000120140530A99PPBG</vt:lpstr>
      <vt:lpstr>Book 4 Unit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therefore</vt:lpstr>
      <vt:lpstr>would rather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Xuxm</dc:creator>
  <cp:lastModifiedBy>徐夏敏</cp:lastModifiedBy>
  <cp:revision>30</cp:revision>
  <dcterms:created xsi:type="dcterms:W3CDTF">2015-05-05T08:02:00Z</dcterms:created>
  <dcterms:modified xsi:type="dcterms:W3CDTF">2016-02-24T14:51:35Z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