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75" r:id="rId3"/>
    <p:sldId id="256" r:id="rId4"/>
    <p:sldId id="259" r:id="rId5"/>
    <p:sldId id="260" r:id="rId6"/>
    <p:sldId id="258" r:id="rId7"/>
    <p:sldId id="261" r:id="rId8"/>
    <p:sldId id="270" r:id="rId9"/>
    <p:sldId id="271" r:id="rId10"/>
    <p:sldId id="272" r:id="rId11"/>
    <p:sldId id="273" r:id="rId12"/>
    <p:sldId id="262" r:id="rId13"/>
    <p:sldId id="263" r:id="rId14"/>
    <p:sldId id="276" r:id="rId15"/>
    <p:sldId id="267" r:id="rId16"/>
    <p:sldId id="268" r:id="rId17"/>
    <p:sldId id="277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9443" autoAdjust="0"/>
  </p:normalViewPr>
  <p:slideViewPr>
    <p:cSldViewPr snapToGrid="0">
      <p:cViewPr varScale="1">
        <p:scale>
          <a:sx n="45" d="100"/>
          <a:sy n="45" d="100"/>
        </p:scale>
        <p:origin x="-13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371A8F3-11DF-40FE-A24C-C57FD07DC65F}" type="datetimeFigureOut">
              <a:rPr lang="zh-CN" altLang="en-US"/>
              <a:pPr>
                <a:defRPr/>
              </a:pPr>
              <a:t>2016/2/24</a:t>
            </a:fld>
            <a:endParaRPr lang="zh-CN" altLang="en-US"/>
          </a:p>
        </p:txBody>
      </p:sp>
      <p:sp>
        <p:nvSpPr>
          <p:cNvPr id="2253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5E6BF6EC-CE63-4B23-A014-8F29C715A7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E130-8C05-46EB-AB4E-DA470E73023D}" type="datetimeFigureOut">
              <a:rPr lang="zh-CN" altLang="en-US"/>
              <a:pPr>
                <a:defRPr/>
              </a:pPr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BA1D-F9D0-4400-AA4E-47D5442106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29BB-49A6-4AA1-8346-95629560BD02}" type="datetimeFigureOut">
              <a:rPr lang="zh-CN" altLang="en-US"/>
              <a:pPr>
                <a:defRPr/>
              </a:pPr>
              <a:t>2016/2/24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1F33-ABC1-4F4B-89A0-ACD16726FE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4EF7-DC82-4147-BC4F-54A3A0A0EDD1}" type="datetimeFigureOut">
              <a:rPr lang="zh-CN" altLang="en-US"/>
              <a:pPr>
                <a:defRPr/>
              </a:pPr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4785-62E5-4BAF-BFDC-EA948EEDB6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FBB7F-D797-4F49-85C1-C7DF13311FF9}" type="datetimeFigureOut">
              <a:rPr lang="zh-CN" altLang="en-US"/>
              <a:pPr>
                <a:defRPr/>
              </a:pPr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E351-1954-444D-AF88-10055C8B30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0CF6-6277-484A-8FF7-DF68366DE829}" type="datetimeFigureOut">
              <a:rPr lang="zh-CN" altLang="en-US"/>
              <a:pPr>
                <a:defRPr/>
              </a:pPr>
              <a:t>2016/2/24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41C8-D6AD-45F7-8D21-9B34690AFF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rtlCol="0" anchor="ctr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BCBE-3A04-45C1-B5B4-B38211F2092F}" type="datetimeFigureOut">
              <a:rPr lang="zh-CN" altLang="en-US"/>
              <a:pPr>
                <a:defRPr/>
              </a:pPr>
              <a:t>2016/2/24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37FD4-5FE6-4B3F-8CD8-39C2C9406C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C785-EA65-40B4-8F96-43158BA753CE}" type="datetimeFigureOut">
              <a:rPr lang="zh-CN" altLang="en-US"/>
              <a:pPr>
                <a:defRPr/>
              </a:pPr>
              <a:t>2016/2/24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850E-EEDF-416C-8DF9-F186C8F52E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FB60-41F1-4692-8827-6A4817BBF7D5}" type="datetimeFigureOut">
              <a:rPr lang="zh-CN" altLang="en-US"/>
              <a:pPr>
                <a:defRPr/>
              </a:pPr>
              <a:t>2016/2/24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F2D7-830E-4BEB-B63B-8805D6AF6D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0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7D4DA-CF41-4797-93E7-C08A748AB80C}" type="datetimeFigureOut">
              <a:rPr lang="zh-CN" altLang="en-US"/>
              <a:pPr>
                <a:defRPr/>
              </a:pPr>
              <a:t>2016/2/24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3ADE-BF49-4FBE-9198-11C6639AA4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7D39-27A2-4C71-9A6B-6BDC14407BE9}" type="datetimeFigureOut">
              <a:rPr lang="zh-CN" altLang="en-US"/>
              <a:pPr>
                <a:defRPr/>
              </a:pPr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7D613-4877-4CF8-AA0D-F23C5F3051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buFont typeface="Arial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66B52E-F8B3-4211-AEA0-6FCB58BBDD4A}" type="datetimeFigureOut">
              <a:rPr lang="zh-CN" altLang="en-US"/>
              <a:pPr>
                <a:defRPr/>
              </a:pPr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buFont typeface="Arial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9E9FCDC-8241-4665-8FCF-E1A0307F92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the sea</a:t>
            </a:r>
            <a:endParaRPr lang="zh-CN" altLang="en-US" sz="7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华南师范大学 吴小雯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华南师范大学 袁健敏</a:t>
            </a:r>
            <a:endParaRPr lang="en-US" altLang="zh-CN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河源市和平县阳明中学 梁剑锋老师</a:t>
            </a:r>
            <a:r>
              <a:rPr lang="en-US" b="1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  </a:t>
            </a:r>
          </a:p>
          <a:p>
            <a:endParaRPr lang="zh-CN" altLang="en-US" b="1" dirty="0" smtClean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+mn-lt"/>
              </a:rPr>
              <a:t>3. depth </a:t>
            </a:r>
            <a:endParaRPr lang="zh-CN" altLang="en-US" dirty="0" smtClean="0"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31113" y="1571625"/>
            <a:ext cx="1582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/>
              <a:t>deeply</a:t>
            </a:r>
            <a:endParaRPr lang="zh-CN" altLang="en-US" sz="4000"/>
          </a:p>
        </p:txBody>
      </p:sp>
      <p:sp>
        <p:nvSpPr>
          <p:cNvPr id="12" name="TextBox 11"/>
          <p:cNvSpPr txBox="1"/>
          <p:nvPr/>
        </p:nvSpPr>
        <p:spPr>
          <a:xfrm>
            <a:off x="941388" y="2689225"/>
            <a:ext cx="64833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ea"/>
              <a:buAutoNum type="circleNumDbPlain"/>
              <a:defRPr/>
            </a:pPr>
            <a:r>
              <a:rPr lang="zh-CN" altLang="en-US" sz="2400" b="1" dirty="0"/>
              <a:t>描述具体动作时，两者都可以指“深深地”</a:t>
            </a:r>
            <a:endParaRPr lang="en-US" altLang="zh-CN" sz="2400" b="1" dirty="0"/>
          </a:p>
          <a:p>
            <a:pPr>
              <a:defRPr/>
            </a:pPr>
            <a:r>
              <a:rPr lang="en-US" altLang="zh-CN" sz="2400" b="1" dirty="0"/>
              <a:t>E.g. The doctor asked me to breathe deep/deeply. </a:t>
            </a:r>
            <a:endParaRPr lang="zh-CN" altLang="en-US" sz="2400" b="1" dirty="0"/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2238375" y="1582738"/>
            <a:ext cx="1814513" cy="708025"/>
            <a:chOff x="2238241" y="1583141"/>
            <a:chExt cx="1815405" cy="707886"/>
          </a:xfrm>
        </p:grpSpPr>
        <p:sp>
          <p:nvSpPr>
            <p:cNvPr id="12300" name="TextBox 8"/>
            <p:cNvSpPr txBox="1">
              <a:spLocks noChangeArrowheads="1"/>
            </p:cNvSpPr>
            <p:nvPr/>
          </p:nvSpPr>
          <p:spPr bwMode="auto">
            <a:xfrm>
              <a:off x="2238241" y="1583141"/>
              <a:ext cx="123303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4000"/>
                <a:t>deep</a:t>
              </a:r>
              <a:endParaRPr lang="zh-CN" altLang="en-US" sz="4000"/>
            </a:p>
          </p:txBody>
        </p:sp>
        <p:sp>
          <p:nvSpPr>
            <p:cNvPr id="12301" name="TextBox 12"/>
            <p:cNvSpPr txBox="1">
              <a:spLocks noChangeArrowheads="1"/>
            </p:cNvSpPr>
            <p:nvPr/>
          </p:nvSpPr>
          <p:spPr bwMode="auto">
            <a:xfrm>
              <a:off x="3330050" y="1856091"/>
              <a:ext cx="7235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(Adv.)</a:t>
              </a:r>
              <a:endParaRPr lang="zh-CN" altLang="en-US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44563" y="3632200"/>
            <a:ext cx="64119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circleNumDbPlain" startAt="2"/>
            </a:pPr>
            <a:r>
              <a:rPr lang="zh-CN" altLang="en-US" sz="2400" b="1"/>
              <a:t>修饰抽象的、带有感情色彩的动词，</a:t>
            </a:r>
            <a:r>
              <a:rPr lang="en-US" altLang="zh-CN" sz="2400" b="1"/>
              <a:t>(</a:t>
            </a:r>
            <a:r>
              <a:rPr lang="zh-CN" altLang="en-US" sz="2400" b="1"/>
              <a:t>如 </a:t>
            </a:r>
            <a:r>
              <a:rPr lang="en-US" altLang="zh-CN" sz="2400" b="1"/>
              <a:t>hate, dislike, love, admire, hurt, regret </a:t>
            </a:r>
            <a:r>
              <a:rPr lang="zh-CN" altLang="en-US" sz="2400" b="1"/>
              <a:t>等</a:t>
            </a:r>
            <a:r>
              <a:rPr lang="en-US" altLang="zh-CN" sz="2400" b="1"/>
              <a:t>)</a:t>
            </a:r>
            <a:r>
              <a:rPr lang="zh-CN" altLang="en-US" sz="2400" b="1"/>
              <a:t>，修饰其程度，通常要用 </a:t>
            </a:r>
            <a:r>
              <a:rPr lang="en-US" altLang="zh-CN" sz="2400" b="1"/>
              <a:t>deeply </a:t>
            </a:r>
          </a:p>
          <a:p>
            <a:pPr marL="457200" indent="-457200"/>
            <a:r>
              <a:rPr lang="en-US" altLang="zh-CN" sz="2400" b="1"/>
              <a:t>E.g. I was deeply moved by the movie.</a:t>
            </a:r>
            <a:endParaRPr lang="zh-CN" altLang="en-US" sz="2400" b="1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46150" y="5176838"/>
            <a:ext cx="8909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circleNumDbPlain" startAt="3"/>
            </a:pPr>
            <a:r>
              <a:rPr lang="zh-CN" altLang="en-US" sz="2400" b="1"/>
              <a:t>表示深入地，在</a:t>
            </a:r>
            <a:r>
              <a:rPr lang="en-US" altLang="zh-CN" sz="2400" b="1"/>
              <a:t>…</a:t>
            </a:r>
            <a:r>
              <a:rPr lang="zh-CN" altLang="en-US" sz="2400" b="1"/>
              <a:t>的深处，通常要用 </a:t>
            </a:r>
            <a:r>
              <a:rPr lang="en-US" altLang="zh-CN" sz="2400" b="1"/>
              <a:t>deep</a:t>
            </a:r>
          </a:p>
          <a:p>
            <a:pPr marL="457200" indent="-457200"/>
            <a:r>
              <a:rPr lang="en-US" altLang="zh-CN" sz="2400" b="1"/>
              <a:t>E.g. We went deep into the woods.</a:t>
            </a:r>
            <a:endParaRPr lang="zh-CN" altLang="en-US" sz="2400" b="1"/>
          </a:p>
        </p:txBody>
      </p:sp>
      <p:pic>
        <p:nvPicPr>
          <p:cNvPr id="18434" name="Picture 2" descr="C:\Users\lenovo\Desktop\下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2474" y="2702633"/>
            <a:ext cx="3538942" cy="2355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C:\Users\lenovo\Desktop\5gs8428lyf_V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5050" y="860425"/>
            <a:ext cx="19161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lenovo\Desktop\下载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71656" y="2661313"/>
            <a:ext cx="4226618" cy="2429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" descr="C:\Users\lenovo\Desktop\下载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605113" y="2333767"/>
            <a:ext cx="4323029" cy="3242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838200" y="1763713"/>
            <a:ext cx="6407150" cy="520700"/>
          </a:xfrm>
        </p:spPr>
        <p:txBody>
          <a:bodyPr/>
          <a:lstStyle/>
          <a:p>
            <a:r>
              <a:rPr lang="en-US" altLang="zh-CN" smtClean="0"/>
              <a:t>"Man overboard! Turn the boat around!" </a:t>
            </a:r>
            <a:r>
              <a:rPr lang="en-US" altLang="zh-CN" b="1" u="sng" smtClean="0">
                <a:solidFill>
                  <a:srgbClr val="FF0000"/>
                </a:solidFill>
              </a:rPr>
              <a:t>urged</a:t>
            </a:r>
            <a:r>
              <a:rPr lang="en-US" altLang="zh-CN" smtClean="0"/>
              <a:t> George, shouting loudly.</a:t>
            </a:r>
            <a:endParaRPr lang="zh-CN" altLang="en-US" smtClean="0"/>
          </a:p>
        </p:txBody>
      </p:sp>
      <p:sp>
        <p:nvSpPr>
          <p:cNvPr id="4" name="标题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+mn-lt"/>
              </a:rPr>
              <a:t>4. urge </a:t>
            </a:r>
            <a:endParaRPr lang="zh-CN" altLang="en-US" dirty="0" smtClean="0">
              <a:latin typeface="+mn-lt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895350" y="4379913"/>
            <a:ext cx="83708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circleNumDbPlain"/>
            </a:pPr>
            <a:r>
              <a:rPr lang="en-US" altLang="zh-CN" sz="2400" b="1"/>
              <a:t>Urge sb. To do sth.</a:t>
            </a:r>
          </a:p>
          <a:p>
            <a:pPr marL="457200" indent="-457200"/>
            <a:r>
              <a:rPr lang="en-US" altLang="zh-CN" sz="2400" b="1"/>
              <a:t>E.g. She urged him to stay.</a:t>
            </a:r>
          </a:p>
          <a:p>
            <a:pPr marL="457200" indent="-457200">
              <a:buFontTx/>
              <a:buAutoNum type="circleNumDbPlain" startAt="2"/>
            </a:pPr>
            <a:r>
              <a:rPr lang="en-US" altLang="zh-CN" sz="2400" b="1"/>
              <a:t>Urge that… </a:t>
            </a:r>
            <a:r>
              <a:rPr lang="en-US" altLang="zh-CN" b="1"/>
              <a:t>(</a:t>
            </a:r>
            <a:r>
              <a:rPr lang="zh-CN" altLang="en-US" b="1"/>
              <a:t>用于虚拟语气</a:t>
            </a:r>
            <a:r>
              <a:rPr lang="en-US" altLang="zh-CN" b="1"/>
              <a:t>)</a:t>
            </a:r>
            <a:endParaRPr lang="en-US" altLang="zh-CN" sz="2400" b="1"/>
          </a:p>
          <a:p>
            <a:pPr marL="457200" indent="-457200"/>
            <a:r>
              <a:rPr lang="en-US" altLang="zh-CN" sz="2400" b="1"/>
              <a:t>E.g. The report urged that all children be taught to swim.</a:t>
            </a:r>
          </a:p>
          <a:p>
            <a:pPr marL="457200" indent="-457200">
              <a:buFontTx/>
              <a:buAutoNum type="circleNumDbPlain" startAt="3"/>
            </a:pPr>
            <a:r>
              <a:rPr lang="en-US" altLang="zh-CN" sz="2400" b="1"/>
              <a:t>Urge sth. on/upon sb</a:t>
            </a:r>
          </a:p>
        </p:txBody>
      </p:sp>
      <p:sp>
        <p:nvSpPr>
          <p:cNvPr id="4101" name="矩形 5"/>
          <p:cNvSpPr>
            <a:spLocks noChangeArrowheads="1"/>
          </p:cNvSpPr>
          <p:nvPr/>
        </p:nvSpPr>
        <p:spPr bwMode="auto">
          <a:xfrm>
            <a:off x="1036638" y="2792413"/>
            <a:ext cx="6235700" cy="830262"/>
          </a:xfrm>
          <a:prstGeom prst="rect">
            <a:avLst/>
          </a:prstGeom>
          <a:solidFill>
            <a:srgbClr val="70D2F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to advise or try hard to persuade sb. to do sth. </a:t>
            </a:r>
          </a:p>
          <a:p>
            <a:r>
              <a:rPr lang="zh-CN" altLang="en-US" sz="2400" b="1"/>
              <a:t>敦促；催促；力劝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52513" y="3790950"/>
            <a:ext cx="2000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/>
              <a:t>Collocations</a:t>
            </a:r>
          </a:p>
        </p:txBody>
      </p:sp>
      <p:pic>
        <p:nvPicPr>
          <p:cNvPr id="19459" name="Picture 3" descr="C:\Users\lenovo\Desktop\adjectiveIntroTOC.png"/>
          <p:cNvPicPr>
            <a:picLocks noChangeAspect="1" noChangeArrowheads="1"/>
          </p:cNvPicPr>
          <p:nvPr/>
        </p:nvPicPr>
        <p:blipFill>
          <a:blip r:embed="rId2"/>
          <a:srcRect r="31891"/>
          <a:stretch>
            <a:fillRect/>
          </a:stretch>
        </p:blipFill>
        <p:spPr bwMode="auto">
          <a:xfrm>
            <a:off x="7112000" y="4040188"/>
            <a:ext cx="31099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99638" y="5076825"/>
            <a:ext cx="1581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3300"/>
                </a:solidFill>
              </a:rPr>
              <a:t>urgent</a:t>
            </a:r>
            <a:endParaRPr lang="zh-CN" altLang="en-US" sz="4000" b="1">
              <a:solidFill>
                <a:srgbClr val="FF3300"/>
              </a:solidFill>
            </a:endParaRP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7493000" y="1336675"/>
            <a:ext cx="4367213" cy="2579688"/>
            <a:chOff x="7493392" y="1336325"/>
            <a:chExt cx="4366512" cy="2579663"/>
          </a:xfrm>
        </p:grpSpPr>
        <p:pic>
          <p:nvPicPr>
            <p:cNvPr id="19458" name="Picture 2" descr="C:\Users\lenovo\Desktop\Scientists-urge-UN-to-take-action-on-EDCs_strict_xxl.jpg"/>
            <p:cNvPicPr>
              <a:picLocks noChangeAspect="1" noChangeArrowheads="1"/>
            </p:cNvPicPr>
            <p:nvPr/>
          </p:nvPicPr>
          <p:blipFill>
            <a:blip r:embed="rId3"/>
            <a:srcRect r="8878"/>
            <a:stretch>
              <a:fillRect/>
            </a:stretch>
          </p:blipFill>
          <p:spPr bwMode="auto">
            <a:xfrm>
              <a:off x="7493392" y="1336325"/>
              <a:ext cx="4180448" cy="25796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323" name="TextBox 11"/>
            <p:cNvSpPr txBox="1">
              <a:spLocks noChangeArrowheads="1"/>
            </p:cNvSpPr>
            <p:nvPr/>
          </p:nvSpPr>
          <p:spPr bwMode="auto">
            <a:xfrm>
              <a:off x="9430603" y="1719617"/>
              <a:ext cx="2429301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U  </a:t>
              </a:r>
              <a:r>
                <a:rPr lang="en-US" altLang="zh-CN" sz="4000" b="1">
                  <a:solidFill>
                    <a:schemeClr val="bg1"/>
                  </a:solidFill>
                </a:rPr>
                <a:t>R </a:t>
              </a:r>
              <a:r>
                <a:rPr lang="en-US" altLang="zh-CN" sz="5400" b="1">
                  <a:solidFill>
                    <a:srgbClr val="C00000"/>
                  </a:solidFill>
                </a:rPr>
                <a:t>G</a:t>
              </a:r>
              <a:r>
                <a:rPr lang="en-US" altLang="zh-CN" sz="3200" b="1">
                  <a:solidFill>
                    <a:srgbClr val="C00000"/>
                  </a:solidFill>
                </a:rPr>
                <a:t>  </a:t>
              </a:r>
              <a:r>
                <a:rPr lang="en-US" altLang="zh-CN" sz="6600" b="1">
                  <a:solidFill>
                    <a:srgbClr val="C00000"/>
                  </a:solidFill>
                </a:rPr>
                <a:t>E</a:t>
              </a:r>
              <a:endParaRPr lang="zh-CN" altLang="en-US" sz="4800" b="1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  <p:bldP spid="4100" grpId="0"/>
      <p:bldP spid="4101" grpId="0" animBg="1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5. help... out</a:t>
            </a:r>
          </a:p>
        </p:txBody>
      </p:sp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6430963" cy="435292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zh-CN" altLang="en-US" smtClean="0">
                <a:latin typeface="Times New Roman" pitchFamily="18" charset="0"/>
              </a:rPr>
              <a:t>（</a:t>
            </a:r>
            <a:r>
              <a:rPr lang="en-US" altLang="zh-CN" smtClean="0">
                <a:latin typeface="Times New Roman" pitchFamily="18" charset="0"/>
              </a:rPr>
              <a:t>P21</a:t>
            </a:r>
            <a:r>
              <a:rPr lang="zh-CN" altLang="en-US" smtClean="0">
                <a:latin typeface="Times New Roman" pitchFamily="18" charset="0"/>
              </a:rPr>
              <a:t>）</a:t>
            </a:r>
            <a:r>
              <a:rPr lang="en-US" altLang="zh-CN" smtClean="0">
                <a:latin typeface="Times New Roman" pitchFamily="18" charset="0"/>
              </a:rPr>
              <a:t>What evidence was there that Old Tom was </a:t>
            </a:r>
            <a:r>
              <a:rPr lang="en-US" altLang="zh-CN" smtClean="0">
                <a:solidFill>
                  <a:srgbClr val="FF0000"/>
                </a:solidFill>
                <a:latin typeface="Times New Roman" pitchFamily="18" charset="0"/>
              </a:rPr>
              <a:t>helping the whalers out</a:t>
            </a:r>
            <a:r>
              <a:rPr lang="en-US" altLang="zh-CN" smtClean="0">
                <a:latin typeface="Times New Roman" pitchFamily="18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zh-CN" smtClean="0">
                <a:latin typeface="Times New Roman" pitchFamily="18" charset="0"/>
              </a:rPr>
              <a:t>-to help sb, especially in a difficult situation </a:t>
            </a:r>
            <a:r>
              <a:rPr lang="zh-CN" altLang="en-US" smtClean="0">
                <a:latin typeface="Times New Roman" pitchFamily="18" charset="0"/>
              </a:rPr>
              <a:t>帮助某人（拜托困难或危险）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zh-CN" smtClean="0">
                <a:latin typeface="Times New Roman" pitchFamily="18" charset="0"/>
              </a:rPr>
              <a:t>e.g. He's always willing to help out.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zh-CN" smtClean="0">
                <a:latin typeface="Times New Roman" pitchFamily="18" charset="0"/>
              </a:rPr>
              <a:t>       他总是急人之难。</a:t>
            </a:r>
          </a:p>
        </p:txBody>
      </p:sp>
      <p:pic>
        <p:nvPicPr>
          <p:cNvPr id="4" name="图片 3" descr="th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9475" y="1898650"/>
            <a:ext cx="456565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</a:rPr>
              <a:t>Other expressions about help</a:t>
            </a:r>
          </a:p>
        </p:txBody>
      </p:sp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dirty="0" smtClean="0">
                <a:latin typeface="Times New Roman" pitchFamily="18" charset="0"/>
              </a:rPr>
              <a:t>help sb. do </a:t>
            </a:r>
            <a:r>
              <a:rPr lang="en-US" altLang="zh-CN" dirty="0" err="1" smtClean="0">
                <a:latin typeface="Times New Roman" pitchFamily="18" charset="0"/>
              </a:rPr>
              <a:t>sth</a:t>
            </a:r>
            <a:r>
              <a:rPr lang="en-US" altLang="zh-CN" dirty="0" smtClean="0">
                <a:latin typeface="Times New Roman" pitchFamily="18" charset="0"/>
              </a:rPr>
              <a:t>. </a:t>
            </a:r>
            <a:r>
              <a:rPr lang="zh-CN" altLang="en-US" dirty="0" smtClean="0">
                <a:latin typeface="Times New Roman" pitchFamily="18" charset="0"/>
              </a:rPr>
              <a:t>帮助某人做某事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with</a:t>
            </a:r>
            <a:r>
              <a:rPr lang="en-US" altLang="zh-CN" dirty="0" smtClean="0">
                <a:latin typeface="Times New Roman" pitchFamily="18" charset="0"/>
              </a:rPr>
              <a:t> the help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of</a:t>
            </a:r>
            <a:r>
              <a:rPr lang="en-US" altLang="zh-CN" dirty="0" smtClean="0">
                <a:latin typeface="Times New Roman" pitchFamily="18" charset="0"/>
              </a:rPr>
              <a:t> sb. </a:t>
            </a:r>
            <a:r>
              <a:rPr lang="zh-CN" altLang="en-US" dirty="0" smtClean="0">
                <a:latin typeface="Times New Roman" pitchFamily="18" charset="0"/>
              </a:rPr>
              <a:t>在某人的帮助下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dirty="0" smtClean="0">
                <a:latin typeface="Times New Roman" pitchFamily="18" charset="0"/>
              </a:rPr>
              <a:t>can't help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doing</a:t>
            </a:r>
            <a:r>
              <a:rPr lang="en-US" altLang="zh-CN" dirty="0" smtClean="0">
                <a:latin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</a:rPr>
              <a:t>sth</a:t>
            </a:r>
            <a:r>
              <a:rPr lang="en-US" altLang="zh-CN" dirty="0" smtClean="0">
                <a:latin typeface="Times New Roman" pitchFamily="18" charset="0"/>
              </a:rPr>
              <a:t>. </a:t>
            </a:r>
            <a:r>
              <a:rPr lang="zh-CN" altLang="en-US" dirty="0" smtClean="0">
                <a:latin typeface="Times New Roman" pitchFamily="18" charset="0"/>
              </a:rPr>
              <a:t>忍不住做某事</a:t>
            </a:r>
            <a:endParaRPr lang="en-US" altLang="zh-CN" dirty="0" smtClean="0"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dirty="0" smtClean="0">
                <a:latin typeface="Times New Roman" pitchFamily="18" charset="0"/>
              </a:rPr>
              <a:t>can't help 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</a:rPr>
              <a:t>but do </a:t>
            </a:r>
            <a:r>
              <a:rPr lang="zh-CN" altLang="en-US" dirty="0" smtClean="0">
                <a:latin typeface="Times New Roman" pitchFamily="18" charset="0"/>
              </a:rPr>
              <a:t>sth只得；不得不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dirty="0" smtClean="0">
                <a:latin typeface="Times New Roman" pitchFamily="18" charset="0"/>
              </a:rPr>
              <a:t>help oneself to </a:t>
            </a:r>
            <a:r>
              <a:rPr lang="en-US" altLang="zh-CN" dirty="0" err="1" smtClean="0">
                <a:latin typeface="Times New Roman" pitchFamily="18" charset="0"/>
              </a:rPr>
              <a:t>sth</a:t>
            </a:r>
            <a:r>
              <a:rPr lang="en-US" altLang="zh-CN" dirty="0" smtClean="0">
                <a:latin typeface="Times New Roman" pitchFamily="18" charset="0"/>
              </a:rPr>
              <a:t>.  </a:t>
            </a:r>
            <a:r>
              <a:rPr lang="zh-CN" altLang="en-US" dirty="0" smtClean="0">
                <a:latin typeface="Times New Roman" pitchFamily="18" charset="0"/>
              </a:rPr>
              <a:t>请随便自己动手(夹菜吃、用……等)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838200" y="1900238"/>
            <a:ext cx="6613525" cy="520700"/>
          </a:xfrm>
        </p:spPr>
        <p:txBody>
          <a:bodyPr/>
          <a:lstStyle/>
          <a:p>
            <a:r>
              <a:rPr lang="en-US" altLang="zh-CN" smtClean="0"/>
              <a:t>The yellow and green parrotfish was hanging upside down.</a:t>
            </a:r>
            <a:endParaRPr lang="zh-CN" altLang="en-US" smtClean="0"/>
          </a:p>
        </p:txBody>
      </p:sp>
      <p:sp>
        <p:nvSpPr>
          <p:cNvPr id="4" name="标题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+mn-lt"/>
              </a:rPr>
              <a:t>6. Upside down </a:t>
            </a:r>
            <a:endParaRPr lang="zh-CN" altLang="en-US" dirty="0" smtClean="0">
              <a:latin typeface="+mn-lt"/>
            </a:endParaRPr>
          </a:p>
        </p:txBody>
      </p:sp>
      <p:sp>
        <p:nvSpPr>
          <p:cNvPr id="4101" name="矩形 5"/>
          <p:cNvSpPr>
            <a:spLocks noChangeArrowheads="1"/>
          </p:cNvSpPr>
          <p:nvPr/>
        </p:nvSpPr>
        <p:spPr bwMode="auto">
          <a:xfrm>
            <a:off x="831850" y="2860675"/>
            <a:ext cx="5924550" cy="1570038"/>
          </a:xfrm>
          <a:prstGeom prst="rect">
            <a:avLst/>
          </a:prstGeom>
          <a:solidFill>
            <a:srgbClr val="70D2F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in or into a position in which the top of sth. is where the bottom is normally found and the bottom is where the top is normally found </a:t>
            </a:r>
          </a:p>
          <a:p>
            <a:r>
              <a:rPr lang="zh-CN" altLang="en-US" sz="2400" b="1"/>
              <a:t>颠倒；倒转；翻转</a:t>
            </a:r>
          </a:p>
        </p:txBody>
      </p:sp>
      <p:pic>
        <p:nvPicPr>
          <p:cNvPr id="17410" name="Picture 2" descr="C:\Users\lenovo\Desktop\upsid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0896" y="1119117"/>
            <a:ext cx="3458472" cy="4073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92163" y="4708525"/>
            <a:ext cx="384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462006"/>
                </a:solidFill>
              </a:rPr>
              <a:t>Antonym</a:t>
            </a:r>
            <a:r>
              <a:rPr lang="zh-CN" altLang="en-US" sz="2800" b="1">
                <a:solidFill>
                  <a:srgbClr val="462006"/>
                </a:solidFill>
              </a:rPr>
              <a:t>： </a:t>
            </a:r>
            <a:r>
              <a:rPr lang="en-US" altLang="zh-CN" sz="2800" b="1">
                <a:solidFill>
                  <a:srgbClr val="462006"/>
                </a:solidFill>
              </a:rPr>
              <a:t>right side up</a:t>
            </a:r>
            <a:endParaRPr lang="zh-CN" altLang="en-US" sz="2800" b="1">
              <a:solidFill>
                <a:srgbClr val="462006"/>
              </a:solidFill>
            </a:endParaRPr>
          </a:p>
        </p:txBody>
      </p:sp>
      <p:pic>
        <p:nvPicPr>
          <p:cNvPr id="17411" name="Picture 3" descr="C:\Users\lenovo\Desktop\0e4694886_1448301617_upside-downserm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813" y="1436688"/>
            <a:ext cx="84201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  <p:bldP spid="4101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28"/>
          <p:cNvGrpSpPr>
            <a:grpSpLocks/>
          </p:cNvGrpSpPr>
          <p:nvPr/>
        </p:nvGrpSpPr>
        <p:grpSpPr bwMode="auto">
          <a:xfrm>
            <a:off x="180975" y="1147763"/>
            <a:ext cx="11598275" cy="5260975"/>
            <a:chOff x="330311" y="1297171"/>
            <a:chExt cx="11599419" cy="5261826"/>
          </a:xfrm>
        </p:grpSpPr>
        <p:pic>
          <p:nvPicPr>
            <p:cNvPr id="19476" name="Picture 21" descr="C:\Users\lenovo\Desktop\How-many-words-can-I-memoriz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0311" y="1339702"/>
              <a:ext cx="11587664" cy="521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剪去对角的矩形 27"/>
            <p:cNvSpPr/>
            <p:nvPr/>
          </p:nvSpPr>
          <p:spPr>
            <a:xfrm>
              <a:off x="6557100" y="1297171"/>
              <a:ext cx="5372630" cy="3955102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" name="圆角矩形 7"/>
          <p:cNvSpPr/>
          <p:nvPr/>
        </p:nvSpPr>
        <p:spPr>
          <a:xfrm>
            <a:off x="6551613" y="2703513"/>
            <a:ext cx="2809875" cy="14271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 typeface="Arial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761163" y="2940050"/>
            <a:ext cx="2468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</a:rPr>
              <a:t>when it comes to new words...</a:t>
            </a:r>
            <a:endParaRPr lang="zh-CN" altLang="en-US" sz="2800">
              <a:latin typeface="Times New Roman" pitchFamily="18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9197691" y="1859555"/>
            <a:ext cx="914400" cy="884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6105525" y="682625"/>
            <a:ext cx="3106738" cy="1104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 typeface="Arial" pitchFamily="34" charset="0"/>
              <a:buNone/>
              <a:defRPr/>
            </a:pPr>
            <a:endParaRPr lang="zh-CN" altLang="en-US" noProof="1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9431338" y="3479800"/>
            <a:ext cx="873125" cy="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9280525" y="4148138"/>
            <a:ext cx="1146175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7672388" y="1804988"/>
            <a:ext cx="288925" cy="898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25" idx="0"/>
          </p:cNvCxnSpPr>
          <p:nvPr/>
        </p:nvCxnSpPr>
        <p:spPr>
          <a:xfrm rot="16200000" flipH="1">
            <a:off x="7610475" y="4505325"/>
            <a:ext cx="962025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313488" y="804863"/>
            <a:ext cx="2679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itchFamily="18" charset="0"/>
              </a:rPr>
              <a:t>guess the meaning according to context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9842500" y="761999"/>
            <a:ext cx="1553381" cy="9849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 typeface="Arial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979025" y="852488"/>
            <a:ext cx="190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</a:rPr>
              <a:t>Part of speech</a:t>
            </a:r>
            <a:endParaRPr lang="en-US" altLang="zh-CN" sz="2800" dirty="0">
              <a:latin typeface="Times New Roman" pitchFamily="18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0393363" y="2879725"/>
            <a:ext cx="1357312" cy="9858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 typeface="Arial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0587038" y="3136900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</a:rPr>
              <a:t>Affix</a:t>
            </a:r>
            <a:endParaRPr lang="en-US" altLang="zh-CN" sz="2800" dirty="0">
              <a:latin typeface="Times New Roman" pitchFamily="18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9652000" y="4837113"/>
            <a:ext cx="1890713" cy="7921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9769475" y="4921250"/>
            <a:ext cx="1616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itchFamily="18" charset="0"/>
              </a:rPr>
              <a:t>synonym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7385050" y="5095875"/>
            <a:ext cx="1630363" cy="6397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7807325" y="5135563"/>
            <a:ext cx="1263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</a:rPr>
              <a:t>Exercise</a:t>
            </a:r>
          </a:p>
        </p:txBody>
      </p:sp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838200" y="1506538"/>
            <a:ext cx="10515600" cy="467201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1. </a:t>
            </a:r>
            <a:r>
              <a:rPr lang="zh-CN" altLang="en-US" dirty="0" smtClean="0">
                <a:latin typeface="Times New Roman" pitchFamily="18" charset="0"/>
              </a:rPr>
              <a:t>词类转换。</a:t>
            </a:r>
          </a:p>
          <a:p>
            <a:pPr eaLnBrk="1" hangingPunct="1"/>
            <a:r>
              <a:rPr lang="zh-CN" altLang="en-US" dirty="0" smtClean="0">
                <a:latin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</a:rPr>
              <a:t>1</a:t>
            </a:r>
            <a:r>
              <a:rPr lang="zh-CN" altLang="en-US" dirty="0" smtClean="0">
                <a:latin typeface="Times New Roman" pitchFamily="18" charset="0"/>
              </a:rPr>
              <a:t>）The lake is over 20 meters in ________ so we were all moved ________ by the man who dived ________ into the lake to save the little boy. (deep)</a:t>
            </a:r>
          </a:p>
          <a:p>
            <a:pPr eaLnBrk="1" hangingPunct="1"/>
            <a:r>
              <a:rPr lang="zh-CN" altLang="en-US" dirty="0" smtClean="0">
                <a:latin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</a:rPr>
              <a:t>）Though the soup is _______, I’ve lost my sense of ______ and it ____just like ______water.(taste)</a:t>
            </a:r>
          </a:p>
          <a:p>
            <a:pPr eaLnBrk="1" hangingPunct="1"/>
            <a:r>
              <a:rPr lang="zh-CN" altLang="en-US" dirty="0" smtClean="0">
                <a:latin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</a:rPr>
              <a:t>3</a:t>
            </a:r>
            <a:r>
              <a:rPr lang="zh-CN" altLang="en-US" dirty="0" smtClean="0">
                <a:latin typeface="Times New Roman" pitchFamily="18" charset="0"/>
              </a:rPr>
              <a:t>）Anyone who launches a war is</a:t>
            </a:r>
            <a:r>
              <a:rPr lang="en-US" altLang="zh-CN" dirty="0" smtClean="0">
                <a:latin typeface="Times New Roman" pitchFamily="18" charset="0"/>
              </a:rPr>
              <a:t>_________</a:t>
            </a:r>
            <a:r>
              <a:rPr lang="zh-CN" altLang="en-US" dirty="0" smtClean="0">
                <a:latin typeface="Times New Roman" pitchFamily="18" charset="0"/>
              </a:rPr>
              <a:t> and is _______ by people who love peace all around the world. (awe)</a:t>
            </a:r>
          </a:p>
          <a:p>
            <a:pPr eaLnBrk="1" hangingPunct="1"/>
            <a:r>
              <a:rPr lang="zh-CN" altLang="en-US" dirty="0" smtClean="0">
                <a:latin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</a:rPr>
              <a:t>4</a:t>
            </a:r>
            <a:r>
              <a:rPr lang="zh-CN" altLang="en-US" dirty="0" smtClean="0">
                <a:latin typeface="Times New Roman" pitchFamily="18" charset="0"/>
              </a:rPr>
              <a:t>）The _______</a:t>
            </a:r>
            <a:r>
              <a:rPr lang="en-US" altLang="zh-CN" dirty="0" smtClean="0">
                <a:latin typeface="Times New Roman" pitchFamily="18" charset="0"/>
              </a:rPr>
              <a:t>_____</a:t>
            </a:r>
            <a:r>
              <a:rPr lang="zh-CN" altLang="en-US" dirty="0" smtClean="0">
                <a:latin typeface="Times New Roman" pitchFamily="18" charset="0"/>
              </a:rPr>
              <a:t> of energy will help us research the way to save and _______ the energy. (conserve)</a:t>
            </a:r>
          </a:p>
        </p:txBody>
      </p:sp>
      <p:sp>
        <p:nvSpPr>
          <p:cNvPr id="4" name="矩形 3"/>
          <p:cNvSpPr/>
          <p:nvPr/>
        </p:nvSpPr>
        <p:spPr>
          <a:xfrm>
            <a:off x="6415404" y="1966872"/>
            <a:ext cx="103759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altLang="zh-CN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depth</a:t>
            </a:r>
            <a:endParaRPr lang="en-US" altLang="zh-CN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97940" y="2377440"/>
            <a:ext cx="115316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altLang="zh-CN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deeply</a:t>
            </a:r>
            <a:endParaRPr lang="en-US" altLang="zh-CN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6985" y="2407919"/>
            <a:ext cx="910590" cy="52197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altLang="zh-CN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deep</a:t>
            </a:r>
            <a:endParaRPr lang="en-US" altLang="zh-CN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68875" y="3261360"/>
            <a:ext cx="882650" cy="52196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altLang="zh-CN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tasty</a:t>
            </a:r>
            <a:endParaRPr lang="en-US" altLang="zh-CN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02482" y="3185160"/>
            <a:ext cx="894713" cy="52196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altLang="zh-CN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taste</a:t>
            </a:r>
            <a:endParaRPr lang="en-US" altLang="zh-CN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25879" y="3656330"/>
            <a:ext cx="894715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en-US" altLang="zh-CN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sym typeface="+mn-ea"/>
              </a:rPr>
              <a:t>taste</a:t>
            </a:r>
            <a:endParaRPr lang="zh-CN" altLang="en-US" sz="2800" noProof="1"/>
          </a:p>
        </p:txBody>
      </p:sp>
      <p:sp>
        <p:nvSpPr>
          <p:cNvPr id="10" name="矩形 9"/>
          <p:cNvSpPr/>
          <p:nvPr/>
        </p:nvSpPr>
        <p:spPr>
          <a:xfrm>
            <a:off x="3249928" y="3611879"/>
            <a:ext cx="1211580" cy="5181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altLang="zh-CN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charset="0"/>
                <a:ea typeface="+mn-ea"/>
              </a:rPr>
              <a:t>tastless</a:t>
            </a:r>
            <a:endParaRPr lang="en-US" altLang="zh-CN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95085" y="4099560"/>
            <a:ext cx="1565910" cy="52196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altLang="zh-CN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awesome</a:t>
            </a:r>
            <a:endParaRPr lang="en-US" altLang="zh-CN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88119" y="4175760"/>
            <a:ext cx="965200" cy="52196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altLang="zh-CN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awed</a:t>
            </a:r>
            <a:endParaRPr lang="en-US" altLang="zh-CN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66045" y="5074919"/>
            <a:ext cx="2044065" cy="52197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zh-CN" altLang="en-US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conservation</a:t>
            </a:r>
            <a:endParaRPr lang="zh-CN" altLang="en-US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13952" y="5471160"/>
            <a:ext cx="1481455" cy="52196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altLang="zh-CN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conserve</a:t>
            </a:r>
            <a:endParaRPr lang="en-US" altLang="zh-CN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Users\lenovo\Desktop\under the sea素材\GTY_killer_whale_monterey_bay_136139921_jt_131130_16x9_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1" y="1215281"/>
            <a:ext cx="6545948" cy="3682096"/>
          </a:xfrm>
          <a:prstGeom prst="rect">
            <a:avLst/>
          </a:prstGeom>
          <a:noFill/>
        </p:spPr>
      </p:pic>
      <p:pic>
        <p:nvPicPr>
          <p:cNvPr id="1028" name="Picture 4" descr="C:\Users\lenovo\Desktop\ThankYou-71_galle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742" y="778445"/>
            <a:ext cx="9406160" cy="5290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075" name="内容占位符 3" descr="下载 (1)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76413" y="0"/>
            <a:ext cx="8836025" cy="662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>
            <p:ph type="title"/>
          </p:nvPr>
        </p:nvSpPr>
        <p:spPr>
          <a:xfrm>
            <a:off x="1120775" y="215900"/>
            <a:ext cx="33670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+mn-lt"/>
              </a:rPr>
              <a:t>1.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altLang="zh-CN" dirty="0" smtClean="0">
                <a:latin typeface="+mn-lt"/>
              </a:rPr>
              <a:t>ware </a:t>
            </a:r>
            <a:endParaRPr lang="zh-CN" altLang="en-US" dirty="0" smtClean="0">
              <a:latin typeface="+mn-lt"/>
            </a:endParaRPr>
          </a:p>
        </p:txBody>
      </p:sp>
      <p:sp>
        <p:nvSpPr>
          <p:cNvPr id="5" name="内容占位符 4"/>
          <p:cNvSpPr>
            <a:spLocks noGrp="1" noChangeArrowheads="1"/>
          </p:cNvSpPr>
          <p:nvPr>
            <p:ph idx="1"/>
          </p:nvPr>
        </p:nvSpPr>
        <p:spPr>
          <a:xfrm>
            <a:off x="838200" y="1568450"/>
            <a:ext cx="6122988" cy="4610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dirty="0" smtClean="0">
                <a:sym typeface="Arial" charset="0"/>
              </a:rPr>
              <a:t>(P24 L6) The first thing I </a:t>
            </a:r>
            <a:r>
              <a:rPr lang="en-US" altLang="zh-CN" u="sng" dirty="0" smtClean="0">
                <a:sym typeface="Arial" charset="0"/>
              </a:rPr>
              <a:t>become </a:t>
            </a:r>
            <a:r>
              <a:rPr lang="en-US" altLang="zh-CN" u="sng" dirty="0" smtClean="0">
                <a:solidFill>
                  <a:srgbClr val="FF0000"/>
                </a:solidFill>
                <a:sym typeface="Arial" charset="0"/>
              </a:rPr>
              <a:t>aware</a:t>
            </a:r>
            <a:r>
              <a:rPr lang="en-US" altLang="zh-CN" u="sng" dirty="0" smtClean="0">
                <a:sym typeface="Arial" charset="0"/>
              </a:rPr>
              <a:t> of</a:t>
            </a:r>
            <a:r>
              <a:rPr lang="en-US" altLang="zh-CN" dirty="0" smtClean="0">
                <a:sym typeface="Arial" charset="0"/>
              </a:rPr>
              <a:t> was all he vivid colors surrounding me - purples, reds, oranges, yellows, blues and greens.</a:t>
            </a:r>
            <a:endParaRPr lang="en-US" altLang="zh-CN" dirty="0" smtClean="0"/>
          </a:p>
          <a:p>
            <a:pPr eaLnBrk="1" hangingPunct="1">
              <a:lnSpc>
                <a:spcPct val="80000"/>
              </a:lnSpc>
            </a:pPr>
            <a:endParaRPr lang="en-US" altLang="zh-CN" dirty="0" smtClean="0">
              <a:sym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dirty="0" smtClean="0">
                <a:sym typeface="Arial" charset="0"/>
              </a:rPr>
              <a:t>adj. (sometimes followed by of) having or showing realization or perception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zh-CN" dirty="0" smtClean="0">
                <a:sym typeface="Arial" charset="0"/>
              </a:rPr>
              <a:t>  </a:t>
            </a:r>
            <a:r>
              <a:rPr lang="en-US" altLang="zh-CN" dirty="0" err="1" smtClean="0">
                <a:sym typeface="Arial" charset="0"/>
              </a:rPr>
              <a:t>意识到的</a:t>
            </a:r>
            <a:r>
              <a:rPr lang="zh-CN" altLang="en-US" dirty="0" smtClean="0">
                <a:sym typeface="Arial" charset="0"/>
              </a:rPr>
              <a:t>；</a:t>
            </a:r>
            <a:r>
              <a:rPr lang="en-US" altLang="zh-CN" dirty="0" err="1" smtClean="0">
                <a:sym typeface="Arial" charset="0"/>
              </a:rPr>
              <a:t>知道的</a:t>
            </a:r>
            <a:r>
              <a:rPr lang="zh-CN" altLang="en-US" dirty="0" smtClean="0">
                <a:sym typeface="Arial" charset="0"/>
              </a:rPr>
              <a:t>（通常不用作定语）</a:t>
            </a:r>
            <a:endParaRPr lang="zh-CN" altLang="en-US" dirty="0" smtClean="0"/>
          </a:p>
          <a:p>
            <a:pPr eaLnBrk="1" hangingPunct="1">
              <a:lnSpc>
                <a:spcPct val="80000"/>
              </a:lnSpc>
            </a:pPr>
            <a:endParaRPr lang="en-US" altLang="zh-CN" dirty="0" smtClean="0"/>
          </a:p>
        </p:txBody>
      </p:sp>
      <p:pic>
        <p:nvPicPr>
          <p:cNvPr id="9" name="图片 8" descr="u=3316833671,2579701500&amp;fm=15&amp;g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1775" y="1912463"/>
            <a:ext cx="58769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925" y="679450"/>
            <a:ext cx="10515600" cy="574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sz="3700" smtClean="0">
                <a:latin typeface="Times New Roman" pitchFamily="18" charset="0"/>
                <a:sym typeface="宋体" pitchFamily="2" charset="-122"/>
              </a:rPr>
              <a:t>Language Point</a:t>
            </a:r>
            <a:br>
              <a:rPr lang="en-US" altLang="zh-CN" sz="3700" smtClean="0">
                <a:latin typeface="Times New Roman" pitchFamily="18" charset="0"/>
                <a:sym typeface="宋体" pitchFamily="2" charset="-122"/>
              </a:rPr>
            </a:br>
            <a:endParaRPr lang="en-US" altLang="zh-CN" sz="3700" smtClean="0">
              <a:latin typeface="Times New Roman" pitchFamily="18" charset="0"/>
              <a:sym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060450"/>
            <a:ext cx="10561638" cy="53260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endParaRPr lang="zh-CN" altLang="en-US" sz="3200" noProof="1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zh-CN" altLang="en-US" sz="3200" noProof="1"/>
              <a:t>（</a:t>
            </a:r>
            <a:r>
              <a:rPr lang="en-US" altLang="zh-CN" sz="3200" noProof="1">
                <a:latin typeface="Times New Roman" charset="0"/>
              </a:rPr>
              <a:t>1</a:t>
            </a:r>
            <a:r>
              <a:rPr lang="zh-CN" altLang="en-US" sz="3200" noProof="1">
                <a:latin typeface="Times New Roman" charset="0"/>
              </a:rPr>
              <a:t>）常见搭配：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zh-CN" altLang="en-US" sz="3200" noProof="1">
                <a:latin typeface="Times New Roman" charset="0"/>
              </a:rPr>
              <a:t>  ① </a:t>
            </a:r>
            <a:r>
              <a:rPr lang="en-US" altLang="zh-CN" sz="3200" noProof="1">
                <a:latin typeface="Times New Roman" charset="0"/>
              </a:rPr>
              <a:t>be aware of sth.  </a:t>
            </a:r>
            <a:r>
              <a:rPr lang="zh-CN" altLang="en-US" sz="3200" noProof="1">
                <a:latin typeface="Times New Roman" charset="0"/>
              </a:rPr>
              <a:t>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zh-CN" altLang="en-US" sz="3200" noProof="1">
                <a:latin typeface="Times New Roman" charset="0"/>
              </a:rPr>
              <a:t>  ② </a:t>
            </a:r>
            <a:r>
              <a:rPr lang="en-US" altLang="zh-CN" sz="3200" noProof="1">
                <a:latin typeface="Times New Roman" charset="0"/>
              </a:rPr>
              <a:t>be aware + that-</a:t>
            </a:r>
            <a:r>
              <a:rPr lang="zh-CN" altLang="en-US" sz="3200" noProof="1">
                <a:latin typeface="Times New Roman" charset="0"/>
              </a:rPr>
              <a:t>从句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altLang="zh-CN" sz="3200" noProof="1">
                <a:latin typeface="Times New Roman" charset="0"/>
              </a:rPr>
              <a:t>       e.g. He wasn't aware of the danger.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altLang="zh-CN" sz="3200" noProof="1">
                <a:latin typeface="Times New Roman" charset="0"/>
              </a:rPr>
              <a:t>              I became aware how she might feel.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zh-CN" altLang="en-US" sz="3200" noProof="1">
              <a:latin typeface="Times New Roman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zh-CN" altLang="en-US" sz="3200" noProof="1">
                <a:latin typeface="Times New Roman" charset="0"/>
              </a:rPr>
              <a:t>（</a:t>
            </a:r>
            <a:r>
              <a:rPr lang="en-US" altLang="zh-CN" sz="3200" noProof="1">
                <a:latin typeface="Times New Roman" charset="0"/>
              </a:rPr>
              <a:t>2</a:t>
            </a:r>
            <a:r>
              <a:rPr lang="zh-CN" altLang="en-US" sz="3200" noProof="1">
                <a:latin typeface="Times New Roman" charset="0"/>
              </a:rPr>
              <a:t>）词形变化：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zh-CN" altLang="en-US" sz="3200" noProof="1">
                <a:latin typeface="Times New Roman" charset="0"/>
              </a:rPr>
              <a:t>    ① 否定形式：</a:t>
            </a:r>
            <a:r>
              <a:rPr lang="en-US" altLang="zh-CN" sz="3200" noProof="1">
                <a:latin typeface="Times New Roman" charset="0"/>
              </a:rPr>
              <a:t>unware a. </a:t>
            </a:r>
            <a:r>
              <a:rPr lang="zh-CN" altLang="en-US" sz="3200" noProof="1">
                <a:latin typeface="Times New Roman" charset="0"/>
              </a:rPr>
              <a:t>未认识到的；不知道的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zh-CN" altLang="en-US" sz="3200" noProof="1">
                <a:latin typeface="Times New Roman" charset="0"/>
              </a:rPr>
              <a:t>    ② 名词形式：</a:t>
            </a:r>
            <a:r>
              <a:rPr lang="en-US" altLang="zh-CN" sz="3200" noProof="1">
                <a:latin typeface="Times New Roman" charset="0"/>
              </a:rPr>
              <a:t>awareness n. </a:t>
            </a:r>
            <a:r>
              <a:rPr lang="zh-CN" altLang="en-US" sz="3200" noProof="1">
                <a:latin typeface="Times New Roman" charset="0"/>
              </a:rPr>
              <a:t>知道，晓得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en-US" altLang="zh-CN" sz="3200" noProof="1">
                <a:latin typeface="Times New Roman" charset="0"/>
              </a:rPr>
              <a:t> 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zh-CN" altLang="en-US" noProof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charRg st="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charRg st="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3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3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6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56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9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charRg st="99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9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charRg st="149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charRg st="149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8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charRg st="158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charRg st="158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0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charRg st="190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charRg st="190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Times New Roman" pitchFamily="18" charset="0"/>
                <a:sym typeface="宋体" pitchFamily="2" charset="-122"/>
              </a:rPr>
              <a:t>高考真题：</a:t>
            </a:r>
          </a:p>
        </p:txBody>
      </p:sp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dirty="0" smtClean="0">
                <a:latin typeface="Times New Roman" pitchFamily="18" charset="0"/>
                <a:sym typeface="Arial" charset="0"/>
              </a:rPr>
              <a:t>（全国卷 </a:t>
            </a:r>
            <a:r>
              <a:rPr lang="en-US" altLang="zh-CN" dirty="0" smtClean="0">
                <a:latin typeface="Times New Roman" pitchFamily="18" charset="0"/>
                <a:sym typeface="Arial" charset="0"/>
              </a:rPr>
              <a:t>2013</a:t>
            </a:r>
            <a:r>
              <a:rPr lang="zh-CN" altLang="en-US" dirty="0" smtClean="0">
                <a:latin typeface="Times New Roman" pitchFamily="18" charset="0"/>
                <a:sym typeface="Arial" charset="0"/>
              </a:rPr>
              <a:t>）I went to a group activit</a:t>
            </a:r>
            <a:r>
              <a:rPr lang="en-US" altLang="zh-CN" dirty="0" smtClean="0">
                <a:latin typeface="Times New Roman" pitchFamily="18" charset="0"/>
                <a:sym typeface="Arial" charset="0"/>
              </a:rPr>
              <a:t>y</a:t>
            </a:r>
            <a:r>
              <a:rPr lang="zh-CN" altLang="en-US" dirty="0" smtClean="0">
                <a:latin typeface="Times New Roman" pitchFamily="18" charset="0"/>
                <a:sym typeface="Arial" charset="0"/>
              </a:rPr>
              <a:t> ―Sensitivity Sunday, which was to make us more </a:t>
            </a:r>
            <a:r>
              <a:rPr lang="zh-CN" altLang="en-US" u="sng" dirty="0" smtClean="0">
                <a:latin typeface="Times New Roman" pitchFamily="18" charset="0"/>
                <a:sym typeface="Arial" charset="0"/>
              </a:rPr>
              <a:t>                  </a:t>
            </a:r>
            <a:r>
              <a:rPr lang="zh-CN" altLang="en-US" dirty="0" smtClean="0">
                <a:latin typeface="Times New Roman" pitchFamily="18" charset="0"/>
                <a:sym typeface="Arial" charset="0"/>
              </a:rPr>
              <a:t> the problems faced by disabled people. We were asked to </a:t>
            </a:r>
            <a:r>
              <a:rPr lang="en-US" altLang="zh-CN" dirty="0" smtClean="0">
                <a:latin typeface="Times New Roman" pitchFamily="18" charset="0"/>
                <a:sym typeface="Arial" charset="0"/>
              </a:rPr>
              <a:t>adopt </a:t>
            </a:r>
            <a:r>
              <a:rPr lang="zh-CN" altLang="en-US" dirty="0" smtClean="0">
                <a:latin typeface="Times New Roman" pitchFamily="18" charset="0"/>
                <a:sym typeface="Arial" charset="0"/>
              </a:rPr>
              <a:t>a disability for several hours one Sunday.</a:t>
            </a:r>
            <a:endParaRPr lang="zh-CN" altLang="en-US" dirty="0" smtClean="0"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zh-CN" b="1" dirty="0" smtClean="0">
                <a:latin typeface="Times New Roman" pitchFamily="18" charset="0"/>
                <a:sym typeface="Arial" charset="0"/>
              </a:rPr>
              <a:t>     A. curious about B. interested in </a:t>
            </a:r>
            <a:r>
              <a:rPr lang="en-US" altLang="zh-CN" dirty="0" smtClean="0">
                <a:latin typeface="Times New Roman" pitchFamily="18" charset="0"/>
                <a:sym typeface="Arial" charset="0"/>
              </a:rPr>
              <a:t>C. aware of </a:t>
            </a:r>
            <a:r>
              <a:rPr lang="en-US" altLang="zh-CN" b="1" dirty="0" smtClean="0">
                <a:latin typeface="Times New Roman" pitchFamily="18" charset="0"/>
                <a:sym typeface="Arial" charset="0"/>
              </a:rPr>
              <a:t>D. careful with</a:t>
            </a:r>
            <a:endParaRPr lang="en-US" altLang="zh-CN" b="1" dirty="0" smtClean="0"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zh-CN" altLang="en-US" dirty="0" smtClean="0">
              <a:latin typeface="Times New Roman" pitchFamily="18" charset="0"/>
              <a:sym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zh-CN" altLang="en-US" dirty="0" smtClean="0">
                <a:latin typeface="Times New Roman" pitchFamily="18" charset="0"/>
                <a:sym typeface="Arial" charset="0"/>
              </a:rPr>
              <a:t>答案：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sym typeface="Arial" charset="0"/>
              </a:rPr>
              <a:t>C.</a:t>
            </a:r>
            <a:r>
              <a:rPr lang="en-US" altLang="zh-CN" dirty="0" smtClean="0">
                <a:latin typeface="Times New Roman" pitchFamily="18" charset="0"/>
                <a:sym typeface="Arial" charset="0"/>
              </a:rPr>
              <a:t> </a:t>
            </a:r>
            <a:r>
              <a:rPr lang="zh-CN" altLang="en-US" dirty="0" smtClean="0">
                <a:latin typeface="Times New Roman" pitchFamily="18" charset="0"/>
                <a:sym typeface="Arial" charset="0"/>
              </a:rPr>
              <a:t>这是一道完形填空题，由上下文的语境可以看出，这里应该选择</a:t>
            </a:r>
            <a:r>
              <a:rPr lang="en-US" altLang="zh-CN" dirty="0" smtClean="0">
                <a:latin typeface="Times New Roman" pitchFamily="18" charset="0"/>
                <a:sym typeface="Arial" charset="0"/>
              </a:rPr>
              <a:t>C</a:t>
            </a:r>
            <a:r>
              <a:rPr lang="zh-CN" altLang="en-US" dirty="0" smtClean="0">
                <a:latin typeface="Times New Roman" pitchFamily="18" charset="0"/>
                <a:sym typeface="Arial" charset="0"/>
              </a:rPr>
              <a:t>，意为我们越来越意识到残疾人面临的问题。</a:t>
            </a:r>
            <a:endParaRPr lang="zh-CN" altLang="en-US" dirty="0" smtClean="0"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zh-CN" altLang="en-US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6572184" y="3066913"/>
            <a:ext cx="1609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sym typeface="Arial" charset="0"/>
              </a:rPr>
              <a:t> aware of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9105E-6 2.37743E-6 L -0.21715 -0.136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</a:rPr>
              <a:t>2. scare</a:t>
            </a:r>
          </a:p>
        </p:txBody>
      </p:sp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838200" y="1530350"/>
            <a:ext cx="7296150" cy="476885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zh-CN" altLang="en-US" dirty="0" smtClean="0">
                <a:latin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</a:rPr>
              <a:t>P24 L28</a:t>
            </a:r>
            <a:r>
              <a:rPr lang="zh-CN" altLang="en-US" dirty="0" smtClean="0">
                <a:latin typeface="Times New Roman" pitchFamily="18" charset="0"/>
              </a:rPr>
              <a:t>）</a:t>
            </a:r>
            <a:r>
              <a:rPr lang="en-US" altLang="zh-CN" dirty="0" smtClean="0">
                <a:latin typeface="Times New Roman" pitchFamily="18" charset="0"/>
              </a:rPr>
              <a:t>I told myself they weren't dangerous but that didn't stop me from feeling 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itchFamily="18" charset="0"/>
              </a:rPr>
              <a:t>scared</a:t>
            </a:r>
            <a:r>
              <a:rPr lang="en-US" altLang="zh-CN" u="sng" dirty="0" smtClean="0">
                <a:latin typeface="Times New Roman" pitchFamily="18" charset="0"/>
              </a:rPr>
              <a:t> to death</a:t>
            </a:r>
            <a:r>
              <a:rPr lang="en-US" altLang="zh-CN" dirty="0" smtClean="0">
                <a:latin typeface="Times New Roman" pitchFamily="18" charset="0"/>
              </a:rPr>
              <a:t> for a moment.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zh-CN" altLang="en-US" dirty="0" smtClean="0">
                <a:latin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</a:rPr>
              <a:t>1</a:t>
            </a:r>
            <a:r>
              <a:rPr lang="zh-CN" altLang="en-US" dirty="0" smtClean="0">
                <a:latin typeface="Times New Roman" pitchFamily="18" charset="0"/>
              </a:rPr>
              <a:t>）</a:t>
            </a:r>
            <a:r>
              <a:rPr lang="en-US" altLang="zh-CN" dirty="0" err="1" smtClean="0">
                <a:latin typeface="Times New Roman" pitchFamily="18" charset="0"/>
              </a:rPr>
              <a:t>vt</a:t>
            </a:r>
            <a:r>
              <a:rPr lang="en-US" altLang="zh-CN" dirty="0" smtClean="0">
                <a:latin typeface="Times New Roman" pitchFamily="18" charset="0"/>
              </a:rPr>
              <a:t>. to frighten sb. </a:t>
            </a:r>
            <a:r>
              <a:rPr lang="zh-CN" altLang="en-US" dirty="0" smtClean="0">
                <a:latin typeface="Times New Roman" pitchFamily="18" charset="0"/>
              </a:rPr>
              <a:t>恐吓，惊吓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zh-CN" altLang="en-US" dirty="0" smtClean="0">
                <a:latin typeface="Times New Roman" pitchFamily="18" charset="0"/>
              </a:rPr>
              <a:t>           </a:t>
            </a:r>
            <a:r>
              <a:rPr lang="en-US" altLang="zh-CN" dirty="0" smtClean="0">
                <a:latin typeface="Times New Roman" pitchFamily="18" charset="0"/>
              </a:rPr>
              <a:t>e.g. You scared me. </a:t>
            </a:r>
            <a:r>
              <a:rPr lang="zh-CN" altLang="en-US" dirty="0" smtClean="0">
                <a:latin typeface="Times New Roman" pitchFamily="18" charset="0"/>
              </a:rPr>
              <a:t>你吓了我一跳。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zh-CN" altLang="en-US" dirty="0" smtClean="0">
                <a:latin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</a:rPr>
              <a:t>）</a:t>
            </a:r>
            <a:r>
              <a:rPr lang="en-US" altLang="zh-CN" dirty="0" smtClean="0">
                <a:latin typeface="Times New Roman" pitchFamily="18" charset="0"/>
              </a:rPr>
              <a:t>vi. to become frightened </a:t>
            </a:r>
            <a:r>
              <a:rPr lang="zh-CN" altLang="en-US" dirty="0" smtClean="0">
                <a:latin typeface="Times New Roman" pitchFamily="18" charset="0"/>
              </a:rPr>
              <a:t>受惊吓，害怕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zh-CN" altLang="en-US" dirty="0" smtClean="0">
                <a:latin typeface="Times New Roman" pitchFamily="18" charset="0"/>
              </a:rPr>
              <a:t>           </a:t>
            </a:r>
            <a:r>
              <a:rPr lang="en-US" altLang="zh-CN" dirty="0" smtClean="0">
                <a:latin typeface="Times New Roman" pitchFamily="18" charset="0"/>
              </a:rPr>
              <a:t>e.g. He doesn't scare easily. </a:t>
            </a:r>
            <a:r>
              <a:rPr lang="zh-CN" altLang="en-US" dirty="0" smtClean="0">
                <a:latin typeface="Times New Roman" pitchFamily="18" charset="0"/>
              </a:rPr>
              <a:t>他不轻易害怕。</a:t>
            </a:r>
          </a:p>
        </p:txBody>
      </p:sp>
      <p:pic>
        <p:nvPicPr>
          <p:cNvPr id="4" name="图片 3" descr="th (1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83613" y="1262063"/>
            <a:ext cx="2913062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xfrm>
            <a:off x="779463" y="98425"/>
            <a:ext cx="10515600" cy="1339850"/>
          </a:xfrm>
        </p:spPr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</a:rPr>
              <a:t>Language Point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46188"/>
            <a:ext cx="10515600" cy="5389562"/>
          </a:xfrm>
        </p:spPr>
        <p:txBody>
          <a:bodyPr rtlCol="0">
            <a:normAutofit fontScale="87500" lnSpcReduction="100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altLang="zh-CN" noProof="1">
                <a:latin typeface="Times New Roman" charset="0"/>
              </a:rPr>
              <a:t>1</a:t>
            </a:r>
            <a:r>
              <a:rPr lang="zh-CN" altLang="en-US" noProof="1">
                <a:latin typeface="Times New Roman" charset="0"/>
              </a:rPr>
              <a:t>）常见搭配：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zh-CN" altLang="en-US" noProof="1">
                <a:latin typeface="Times New Roman" charset="0"/>
              </a:rPr>
              <a:t>  ① be scared of… (=be afraid of) 遇到…(某种事物或行为)而害怕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zh-CN" altLang="en-US" noProof="1">
                <a:latin typeface="Times New Roman" charset="0"/>
              </a:rPr>
              <a:t>  ② be scared to do (=be afraid to do) 不敢做……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zh-CN" altLang="en-US" noProof="1">
                <a:latin typeface="Times New Roman" charset="0"/>
              </a:rPr>
              <a:t>  ③ be scared to death 吓死了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altLang="zh-CN" noProof="1">
                <a:latin typeface="Times New Roman" charset="0"/>
              </a:rPr>
              <a:t>e.g. The thief was scared to death when hearing the gunshot.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altLang="zh-CN" noProof="1">
                <a:latin typeface="Times New Roman" charset="0"/>
              </a:rPr>
              <a:t>        听到枪声，那个贼吓得要死。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altLang="zh-CN" noProof="1">
                <a:latin typeface="Times New Roman" charset="0"/>
              </a:rPr>
              <a:t>        Most girls are scared to light the firework.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US" altLang="zh-CN" noProof="1">
                <a:latin typeface="Times New Roman" charset="0"/>
              </a:rPr>
              <a:t>        大多女孩不敢放烟花。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en-US" altLang="zh-CN" noProof="1">
              <a:latin typeface="Times New Roman" charset="0"/>
            </a:endParaRP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zh-CN" altLang="en-US" noProof="1">
                <a:latin typeface="Times New Roman" charset="0"/>
              </a:rPr>
              <a:t>（</a:t>
            </a:r>
            <a:r>
              <a:rPr lang="en-US" altLang="zh-CN" noProof="1">
                <a:latin typeface="Times New Roman" charset="0"/>
              </a:rPr>
              <a:t>2</a:t>
            </a:r>
            <a:r>
              <a:rPr lang="zh-CN" altLang="en-US" noProof="1">
                <a:latin typeface="Times New Roman" charset="0"/>
              </a:rPr>
              <a:t>）词形变化：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zh-CN" altLang="en-US" noProof="1">
                <a:latin typeface="Times New Roman" charset="0"/>
              </a:rPr>
              <a:t>   形容词形式： scaring adj．令人害怕的；吓人的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zh-CN" altLang="en-US" noProof="1">
                <a:latin typeface="Times New Roman" charset="0"/>
              </a:rPr>
              <a:t>                               scared adj． 受惊吓的；感到害怕的</a:t>
            </a:r>
          </a:p>
        </p:txBody>
      </p:sp>
      <p:sp>
        <p:nvSpPr>
          <p:cNvPr id="4" name="矩形 3"/>
          <p:cNvSpPr/>
          <p:nvPr/>
        </p:nvSpPr>
        <p:spPr>
          <a:xfrm>
            <a:off x="777922" y="1187355"/>
            <a:ext cx="341194" cy="515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838200" y="1609725"/>
            <a:ext cx="10517188" cy="901700"/>
          </a:xfrm>
        </p:spPr>
        <p:txBody>
          <a:bodyPr/>
          <a:lstStyle/>
          <a:p>
            <a:r>
              <a:rPr lang="en-US" altLang="zh-CN" smtClean="0"/>
              <a:t>Within a moment or two, its body was dragged swiftly by the killers down into the </a:t>
            </a:r>
            <a:r>
              <a:rPr lang="en-US" altLang="zh-CN" b="1" u="sng" smtClean="0">
                <a:solidFill>
                  <a:srgbClr val="FF0000"/>
                </a:solidFill>
              </a:rPr>
              <a:t>depths</a:t>
            </a:r>
            <a:r>
              <a:rPr lang="en-US" altLang="zh-CN" smtClean="0"/>
              <a:t> of the sea.</a:t>
            </a:r>
          </a:p>
          <a:p>
            <a:endParaRPr lang="zh-CN" altLang="en-US" smtClean="0"/>
          </a:p>
        </p:txBody>
      </p:sp>
      <p:sp>
        <p:nvSpPr>
          <p:cNvPr id="4" name="标题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+mn-lt"/>
              </a:rPr>
              <a:t>3. depth </a:t>
            </a:r>
            <a:endParaRPr lang="zh-CN" altLang="en-US" dirty="0" smtClean="0">
              <a:latin typeface="+mn-lt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017588" y="3989388"/>
            <a:ext cx="609282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002060"/>
                </a:solidFill>
              </a:rPr>
              <a:t>Definition</a:t>
            </a:r>
            <a:r>
              <a:rPr lang="en-US" altLang="zh-CN" sz="2400" b="1">
                <a:solidFill>
                  <a:srgbClr val="002060"/>
                </a:solidFill>
              </a:rPr>
              <a:t>---(n.)The depth of something such as a river or hole is the distance downwards from its top surface, or between its upper and lower surfaces. </a:t>
            </a:r>
            <a:r>
              <a:rPr lang="zh-CN" altLang="en-US" sz="2400" b="1">
                <a:solidFill>
                  <a:srgbClr val="002060"/>
                </a:solidFill>
              </a:rPr>
              <a:t>深度</a:t>
            </a:r>
            <a:endParaRPr lang="en-US" altLang="zh-CN" sz="2400" b="1">
              <a:solidFill>
                <a:srgbClr val="002060"/>
              </a:solidFill>
            </a:endParaRPr>
          </a:p>
          <a:p>
            <a:r>
              <a:rPr lang="en-US" altLang="zh-CN" sz="2400" b="1">
                <a:solidFill>
                  <a:srgbClr val="002060"/>
                </a:solidFill>
              </a:rPr>
              <a:t>E.g. What’s the </a:t>
            </a:r>
            <a:r>
              <a:rPr lang="en-US" altLang="zh-CN" sz="2400" b="1" i="1" u="sng">
                <a:solidFill>
                  <a:srgbClr val="002060"/>
                </a:solidFill>
              </a:rPr>
              <a:t>depth</a:t>
            </a:r>
            <a:r>
              <a:rPr lang="en-US" altLang="zh-CN" sz="2400" b="1">
                <a:solidFill>
                  <a:srgbClr val="002060"/>
                </a:solidFill>
              </a:rPr>
              <a:t> of the lake?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4101" name="矩形 5"/>
          <p:cNvSpPr>
            <a:spLocks noChangeArrowheads="1"/>
          </p:cNvSpPr>
          <p:nvPr/>
        </p:nvSpPr>
        <p:spPr bwMode="auto">
          <a:xfrm>
            <a:off x="1036638" y="2660650"/>
            <a:ext cx="6224587" cy="1201738"/>
          </a:xfrm>
          <a:prstGeom prst="rect">
            <a:avLst/>
          </a:prstGeom>
          <a:solidFill>
            <a:srgbClr val="70D2F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N-PLURAL--The depths are places that are a long way below the surface of the sea or earth. </a:t>
            </a:r>
          </a:p>
          <a:p>
            <a:r>
              <a:rPr lang="en-US" altLang="zh-CN" sz="2400" b="1"/>
              <a:t> (</a:t>
            </a:r>
            <a:r>
              <a:rPr lang="zh-CN" altLang="en-US" sz="2400" b="1"/>
              <a:t>海洋或陆地的</a:t>
            </a:r>
            <a:r>
              <a:rPr lang="en-US" altLang="zh-CN" sz="2400" b="1"/>
              <a:t>)</a:t>
            </a:r>
            <a:r>
              <a:rPr lang="zh-CN" altLang="en-US" sz="2400" b="1"/>
              <a:t>深处</a:t>
            </a:r>
            <a:r>
              <a:rPr lang="en-US" altLang="zh-CN" sz="2400" b="1"/>
              <a:t>,</a:t>
            </a:r>
            <a:r>
              <a:rPr lang="zh-CN" altLang="en-US" sz="2400" b="1"/>
              <a:t>深渊</a:t>
            </a:r>
            <a:r>
              <a:rPr lang="zh-CN" altLang="en-US" sz="2400"/>
              <a:t> </a:t>
            </a:r>
          </a:p>
        </p:txBody>
      </p:sp>
      <p:pic>
        <p:nvPicPr>
          <p:cNvPr id="26626" name="Picture 2" descr="C:\Users\lenovo\Desktop\under the sea素材\83bOOOPIC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6663" y="2509838"/>
            <a:ext cx="400050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" grpId="0"/>
      <p:bldP spid="4100" grpId="0"/>
      <p:bldP spid="4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2"/>
          <p:cNvSpPr>
            <a:spLocks noGrp="1"/>
          </p:cNvSpPr>
          <p:nvPr>
            <p:ph idx="1"/>
          </p:nvPr>
        </p:nvSpPr>
        <p:spPr>
          <a:xfrm>
            <a:off x="879475" y="1419225"/>
            <a:ext cx="10517188" cy="504825"/>
          </a:xfrm>
        </p:spPr>
        <p:txBody>
          <a:bodyPr/>
          <a:lstStyle/>
          <a:p>
            <a:r>
              <a:rPr lang="en-US" altLang="zh-CN" smtClean="0"/>
              <a:t>In depth </a:t>
            </a:r>
          </a:p>
          <a:p>
            <a:pPr>
              <a:buFont typeface="Arial" charset="0"/>
              <a:buNone/>
            </a:pPr>
            <a:endParaRPr lang="zh-CN" altLang="en-US" smtClean="0"/>
          </a:p>
        </p:txBody>
      </p:sp>
      <p:sp>
        <p:nvSpPr>
          <p:cNvPr id="4" name="标题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+mn-lt"/>
              </a:rPr>
              <a:t>3. depth </a:t>
            </a:r>
            <a:endParaRPr lang="zh-CN" altLang="en-US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675" y="2060575"/>
            <a:ext cx="6045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ea"/>
              <a:buAutoNum type="circleNumDbPlain"/>
              <a:defRPr/>
            </a:pPr>
            <a:r>
              <a:rPr lang="zh-CN" altLang="en-US" sz="2400" b="1" dirty="0">
                <a:solidFill>
                  <a:srgbClr val="002060"/>
                </a:solidFill>
              </a:rPr>
              <a:t>描述深度</a:t>
            </a:r>
            <a:endParaRPr lang="en-US" altLang="zh-CN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2060"/>
                </a:solidFill>
              </a:rPr>
              <a:t>E.g. </a:t>
            </a:r>
            <a:r>
              <a:rPr lang="en-US" sz="2400" b="1" dirty="0">
                <a:solidFill>
                  <a:srgbClr val="002060"/>
                </a:solidFill>
              </a:rPr>
              <a:t>The smaller lake ranges from five to fourteen feet </a:t>
            </a:r>
            <a:r>
              <a:rPr lang="en-US" sz="2400" b="1" i="1" dirty="0">
                <a:solidFill>
                  <a:srgbClr val="002060"/>
                </a:solidFill>
              </a:rPr>
              <a:t>in depth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44563" y="3305175"/>
            <a:ext cx="6111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circleNumDbPlain" startAt="2"/>
            </a:pPr>
            <a:r>
              <a:rPr lang="zh-CN" altLang="en-US" sz="2400" b="1">
                <a:solidFill>
                  <a:srgbClr val="002060"/>
                </a:solidFill>
              </a:rPr>
              <a:t>深入地，全面地</a:t>
            </a:r>
            <a:endParaRPr lang="en-US" altLang="zh-CN" sz="2400" b="1">
              <a:solidFill>
                <a:srgbClr val="002060"/>
              </a:solidFill>
            </a:endParaRPr>
          </a:p>
          <a:p>
            <a:pPr marL="457200" indent="-457200"/>
            <a:r>
              <a:rPr lang="en-US" altLang="zh-CN" sz="2400" b="1">
                <a:solidFill>
                  <a:srgbClr val="002060"/>
                </a:solidFill>
              </a:rPr>
              <a:t>E.g. We will discuss these three areas </a:t>
            </a:r>
            <a:r>
              <a:rPr lang="en-US" altLang="zh-CN" sz="2400" b="1" i="1">
                <a:solidFill>
                  <a:srgbClr val="002060"/>
                </a:solidFill>
              </a:rPr>
              <a:t>in depth</a:t>
            </a:r>
            <a:r>
              <a:rPr lang="en-US" altLang="zh-CN" sz="2400" b="1">
                <a:solidFill>
                  <a:srgbClr val="002060"/>
                </a:solidFill>
              </a:rPr>
              <a:t>.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  <p:pic>
        <p:nvPicPr>
          <p:cNvPr id="7" name="Picture 2" descr="C:\Users\lenovo\Desktop\under the sea素材\83bOOOPIC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6663" y="2509838"/>
            <a:ext cx="400050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lenovo\Desktop\adverbIntroTOC.png"/>
          <p:cNvPicPr>
            <a:picLocks noChangeAspect="1" noChangeArrowheads="1"/>
          </p:cNvPicPr>
          <p:nvPr/>
        </p:nvPicPr>
        <p:blipFill>
          <a:blip r:embed="rId3"/>
          <a:srcRect r="38889"/>
          <a:stretch>
            <a:fillRect/>
          </a:stretch>
        </p:blipFill>
        <p:spPr bwMode="auto">
          <a:xfrm>
            <a:off x="1016000" y="4098925"/>
            <a:ext cx="29003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3625" y="5172075"/>
            <a:ext cx="2973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48610"/>
                </a:solidFill>
              </a:rPr>
              <a:t>deep &amp; deeply</a:t>
            </a:r>
            <a:endParaRPr lang="zh-CN" altLang="en-US" sz="3600" b="1">
              <a:solidFill>
                <a:srgbClr val="0486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Pages>0</Pages>
  <Words>1048</Words>
  <Characters>0</Characters>
  <Application>Microsoft Office PowerPoint</Application>
  <DocSecurity>0</DocSecurity>
  <PresentationFormat>自定义</PresentationFormat>
  <Lines>0</Lines>
  <Paragraphs>120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Under the sea</vt:lpstr>
      <vt:lpstr>幻灯片 2</vt:lpstr>
      <vt:lpstr>1. aware </vt:lpstr>
      <vt:lpstr>Language Point </vt:lpstr>
      <vt:lpstr>高考真题：</vt:lpstr>
      <vt:lpstr>2. scare</vt:lpstr>
      <vt:lpstr>Language Point</vt:lpstr>
      <vt:lpstr>3. depth </vt:lpstr>
      <vt:lpstr>3. depth </vt:lpstr>
      <vt:lpstr>3. depth </vt:lpstr>
      <vt:lpstr>4. urge </vt:lpstr>
      <vt:lpstr>5. help... out</vt:lpstr>
      <vt:lpstr>Other expressions about help</vt:lpstr>
      <vt:lpstr>6. Upside down </vt:lpstr>
      <vt:lpstr>幻灯片 15</vt:lpstr>
      <vt:lpstr>Exercise</vt:lpstr>
      <vt:lpstr>幻灯片 17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123</dc:creator>
  <cp:lastModifiedBy>lenovo</cp:lastModifiedBy>
  <cp:revision>74</cp:revision>
  <dcterms:created xsi:type="dcterms:W3CDTF">2016-02-20T03:24:24Z</dcterms:created>
  <dcterms:modified xsi:type="dcterms:W3CDTF">2016-02-24T14:20:18Z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