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13"/>
  </p:notesMasterIdLst>
  <p:sldIdLst>
    <p:sldId id="256" r:id="rId4"/>
    <p:sldId id="270" r:id="rId5"/>
    <p:sldId id="313" r:id="rId6"/>
    <p:sldId id="274" r:id="rId7"/>
    <p:sldId id="327" r:id="rId8"/>
    <p:sldId id="276" r:id="rId9"/>
    <p:sldId id="277" r:id="rId10"/>
    <p:sldId id="278" r:id="rId11"/>
    <p:sldId id="279" r:id="rId12"/>
    <p:sldId id="280" r:id="rId14"/>
    <p:sldId id="282" r:id="rId15"/>
    <p:sldId id="281" r:id="rId16"/>
    <p:sldId id="283" r:id="rId17"/>
    <p:sldId id="329" r:id="rId18"/>
    <p:sldId id="260" r:id="rId19"/>
  </p:sldIdLst>
  <p:sldSz cx="9144000" cy="6858000" type="screen4x3"/>
  <p:notesSz cx="6858000" cy="9144000"/>
  <p:embeddedFontLst>
    <p:embeddedFont>
      <p:font typeface="微软雅黑" charset="-122"/>
      <p:regular r:id="rId23"/>
    </p:embeddedFont>
    <p:embeddedFont>
      <p:font typeface="Verdana" charset="0"/>
      <p:bold r:id="rId24"/>
    </p:embeddedFont>
    <p:embeddedFont>
      <p:font typeface="微软雅黑" charset="-122"/>
      <p:regular r:id="rId25"/>
      <p:bold r:id="rId26"/>
    </p:embeddedFont>
    <p:embeddedFont>
      <p:font typeface="Trajan Pro"/>
      <p:bold r:id="rId27"/>
    </p:embeddedFont>
    <p:embeddedFont>
      <p:font typeface="黑体" pitchFamily="49" charset="-122"/>
      <p:regular r:id="rId28"/>
    </p:embeddedFont>
    <p:embeddedFont>
      <p:font typeface="Tahoma" charset="0"/>
      <p:bold r:id="rId29"/>
    </p:embeddedFont>
    <p:embeddedFont>
      <p:font typeface="Trebuchet MS" charset="0"/>
      <p:bold r:id="rId30"/>
    </p:embeddedFont>
    <p:embeddedFont>
      <p:font typeface="Impact" pitchFamily="34" charset="0"/>
      <p:regular r:id="rId31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FF0066"/>
    <a:srgbClr val="777777"/>
    <a:srgbClr val="FF9B05"/>
    <a:srgbClr val="FCE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1" d="100"/>
          <a:sy n="91" d="100"/>
        </p:scale>
        <p:origin x="-846" y="-108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4097"/>
          <p:cNvSpPr>
            <a:spLocks noGrp="1" noRot="1"/>
          </p:cNvSpPr>
          <p:nvPr>
            <p:ph type="sldImg" idx="2"/>
          </p:nvPr>
        </p:nvSpPr>
        <p:spPr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099" name="文本占位符 4098"/>
          <p:cNvSpPr>
            <a:spLocks noGrp="1"/>
          </p:cNvSpPr>
          <p:nvPr>
            <p:ph type="body" sz="quarter" idx="3"/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100" name="页眉占位符 409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1" name="日期占位符 410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3387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页脚占位符 4101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灯片编号占位符 4102"/>
          <p:cNvSpPr>
            <a:spLocks noGrp="1"/>
          </p:cNvSpPr>
          <p:nvPr>
            <p:ph type="sldNum" sz="quarter" idx="5"/>
          </p:nvPr>
        </p:nvSpPr>
        <p:spPr>
          <a:xfrm>
            <a:off x="3884613" y="8686800"/>
            <a:ext cx="2973387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dirty="0"/>
            </a:lvl1pPr>
          </a:lstStyle>
          <a:p>
            <a:pPr>
              <a:defRPr/>
            </a:pPr>
            <a:fld id="{56071A22-F872-4968-95C1-8283590D633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3993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516B2B9D-AF0B-4CF9-848A-8C45CD49F0A5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198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19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2F808372-F943-42BF-9724-6704F0F92A7B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403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E1C9DB91-3CB9-4DA0-8D74-864D837AAE7B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608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D2636501-0696-4EF7-A440-1E035D5A0728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813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2FAAC488-546C-4877-9836-44E91B46F3E6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813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2FAAC488-546C-4877-9836-44E91B46F3E6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lvl="0">
              <a:defRPr kern="120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0" lvl="0" indent="0" algn="ctr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2051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 sz="14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052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 sz="14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053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>
            <a:lvl1pPr>
              <a:defRPr sz="1400"/>
            </a:lvl1pPr>
          </a:lstStyle>
          <a:p>
            <a:pPr>
              <a:defRPr/>
            </a:pPr>
            <a:fld id="{71431541-8477-4322-B2D5-62F710945C9D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AABEE-4CA8-424E-8190-C9E406971D38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7FA6-ABDC-436D-B892-85E13268894E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A5B8-9993-488B-92CD-0F3F0944C587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3B0C8-2706-4C86-B7D7-5B62E4638D59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2EA3F-0C4F-4EB5-B11C-617D8E57EED7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414E1-F366-4DFE-843B-5AEC21D4C3AD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6F86E-001F-4B16-AD9E-D3B067417D47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68BC6-1D8D-412A-B5B9-84747613C91E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DF53-2BF6-4871-B551-FF1788617CD1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AC052-DEBE-47C0-899D-1C38645D61C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0E321-2537-4220-B5FD-3256F71BFEEE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4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BD57-3F55-41D9-B2DC-CB48597D02F0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0286A-999D-4CD8-97B1-02AC6472D9F7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4190-3951-4B59-8FDB-F3E120424BD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63142-E45A-42A0-8D97-8AB01F8AEB02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ED098-ED0A-4726-9D01-428CB904B490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C4F6-9488-41E4-8DF7-1CB00953D349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E96F-135A-4B1D-95A9-7E1B8445DD0F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A44B-82F2-4327-97D0-910214DC6BE2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02646-F3D3-4D54-AB0D-E46DFAC75F5B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6D6BC-E25B-48E8-901F-F22F0F35D61A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6449-DB92-452A-A965-EECC5A1875F6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5E1E-4A65-4ED8-828F-AE3692B5681C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900">
                <a:latin typeface="微软雅黑" charset="-122"/>
                <a:ea typeface="微软雅黑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900">
                <a:latin typeface="微软雅黑" charset="-122"/>
                <a:ea typeface="微软雅黑" charset="-122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900">
                <a:latin typeface="微软雅黑" charset="-122"/>
                <a:ea typeface="微软雅黑" charset="-122"/>
              </a:defRPr>
            </a:lvl1pPr>
          </a:lstStyle>
          <a:p>
            <a:pPr>
              <a:defRPr/>
            </a:pPr>
            <a:fld id="{DBFB5ED5-46AC-4288-93C4-30E346C6219C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buClr>
          <a:srgbClr val="000000"/>
        </a:buClr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3073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5363" name="文本占位符 3074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3076" name="日期占位符 307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7" name="页脚占位符 307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078" name="灯片编号占位符 307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>
              <a:defRPr/>
            </a:pPr>
            <a:fld id="{62F7F6FF-8F08-48D1-A7AF-C6962BF1DBBD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buClr>
          <a:srgbClr val="000000"/>
        </a:buClr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7169"/>
          <p:cNvSpPr txBox="1">
            <a:spLocks noChangeArrowheads="1"/>
          </p:cNvSpPr>
          <p:nvPr/>
        </p:nvSpPr>
        <p:spPr bwMode="auto">
          <a:xfrm>
            <a:off x="15875" y="52388"/>
            <a:ext cx="3144838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200" u="sng">
              <a:solidFill>
                <a:srgbClr val="777777"/>
              </a:solidFill>
              <a:ea typeface="微软雅黑" pitchFamily="34" charset="-122"/>
            </a:endParaRPr>
          </a:p>
        </p:txBody>
      </p:sp>
      <p:pic>
        <p:nvPicPr>
          <p:cNvPr id="28674" name="图片 7170" descr="a封面叶子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95923" y="-98743"/>
            <a:ext cx="9871076" cy="69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文本框 2"/>
          <p:cNvSpPr txBox="1">
            <a:spLocks noChangeArrowheads="1"/>
          </p:cNvSpPr>
          <p:nvPr/>
        </p:nvSpPr>
        <p:spPr bwMode="auto">
          <a:xfrm>
            <a:off x="1835785" y="3789045"/>
            <a:ext cx="6042025" cy="1102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800" b="1">
                <a:solidFill>
                  <a:srgbClr val="808000"/>
                </a:solidFill>
                <a:latin typeface="Verdana" charset="0"/>
                <a:sym typeface="+mn-ea"/>
              </a:rPr>
              <a:t>Global warming</a:t>
            </a:r>
            <a:endParaRPr lang="en-US" altLang="zh-CN" sz="4800" b="1">
              <a:solidFill>
                <a:srgbClr val="808000"/>
              </a:solidFill>
              <a:latin typeface="Verdana" charset="0"/>
              <a:sym typeface="+mn-ea"/>
            </a:endParaRPr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15940" y="4891405"/>
            <a:ext cx="3333750" cy="6591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808000"/>
                </a:solidFill>
                <a:latin typeface="微软雅黑" charset="0"/>
                <a:ea typeface="微软雅黑" charset="0"/>
              </a:rPr>
              <a:t>河源市龙川一中  罗逸群  </a:t>
            </a:r>
            <a:endParaRPr lang="zh-CN" altLang="en-US">
              <a:solidFill>
                <a:srgbClr val="808000"/>
              </a:solidFill>
              <a:latin typeface="微软雅黑" charset="0"/>
              <a:ea typeface="微软雅黑" charset="0"/>
            </a:endParaRPr>
          </a:p>
          <a:p>
            <a:r>
              <a:rPr lang="zh-CN" altLang="en-US">
                <a:solidFill>
                  <a:srgbClr val="808000"/>
                </a:solidFill>
                <a:latin typeface="微软雅黑" charset="0"/>
                <a:ea typeface="微软雅黑" charset="0"/>
              </a:rPr>
              <a:t>华南师范大学     梁嘉慧 何丽诗</a:t>
            </a:r>
            <a:endParaRPr lang="zh-CN" altLang="en-US">
              <a:solidFill>
                <a:srgbClr val="808000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35785" y="419100"/>
            <a:ext cx="5450205" cy="59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808000"/>
                </a:solidFill>
                <a:latin typeface="Trajan Pro"/>
                <a:ea typeface="黑体" pitchFamily="49" charset="-122"/>
                <a:sym typeface="+mn-ea"/>
              </a:rPr>
              <a:t>    Book 6          Unit 4</a:t>
            </a:r>
            <a:endParaRPr lang="en-US" altLang="zh-CN" sz="3200" b="1">
              <a:solidFill>
                <a:srgbClr val="808000"/>
              </a:solidFill>
              <a:latin typeface="Trajan Pro"/>
              <a:ea typeface="黑体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0969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0970" name="文本框 2"/>
          <p:cNvSpPr txBox="1">
            <a:spLocks noChangeArrowheads="1"/>
          </p:cNvSpPr>
          <p:nvPr/>
        </p:nvSpPr>
        <p:spPr bwMode="auto">
          <a:xfrm>
            <a:off x="935355" y="1059498"/>
            <a:ext cx="7376795" cy="51511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6.  I've never </a:t>
            </a:r>
            <a:r>
              <a:rPr lang="en-US" altLang="zh-CN" b="1"/>
              <a:t>subscribed to</a:t>
            </a:r>
            <a:r>
              <a:rPr lang="en-US" altLang="zh-CN"/>
              <a:t> the theory that people are more important 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     than animals.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subscribe to:</a:t>
            </a:r>
            <a:r>
              <a:rPr lang="en-US" altLang="zh-CN" b="1"/>
              <a:t> </a:t>
            </a:r>
            <a:r>
              <a:rPr lang="zh-CN" altLang="en-US" b="1">
                <a:solidFill>
                  <a:schemeClr val="accent2"/>
                </a:solidFill>
              </a:rPr>
              <a:t>同意，赞成（多用于否定句）；订购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Are you going to </a:t>
            </a:r>
            <a:r>
              <a:rPr lang="en-US" altLang="zh-CN" u="sng"/>
              <a:t>subscribe to</a:t>
            </a:r>
            <a:r>
              <a:rPr lang="en-US" altLang="zh-CN"/>
              <a:t> the opera this season?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你要订购这一季的歌剧票吗？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I don't </a:t>
            </a:r>
            <a:r>
              <a:rPr lang="en-US" altLang="zh-CN" u="sng"/>
              <a:t>subscribe to</a:t>
            </a:r>
            <a:r>
              <a:rPr lang="en-US" altLang="zh-CN"/>
              <a:t> any newspaper.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我没有订阅任何报纸。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拓展：</a:t>
            </a:r>
            <a:r>
              <a:rPr lang="en-US" altLang="zh-CN"/>
              <a:t>subscriber   n. </a:t>
            </a:r>
            <a:r>
              <a:rPr lang="zh-CN" altLang="en-US"/>
              <a:t>订阅者，</a:t>
            </a:r>
            <a:r>
              <a:rPr lang="en-US" altLang="zh-CN"/>
              <a:t>(</a:t>
            </a:r>
            <a:r>
              <a:rPr lang="zh-CN" altLang="en-US"/>
              <a:t>电话</a:t>
            </a:r>
            <a:r>
              <a:rPr lang="en-US" altLang="zh-CN"/>
              <a:t>)</a:t>
            </a:r>
            <a:r>
              <a:rPr lang="zh-CN" altLang="en-US"/>
              <a:t>用户</a:t>
            </a:r>
            <a:r>
              <a:rPr lang="en-US"/>
              <a:t> </a:t>
            </a:r>
            <a:endParaRPr lang="en-US"/>
          </a:p>
          <a:p>
            <a:pPr eaLnBrk="1" latinLnBrk="0" hangingPunct="1">
              <a:lnSpc>
                <a:spcPts val="2600"/>
              </a:lnSpc>
            </a:pPr>
            <a:r>
              <a:rPr lang="en-US"/>
              <a:t>           </a:t>
            </a:r>
            <a:r>
              <a:rPr lang="en-US" altLang="zh-CN"/>
              <a:t>Sorry! The subscriber you dailed is powered off.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/>
              <a:t>           </a:t>
            </a:r>
            <a:r>
              <a:rPr lang="zh-CN" altLang="en-US"/>
              <a:t>对不起！您拨打的用户已关机。</a:t>
            </a:r>
            <a:endParaRPr lang="zh-CN" altLang="en-US"/>
          </a:p>
          <a:p>
            <a:endParaRPr lang="en-US" altLang="zh-CN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3017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3018" name="文本框 2"/>
          <p:cNvSpPr txBox="1">
            <a:spLocks noChangeArrowheads="1"/>
          </p:cNvSpPr>
          <p:nvPr/>
        </p:nvSpPr>
        <p:spPr bwMode="auto">
          <a:xfrm>
            <a:off x="863600" y="1068388"/>
            <a:ext cx="7167880" cy="44907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7.  </a:t>
            </a:r>
            <a:r>
              <a:rPr lang="en-US" altLang="zh-CN" b="1"/>
              <a:t>There is no doubt that </a:t>
            </a:r>
            <a:r>
              <a:rPr lang="en-US" altLang="zh-CN"/>
              <a:t>the earth is becoming warmer.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毫无疑问的是地球正在变暖。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There is no doubt that......</a:t>
            </a:r>
            <a:r>
              <a:rPr lang="zh-CN" altLang="en-US" b="1"/>
              <a:t>是固定句型，意为</a:t>
            </a:r>
            <a:r>
              <a:rPr lang="en-US" altLang="zh-CN" b="1"/>
              <a:t>“</a:t>
            </a:r>
            <a:r>
              <a:rPr lang="zh-CN" altLang="en-US" b="1">
                <a:solidFill>
                  <a:schemeClr val="accent2"/>
                </a:solidFill>
              </a:rPr>
              <a:t>毫无疑问</a:t>
            </a:r>
            <a:r>
              <a:rPr lang="en-US" altLang="zh-CN" b="1">
                <a:solidFill>
                  <a:schemeClr val="accent2"/>
                </a:solidFill>
              </a:rPr>
              <a:t>......</a:t>
            </a:r>
            <a:r>
              <a:rPr lang="en-US" altLang="zh-CN" b="1"/>
              <a:t>”</a:t>
            </a:r>
            <a:r>
              <a:rPr lang="zh-CN" altLang="en-US" b="1"/>
              <a:t>，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that</a:t>
            </a:r>
            <a:r>
              <a:rPr lang="zh-CN" altLang="en-US" b="1"/>
              <a:t>引导的是同位语从句 ，用来进一步补充说明</a:t>
            </a:r>
            <a:r>
              <a:rPr lang="en-US" altLang="zh-CN" b="1"/>
              <a:t>doubt</a:t>
            </a:r>
            <a:r>
              <a:rPr lang="zh-CN" altLang="en-US" b="1"/>
              <a:t>的具体内容。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Some researchers believe that</a:t>
            </a:r>
            <a:r>
              <a:rPr lang="en-US" altLang="zh-CN" u="sng"/>
              <a:t> there is no doubt that</a:t>
            </a:r>
            <a:r>
              <a:rPr lang="en-US" altLang="zh-CN"/>
              <a:t> a cure for AIDS 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will be found.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一些研究者相信治疗</a:t>
            </a:r>
            <a:r>
              <a:rPr lang="en-US" altLang="zh-CN"/>
              <a:t>AIDS</a:t>
            </a:r>
            <a:r>
              <a:rPr lang="zh-CN" altLang="en-US"/>
              <a:t>的药终会被研制出。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u="sng"/>
              <a:t>There is no doubt that</a:t>
            </a:r>
            <a:r>
              <a:rPr lang="en-US" altLang="zh-CN"/>
              <a:t> everyone wants to succeed.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毫无疑问谁都想获得成功。</a:t>
            </a:r>
            <a:endParaRPr lang="zh-CN" altLang="en-US"/>
          </a:p>
          <a:p>
            <a:endParaRPr lang="zh-CN" altLang="en-US" b="1"/>
          </a:p>
          <a:p>
            <a:endParaRPr lang="zh-CN" altLang="en-US"/>
          </a:p>
          <a:p>
            <a:endParaRPr lang="zh-CN" altLang="zh-CN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5065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5066" name="文本框 2"/>
          <p:cNvSpPr txBox="1">
            <a:spLocks noChangeArrowheads="1"/>
          </p:cNvSpPr>
          <p:nvPr/>
        </p:nvSpPr>
        <p:spPr bwMode="auto">
          <a:xfrm>
            <a:off x="863600" y="1131253"/>
            <a:ext cx="8031480" cy="49326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8.  </a:t>
            </a:r>
            <a:r>
              <a:rPr lang="en-US" altLang="zh-CN" b="1"/>
              <a:t>Without </a:t>
            </a:r>
            <a:r>
              <a:rPr lang="en-US" altLang="zh-CN"/>
              <a:t>the greenhouse effect, the earth </a:t>
            </a:r>
            <a:r>
              <a:rPr lang="en-US" altLang="zh-CN" b="1"/>
              <a:t>would be </a:t>
            </a:r>
            <a:r>
              <a:rPr lang="en-US" altLang="zh-CN"/>
              <a:t>about thirty-three 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degrees Celsius cooler than it is.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如果没有温室效应，地球会比现在冷</a:t>
            </a:r>
            <a:r>
              <a:rPr lang="en-US" altLang="zh-CN"/>
              <a:t>33</a:t>
            </a:r>
            <a:r>
              <a:rPr lang="zh-CN" altLang="en-US"/>
              <a:t>摄氏度左右。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这是一个</a:t>
            </a:r>
            <a:r>
              <a:rPr lang="zh-CN" altLang="en-US" b="1">
                <a:solidFill>
                  <a:srgbClr val="FF0000"/>
                </a:solidFill>
              </a:rPr>
              <a:t>虚拟条件句</a:t>
            </a:r>
            <a:r>
              <a:rPr lang="zh-CN" altLang="en-US" b="1"/>
              <a:t>，</a:t>
            </a:r>
            <a:r>
              <a:rPr lang="en-US" altLang="zh-CN" b="1">
                <a:solidFill>
                  <a:schemeClr val="accent2"/>
                </a:solidFill>
              </a:rPr>
              <a:t>without</a:t>
            </a:r>
            <a:r>
              <a:rPr lang="zh-CN" altLang="en-US" b="1">
                <a:solidFill>
                  <a:schemeClr val="accent2"/>
                </a:solidFill>
              </a:rPr>
              <a:t>用于虚拟语气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would be </a:t>
            </a:r>
            <a:r>
              <a:rPr lang="zh-CN" altLang="en-US"/>
              <a:t>是虚拟语气结构，表示与现在事实相反的假设。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without </a:t>
            </a:r>
            <a:r>
              <a:rPr lang="zh-CN" altLang="en-US"/>
              <a:t>，</a:t>
            </a:r>
            <a:r>
              <a:rPr lang="en-US" altLang="zh-CN"/>
              <a:t>but for </a:t>
            </a:r>
            <a:r>
              <a:rPr lang="zh-CN" altLang="en-US"/>
              <a:t>等介词短语表示含蓄条件，相当于一个</a:t>
            </a:r>
            <a:r>
              <a:rPr lang="en-US" altLang="zh-CN"/>
              <a:t>if </a:t>
            </a:r>
            <a:r>
              <a:rPr lang="zh-CN" altLang="en-US"/>
              <a:t>引导的虚拟条件句。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既可表示与现在的事实相反的假设，又可表示与过去的事实相反的假设。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u="sng"/>
              <a:t>Without</a:t>
            </a:r>
            <a:r>
              <a:rPr lang="en-US" altLang="zh-CN"/>
              <a:t> your help, </a:t>
            </a:r>
            <a:r>
              <a:rPr lang="en-US" altLang="zh-CN" u="sng"/>
              <a:t>I couldn't have made</a:t>
            </a:r>
            <a:r>
              <a:rPr lang="en-US" altLang="zh-CN"/>
              <a:t> so much progress.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要是没有没有你的帮助，我就不能有这么大的进步了。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u="sng"/>
              <a:t>But for</a:t>
            </a:r>
            <a:r>
              <a:rPr lang="en-US" altLang="zh-CN"/>
              <a:t> electricity, </a:t>
            </a:r>
            <a:r>
              <a:rPr lang="en-US" altLang="zh-CN" u="sng"/>
              <a:t>there would be</a:t>
            </a:r>
            <a:r>
              <a:rPr lang="en-US" altLang="zh-CN"/>
              <a:t> no modern industry.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要是没有电，就不会有现代工业了。</a:t>
            </a:r>
            <a:endParaRPr lang="zh-CN" altLang="en-US"/>
          </a:p>
          <a:p>
            <a:endParaRPr lang="zh-CN" altLang="zh-CN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0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0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7113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7114" name="文本框 2"/>
          <p:cNvSpPr txBox="1">
            <a:spLocks noChangeArrowheads="1"/>
          </p:cNvSpPr>
          <p:nvPr/>
        </p:nvSpPr>
        <p:spPr bwMode="auto">
          <a:xfrm>
            <a:off x="863600" y="1140143"/>
            <a:ext cx="8082280" cy="4602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9.  </a:t>
            </a:r>
            <a:r>
              <a:rPr lang="en-US" altLang="zh-CN" b="1"/>
              <a:t>It takes a lot of energy to </a:t>
            </a:r>
            <a:r>
              <a:rPr lang="en-US" altLang="zh-CN"/>
              <a:t>make things from new materials, so, if you can, 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buy things made from recycled materials.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用新材料来做这些东西要花费大量的能源，因此，只要有可能，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就买那些用回收材料制成的物品。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It takes (sb.) + </a:t>
            </a:r>
            <a:r>
              <a:rPr lang="zh-CN" altLang="en-US" b="1">
                <a:solidFill>
                  <a:srgbClr val="FF0000"/>
                </a:solidFill>
              </a:rPr>
              <a:t>精力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时间 </a:t>
            </a:r>
            <a:r>
              <a:rPr lang="en-US" altLang="zh-CN" b="1">
                <a:solidFill>
                  <a:srgbClr val="FF0000"/>
                </a:solidFill>
              </a:rPr>
              <a:t>+ to do sth.</a:t>
            </a:r>
            <a:endParaRPr lang="en-US" altLang="zh-CN" b="1">
              <a:solidFill>
                <a:srgbClr val="FF0000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句型表示</a:t>
            </a:r>
            <a:r>
              <a:rPr lang="en-US" altLang="zh-CN" b="1"/>
              <a:t>“</a:t>
            </a:r>
            <a:r>
              <a:rPr lang="zh-CN" altLang="en-US" b="1">
                <a:solidFill>
                  <a:schemeClr val="accent2"/>
                </a:solidFill>
              </a:rPr>
              <a:t>做某事花费某人多少精力</a:t>
            </a:r>
            <a:r>
              <a:rPr lang="en-US" altLang="zh-CN" b="1">
                <a:solidFill>
                  <a:schemeClr val="accent2"/>
                </a:solidFill>
              </a:rPr>
              <a:t>/</a:t>
            </a:r>
            <a:r>
              <a:rPr lang="zh-CN" altLang="en-US" b="1">
                <a:solidFill>
                  <a:schemeClr val="accent2"/>
                </a:solidFill>
              </a:rPr>
              <a:t>时间</a:t>
            </a:r>
            <a:r>
              <a:rPr lang="en-US" altLang="zh-CN" b="1"/>
              <a:t>”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u="sng"/>
              <a:t>It took him three days to</a:t>
            </a:r>
            <a:r>
              <a:rPr lang="en-US" altLang="zh-CN"/>
              <a:t> finish the homework.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他用了三天来完成作业。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u="sng"/>
              <a:t>It takes Mary 15 minutes to</a:t>
            </a:r>
            <a:r>
              <a:rPr lang="en-US" altLang="zh-CN"/>
              <a:t> go to school everyday.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玛丽每天要花</a:t>
            </a:r>
            <a:r>
              <a:rPr lang="en-US" altLang="zh-CN"/>
              <a:t>15</a:t>
            </a:r>
            <a:r>
              <a:rPr lang="zh-CN" altLang="en-US"/>
              <a:t>分钟上学。</a:t>
            </a:r>
            <a:endParaRPr lang="zh-CN" altLang="en-US"/>
          </a:p>
          <a:p>
            <a:endParaRPr lang="zh-CN" altLang="zh-CN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1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1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1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1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1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7113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1621155" cy="467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Exercise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7114" name="文本框 2"/>
          <p:cNvSpPr txBox="1">
            <a:spLocks noChangeArrowheads="1"/>
          </p:cNvSpPr>
          <p:nvPr/>
        </p:nvSpPr>
        <p:spPr bwMode="auto">
          <a:xfrm>
            <a:off x="720090" y="996633"/>
            <a:ext cx="7955280" cy="20326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 eaLnBrk="1" latinLnBrk="0" hangingPunct="1">
              <a:lnSpc>
                <a:spcPts val="2600"/>
              </a:lnSpc>
            </a:pPr>
            <a:r>
              <a:rPr lang="en-US" altLang="zh-CN" sz="2400" b="1">
                <a:solidFill>
                  <a:srgbClr val="808000"/>
                </a:solidFill>
                <a:latin typeface="Trebuchet MS" charset="0"/>
              </a:rPr>
              <a:t>Translation</a:t>
            </a:r>
            <a:endParaRPr lang="en-US" altLang="zh-CN" sz="2400" b="1">
              <a:solidFill>
                <a:srgbClr val="808000"/>
              </a:solidFill>
              <a:latin typeface="Trebuchet MS" charset="0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>
                <a:sym typeface="+mn-ea"/>
              </a:rPr>
              <a:t>       地球是我们唯一的家园。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没有了</a:t>
            </a:r>
            <a:r>
              <a:rPr lang="zh-CN" altLang="en-US">
                <a:sym typeface="+mn-ea"/>
              </a:rPr>
              <a:t>清新的空气和干净的水源，生命也不可能</a:t>
            </a:r>
            <a:endParaRPr lang="zh-CN" altLang="en-US">
              <a:sym typeface="+mn-ea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>
                <a:sym typeface="+mn-ea"/>
              </a:rPr>
              <a:t>存在。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毫无疑问</a:t>
            </a:r>
            <a:r>
              <a:rPr lang="zh-CN" altLang="en-US">
                <a:sym typeface="+mn-ea"/>
              </a:rPr>
              <a:t>，每个人都想生活在美好的环境里。此外，我们都无法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忍受</a:t>
            </a:r>
            <a:r>
              <a:rPr lang="zh-CN" altLang="en-US">
                <a:sym typeface="+mn-ea"/>
              </a:rPr>
              <a:t>越</a:t>
            </a:r>
            <a:endParaRPr lang="zh-CN" altLang="en-US">
              <a:sym typeface="+mn-ea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>
                <a:sym typeface="+mn-ea"/>
              </a:rPr>
              <a:t>来越糟糕的污染。因此，我们应该行动起来。例如，把垃圾投放到垃圾箱只需</a:t>
            </a:r>
            <a:endParaRPr lang="zh-CN" altLang="en-US">
              <a:sym typeface="+mn-ea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>
                <a:sym typeface="+mn-ea"/>
              </a:rPr>
              <a:t>要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花费</a:t>
            </a:r>
            <a:r>
              <a:rPr lang="zh-CN" altLang="en-US">
                <a:sym typeface="+mn-ea"/>
              </a:rPr>
              <a:t>我们一分钟的时间。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只要</a:t>
            </a:r>
            <a:r>
              <a:rPr lang="zh-CN" altLang="en-US">
                <a:sym typeface="+mn-ea"/>
              </a:rPr>
              <a:t>每个人都尽力做好本分，我相信环境友好的一</a:t>
            </a:r>
            <a:endParaRPr lang="zh-CN" altLang="en-US">
              <a:sym typeface="+mn-ea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>
                <a:sym typeface="+mn-ea"/>
              </a:rPr>
              <a:t>天终会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到来</a:t>
            </a:r>
            <a:r>
              <a:rPr lang="zh-CN" altLang="en-US">
                <a:sym typeface="+mn-ea"/>
              </a:rPr>
              <a:t>。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812165" y="3151505"/>
            <a:ext cx="7858760" cy="2588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eaLnBrk="1" latinLnBrk="0" hangingPunct="1">
              <a:lnSpc>
                <a:spcPts val="2500"/>
              </a:lnSpc>
            </a:pPr>
            <a:r>
              <a:rPr lang="en-US" altLang="zh-CN">
                <a:sym typeface="+mn-ea"/>
              </a:rPr>
              <a:t>    The earth is our only home.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Without</a:t>
            </a:r>
            <a:r>
              <a:rPr lang="en-US" altLang="zh-CN">
                <a:sym typeface="+mn-ea"/>
              </a:rPr>
              <a:t> fresh air or clean water, there wouldn't be any lives.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There's no doubt that</a:t>
            </a:r>
            <a:r>
              <a:rPr lang="en-US" altLang="zh-CN">
                <a:sym typeface="+mn-ea"/>
              </a:rPr>
              <a:t> everyone wants to live in good environment.In addition, all of us cannot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put up with</a:t>
            </a:r>
            <a:r>
              <a:rPr lang="en-US" altLang="zh-CN">
                <a:sym typeface="+mn-ea"/>
              </a:rPr>
              <a:t> increasingly worse pollution. As a consequence, we should take action to protect our environment. For example,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it only takes us one minute to </a:t>
            </a:r>
            <a:r>
              <a:rPr lang="en-US" altLang="zh-CN">
                <a:sym typeface="+mn-ea"/>
              </a:rPr>
              <a:t>throw the litter into rubbish bin.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As long as</a:t>
            </a:r>
            <a:r>
              <a:rPr lang="en-US" altLang="zh-CN" b="1">
                <a:solidFill>
                  <a:schemeClr val="accent2"/>
                </a:solidFill>
                <a:sym typeface="+mn-ea"/>
              </a:rPr>
              <a:t> </a:t>
            </a:r>
            <a:r>
              <a:rPr lang="en-US" altLang="zh-CN">
                <a:sym typeface="+mn-ea"/>
              </a:rPr>
              <a:t>everyone tries his best,I believe the environmentally-friendly day will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come about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.</a:t>
            </a:r>
            <a:endParaRPr lang="en-US" altLang="zh-CN">
              <a:solidFill>
                <a:srgbClr val="FF0000"/>
              </a:solidFill>
              <a:sym typeface="+mn-ea"/>
            </a:endParaRPr>
          </a:p>
          <a:p>
            <a:endParaRPr lang="en-US" altLang="zh-CN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图片 11265" descr="结束页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11163" y="-93663"/>
            <a:ext cx="9831388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文本框 11266"/>
          <p:cNvSpPr txBox="1">
            <a:spLocks noChangeArrowheads="1"/>
          </p:cNvSpPr>
          <p:nvPr/>
        </p:nvSpPr>
        <p:spPr bwMode="auto">
          <a:xfrm>
            <a:off x="3275648" y="3717290"/>
            <a:ext cx="2957512" cy="211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6600">
                <a:solidFill>
                  <a:srgbClr val="808000"/>
                </a:solidFill>
                <a:latin typeface="Impact" pitchFamily="34" charset="0"/>
              </a:rPr>
              <a:t>T</a:t>
            </a:r>
            <a:r>
              <a:rPr lang="zh-CN" altLang="en-US" sz="6600">
                <a:solidFill>
                  <a:srgbClr val="808000"/>
                </a:solidFill>
                <a:latin typeface="Impact" pitchFamily="34" charset="0"/>
              </a:rPr>
              <a:t>hanks!</a:t>
            </a:r>
            <a:endParaRPr lang="zh-CN" altLang="en-US" sz="6600">
              <a:solidFill>
                <a:srgbClr val="808000"/>
              </a:solidFill>
              <a:latin typeface="Impact" pitchFamily="34" charset="0"/>
            </a:endParaRPr>
          </a:p>
          <a:p>
            <a:endParaRPr lang="en-US" altLang="zh-CN" sz="6600">
              <a:solidFill>
                <a:srgbClr val="808000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10241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8575" y="0"/>
            <a:ext cx="917257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图片 1024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图片 1024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图片 10244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图片 10245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文本框 10246"/>
          <p:cNvSpPr txBox="1">
            <a:spLocks noChangeArrowheads="1"/>
          </p:cNvSpPr>
          <p:nvPr/>
        </p:nvSpPr>
        <p:spPr bwMode="auto">
          <a:xfrm>
            <a:off x="3327400" y="4095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10248" name="标题 102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>
                <a:solidFill>
                  <a:srgbClr val="808000"/>
                </a:solidFill>
                <a:latin typeface="Verdana" charset="0"/>
                <a:sym typeface="+mn-ea"/>
              </a:rPr>
              <a:t>Global warming</a:t>
            </a:r>
            <a:endParaRPr lang="en-US" altLang="zh-CN" sz="4000" b="1" smtClean="0">
              <a:solidFill>
                <a:srgbClr val="808000"/>
              </a:solidFill>
              <a:latin typeface="Verdana" charset="0"/>
              <a:sym typeface="+mn-ea"/>
            </a:endParaRPr>
          </a:p>
        </p:txBody>
      </p:sp>
      <p:pic>
        <p:nvPicPr>
          <p:cNvPr id="10249" name="图片 10248" descr="无标题-1"/>
          <p:cNvPicPr>
            <a:picLocks noChangeAspect="1"/>
          </p:cNvPicPr>
          <p:nvPr/>
        </p:nvPicPr>
        <p:blipFill>
          <a:blip r:embed="rId3"/>
          <a:srcRect l="40938" t="45787" r="38576" b="31111"/>
          <a:stretch>
            <a:fillRect/>
          </a:stretch>
        </p:blipFill>
        <p:spPr bwMode="auto">
          <a:xfrm>
            <a:off x="444500" y="1808163"/>
            <a:ext cx="46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图片 10249" descr="无标题-1"/>
          <p:cNvPicPr>
            <a:picLocks noChangeAspect="1"/>
          </p:cNvPicPr>
          <p:nvPr/>
        </p:nvPicPr>
        <p:blipFill>
          <a:blip r:embed="rId3"/>
          <a:srcRect l="40938" t="45787" r="38576" b="31111"/>
          <a:stretch>
            <a:fillRect/>
          </a:stretch>
        </p:blipFill>
        <p:spPr bwMode="auto">
          <a:xfrm>
            <a:off x="444500" y="2852738"/>
            <a:ext cx="46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图片 10250" descr="无标题-1"/>
          <p:cNvPicPr>
            <a:picLocks noChangeAspect="1"/>
          </p:cNvPicPr>
          <p:nvPr/>
        </p:nvPicPr>
        <p:blipFill>
          <a:blip r:embed="rId3"/>
          <a:srcRect l="40938" t="45787" r="38576" b="31111"/>
          <a:stretch>
            <a:fillRect/>
          </a:stretch>
        </p:blipFill>
        <p:spPr bwMode="auto">
          <a:xfrm>
            <a:off x="457200" y="3860800"/>
            <a:ext cx="46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图片 10251" descr="无标题-1"/>
          <p:cNvPicPr>
            <a:picLocks noChangeAspect="1"/>
          </p:cNvPicPr>
          <p:nvPr/>
        </p:nvPicPr>
        <p:blipFill>
          <a:blip r:embed="rId4"/>
          <a:srcRect t="50928" b="38338"/>
          <a:stretch>
            <a:fillRect/>
          </a:stretch>
        </p:blipFill>
        <p:spPr bwMode="auto">
          <a:xfrm>
            <a:off x="912813" y="1736725"/>
            <a:ext cx="75596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图片 10252" descr="无标题-1"/>
          <p:cNvPicPr>
            <a:picLocks noChangeAspect="1"/>
          </p:cNvPicPr>
          <p:nvPr/>
        </p:nvPicPr>
        <p:blipFill>
          <a:blip r:embed="rId4"/>
          <a:srcRect t="50928" b="38338"/>
          <a:stretch>
            <a:fillRect/>
          </a:stretch>
        </p:blipFill>
        <p:spPr bwMode="auto">
          <a:xfrm>
            <a:off x="-28575" y="6045200"/>
            <a:ext cx="91725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文本框 10253"/>
          <p:cNvSpPr txBox="1">
            <a:spLocks noChangeArrowheads="1"/>
          </p:cNvSpPr>
          <p:nvPr/>
        </p:nvSpPr>
        <p:spPr bwMode="auto">
          <a:xfrm>
            <a:off x="912813" y="1746885"/>
            <a:ext cx="1888490" cy="4584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ahoma" charset="0"/>
                <a:ea typeface="黑体" pitchFamily="49" charset="-122"/>
              </a:rPr>
              <a:t>Vocabulary</a:t>
            </a:r>
            <a:endParaRPr lang="en-US" altLang="zh-CN" sz="2400" b="1">
              <a:latin typeface="Tahoma" charset="0"/>
              <a:ea typeface="黑体" pitchFamily="49" charset="-122"/>
            </a:endParaRPr>
          </a:p>
        </p:txBody>
      </p:sp>
      <p:pic>
        <p:nvPicPr>
          <p:cNvPr id="10255" name="图片 10254" descr="无标题-1"/>
          <p:cNvPicPr>
            <a:picLocks noChangeAspect="1"/>
          </p:cNvPicPr>
          <p:nvPr/>
        </p:nvPicPr>
        <p:blipFill>
          <a:blip r:embed="rId4"/>
          <a:srcRect t="50928" b="38338"/>
          <a:stretch>
            <a:fillRect/>
          </a:stretch>
        </p:blipFill>
        <p:spPr bwMode="auto">
          <a:xfrm>
            <a:off x="925513" y="2781300"/>
            <a:ext cx="75596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图片 10255" descr="无标题-1"/>
          <p:cNvPicPr>
            <a:picLocks noChangeAspect="1"/>
          </p:cNvPicPr>
          <p:nvPr/>
        </p:nvPicPr>
        <p:blipFill>
          <a:blip r:embed="rId4"/>
          <a:srcRect t="50928" b="38338"/>
          <a:stretch>
            <a:fillRect/>
          </a:stretch>
        </p:blipFill>
        <p:spPr bwMode="auto">
          <a:xfrm>
            <a:off x="912813" y="3860800"/>
            <a:ext cx="75596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文本框 10256"/>
          <p:cNvSpPr txBox="1">
            <a:spLocks noChangeArrowheads="1"/>
          </p:cNvSpPr>
          <p:nvPr/>
        </p:nvSpPr>
        <p:spPr bwMode="auto">
          <a:xfrm>
            <a:off x="912813" y="2791143"/>
            <a:ext cx="2715895" cy="4584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ahoma" charset="0"/>
                <a:ea typeface="黑体" pitchFamily="49" charset="-122"/>
              </a:rPr>
              <a:t>Language points</a:t>
            </a:r>
            <a:endParaRPr lang="en-US" sz="2400" b="1">
              <a:latin typeface="Tahoma" charset="0"/>
              <a:ea typeface="黑体" pitchFamily="49" charset="-122"/>
            </a:endParaRPr>
          </a:p>
        </p:txBody>
      </p:sp>
      <p:sp>
        <p:nvSpPr>
          <p:cNvPr id="10258" name="文本框 10257"/>
          <p:cNvSpPr txBox="1">
            <a:spLocks noChangeArrowheads="1"/>
          </p:cNvSpPr>
          <p:nvPr/>
        </p:nvSpPr>
        <p:spPr bwMode="auto">
          <a:xfrm>
            <a:off x="912813" y="3860800"/>
            <a:ext cx="1457960" cy="4584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ahoma" charset="0"/>
                <a:ea typeface="黑体" pitchFamily="49" charset="-122"/>
              </a:rPr>
              <a:t>Exercise</a:t>
            </a:r>
            <a:endParaRPr lang="en-US" sz="2400" b="1">
              <a:latin typeface="Tahoma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0248" grpId="0" bldLvl="0"/>
      <p:bldP spid="10248" grpId="1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51210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2232025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Vocabulary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2270" y="1459865"/>
            <a:ext cx="5126355" cy="3393440"/>
            <a:chOff x="602" y="1849"/>
            <a:chExt cx="8073" cy="5344"/>
          </a:xfrm>
        </p:grpSpPr>
        <p:sp>
          <p:nvSpPr>
            <p:cNvPr id="2" name="文本框 1"/>
            <p:cNvSpPr txBox="1"/>
            <p:nvPr/>
          </p:nvSpPr>
          <p:spPr>
            <a:xfrm>
              <a:off x="602" y="1849"/>
              <a:ext cx="3648" cy="4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1. consume        </a:t>
              </a:r>
              <a:endParaRPr lang="zh-CN" altLang="en-US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2. average    </a:t>
              </a:r>
              <a:endParaRPr lang="en-US" altLang="zh-CN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3. advocate              </a:t>
              </a:r>
              <a:endParaRPr lang="zh-CN" altLang="en-US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4. random          </a:t>
              </a:r>
              <a:endParaRPr lang="zh-CN" altLang="en-US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5. phenomenon   </a:t>
              </a:r>
              <a:endParaRPr lang="zh-CN" altLang="en-US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6. commitment      </a:t>
              </a:r>
              <a:endParaRPr lang="zh-CN" altLang="en-US" b="1"/>
            </a:p>
            <a:p>
              <a:pPr eaLnBrk="1" latinLnBrk="0" hangingPunct="1">
                <a:lnSpc>
                  <a:spcPts val="2500"/>
                </a:lnSpc>
              </a:pPr>
              <a:r>
                <a:rPr lang="en-US" altLang="zh-CN" b="1"/>
                <a:t>  </a:t>
              </a:r>
              <a:r>
                <a:rPr lang="en-US" altLang="zh-CN"/>
                <a:t>     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870" y="1849"/>
              <a:ext cx="4805" cy="5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lnSpc>
                  <a:spcPts val="3500"/>
                </a:lnSpc>
              </a:pPr>
              <a:r>
                <a:rPr lang="en-US" altLang="zh-CN">
                  <a:sym typeface="+mn-ea"/>
                </a:rPr>
                <a:t>v.</a:t>
              </a:r>
              <a:r>
                <a:rPr lang="zh-CN" altLang="en-US">
                  <a:sym typeface="+mn-ea"/>
                </a:rPr>
                <a:t>消费；消耗</a:t>
              </a:r>
              <a:endParaRPr lang="zh-CN" altLang="en-US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>
                  <a:sym typeface="+mn-ea"/>
                </a:rPr>
                <a:t>a.</a:t>
              </a:r>
              <a:r>
                <a:rPr lang="zh-CN" altLang="en-US">
                  <a:sym typeface="+mn-ea"/>
                </a:rPr>
                <a:t>平均的</a:t>
              </a:r>
              <a:endParaRPr lang="zh-CN" altLang="en-US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>
                  <a:sym typeface="+mn-ea"/>
                </a:rPr>
                <a:t>v.</a:t>
              </a:r>
              <a:r>
                <a:rPr lang="zh-CN" altLang="en-US">
                  <a:sym typeface="+mn-ea"/>
                </a:rPr>
                <a:t>提倡</a:t>
              </a:r>
              <a:endParaRPr lang="zh-CN" altLang="en-US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>
                  <a:sym typeface="+mn-ea"/>
                </a:rPr>
                <a:t>a.</a:t>
              </a:r>
              <a:r>
                <a:rPr lang="zh-CN" altLang="en-US">
                  <a:sym typeface="+mn-ea"/>
                </a:rPr>
                <a:t>任意的</a:t>
              </a:r>
              <a:endParaRPr lang="zh-CN" altLang="en-US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>
                  <a:sym typeface="+mn-ea"/>
                </a:rPr>
                <a:t>n.</a:t>
              </a:r>
              <a:r>
                <a:rPr lang="zh-CN" altLang="en-US">
                  <a:sym typeface="+mn-ea"/>
                </a:rPr>
                <a:t>现象</a:t>
              </a:r>
              <a:endParaRPr lang="zh-CN" altLang="en-US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>
                  <a:sym typeface="+mn-ea"/>
                </a:rPr>
                <a:t>n.</a:t>
              </a:r>
              <a:r>
                <a:rPr lang="zh-CN" altLang="en-US">
                  <a:sym typeface="+mn-ea"/>
                </a:rPr>
                <a:t>承诺</a:t>
              </a:r>
              <a:endParaRPr lang="zh-CN" altLang="en-US">
                <a:sym typeface="+mn-ea"/>
              </a:endParaRPr>
            </a:p>
            <a:p>
              <a:pPr eaLnBrk="1" latinLnBrk="0" hangingPunct="1">
                <a:lnSpc>
                  <a:spcPts val="2500"/>
                </a:lnSpc>
              </a:pPr>
              <a:endParaRPr lang="zh-CN" altLang="en-US"/>
            </a:p>
            <a:p>
              <a:pPr eaLnBrk="1" latinLnBrk="0" hangingPunct="1">
                <a:lnSpc>
                  <a:spcPts val="2500"/>
                </a:lnSpc>
              </a:pP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12310" y="1459865"/>
            <a:ext cx="4631690" cy="2758440"/>
            <a:chOff x="7106" y="1639"/>
            <a:chExt cx="7294" cy="4344"/>
          </a:xfrm>
        </p:grpSpPr>
        <p:sp>
          <p:nvSpPr>
            <p:cNvPr id="4" name="文本框 3"/>
            <p:cNvSpPr txBox="1"/>
            <p:nvPr/>
          </p:nvSpPr>
          <p:spPr>
            <a:xfrm>
              <a:off x="7106" y="1639"/>
              <a:ext cx="3188" cy="4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7. oppose</a:t>
              </a:r>
              <a:endParaRPr lang="en-US" altLang="zh-CN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8. refresh</a:t>
              </a:r>
              <a:endParaRPr lang="en-US" altLang="zh-CN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9. disagreement</a:t>
              </a:r>
              <a:endParaRPr lang="en-US" altLang="zh-CN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10. widespread</a:t>
              </a:r>
              <a:endParaRPr lang="en-US" altLang="zh-CN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11. economical</a:t>
              </a:r>
              <a:endParaRPr lang="en-US" altLang="zh-CN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12. consequence</a:t>
              </a:r>
              <a:endParaRPr lang="en-US" altLang="zh-CN" b="1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257" y="1639"/>
              <a:ext cx="4143" cy="4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lnSpc>
                  <a:spcPts val="3500"/>
                </a:lnSpc>
              </a:pPr>
              <a:r>
                <a:rPr lang="en-US" altLang="zh-CN"/>
                <a:t>v. </a:t>
              </a:r>
              <a:r>
                <a:rPr lang="zh-CN" altLang="en-US"/>
                <a:t>反对</a:t>
              </a:r>
              <a:endParaRPr lang="zh-CN" altLang="en-US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/>
                <a:t>v.</a:t>
              </a:r>
              <a:r>
                <a:rPr lang="zh-CN" altLang="en-US"/>
                <a:t>使恢复</a:t>
              </a:r>
              <a:endParaRPr lang="zh-CN" altLang="en-US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/>
                <a:t>n. </a:t>
              </a:r>
              <a:r>
                <a:rPr lang="zh-CN" altLang="en-US"/>
                <a:t>分歧</a:t>
              </a:r>
              <a:r>
                <a:rPr lang="en-US" altLang="zh-CN"/>
                <a:t> </a:t>
              </a:r>
              <a:endParaRPr lang="en-US" altLang="zh-CN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/>
                <a:t>a.</a:t>
              </a:r>
              <a:r>
                <a:rPr lang="zh-CN" altLang="en-US"/>
                <a:t>分布广的</a:t>
              </a:r>
              <a:endParaRPr lang="zh-CN" altLang="en-US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/>
                <a:t>a. </a:t>
              </a:r>
              <a:r>
                <a:rPr lang="zh-CN" altLang="en-US"/>
                <a:t>经济的；节约的</a:t>
              </a:r>
              <a:endParaRPr lang="zh-CN" altLang="en-US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/>
                <a:t>n.</a:t>
              </a:r>
              <a:r>
                <a:rPr lang="zh-CN" altLang="en-US"/>
                <a:t>结果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4825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4826" name="文本框 2"/>
          <p:cNvSpPr txBox="1">
            <a:spLocks noChangeArrowheads="1"/>
          </p:cNvSpPr>
          <p:nvPr/>
        </p:nvSpPr>
        <p:spPr bwMode="auto">
          <a:xfrm>
            <a:off x="935355" y="1124268"/>
            <a:ext cx="7879080" cy="295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1.  So how has this </a:t>
            </a:r>
            <a:r>
              <a:rPr lang="en-US" altLang="zh-CN" b="1"/>
              <a:t>come about</a:t>
            </a:r>
            <a:r>
              <a:rPr lang="en-US" altLang="zh-CN"/>
              <a:t> and does it matter? 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come about:</a:t>
            </a:r>
            <a:r>
              <a:rPr lang="en-US" altLang="zh-CN" b="1"/>
              <a:t> </a:t>
            </a:r>
            <a:r>
              <a:rPr lang="zh-CN" altLang="en-US" b="1">
                <a:solidFill>
                  <a:schemeClr val="accent2"/>
                </a:solidFill>
              </a:rPr>
              <a:t>是不及物短语，意为：发生，造成</a:t>
            </a:r>
            <a:r>
              <a:rPr lang="zh-CN" altLang="en-US" b="1"/>
              <a:t>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I wonder how it </a:t>
            </a:r>
            <a:r>
              <a:rPr lang="en-US" altLang="zh-CN" u="sng"/>
              <a:t>came about</a:t>
            </a:r>
            <a:r>
              <a:rPr lang="en-US" altLang="zh-CN"/>
              <a:t> that she was two hours late on such a short trip.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我不知道是怎么回事，这么短的路程她迟到了两个小时。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With the use of electricity, great changes have </a:t>
            </a:r>
            <a:r>
              <a:rPr lang="en-US" altLang="zh-CN" u="sng"/>
              <a:t>come about</a:t>
            </a:r>
            <a:r>
              <a:rPr lang="en-US" altLang="zh-CN"/>
              <a:t>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随着电的使用，巨大的变化发生了。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35355" y="3360420"/>
            <a:ext cx="6850380" cy="11887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Please tell me how the accident _____. I am still in the dark.</a:t>
            </a:r>
            <a:endParaRPr lang="en-US" altLang="zh-CN"/>
          </a:p>
          <a:p>
            <a:r>
              <a:rPr lang="en-US" altLang="zh-CN"/>
              <a:t>A. came by           B. came out        C. came to        D. came about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007110" y="3928745"/>
            <a:ext cx="4450080" cy="914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 altLang="zh-CN"/>
          </a:p>
          <a:p>
            <a:r>
              <a:rPr lang="en-US" altLang="zh-CN"/>
              <a:t>   </a:t>
            </a:r>
            <a:endParaRPr lang="en-US" altLang="zh-CN"/>
          </a:p>
          <a:p>
            <a:r>
              <a:rPr lang="zh-CN" altLang="en-US"/>
              <a:t>得到，获得           出来，露出             达到</a:t>
            </a:r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6012180" y="4076065"/>
            <a:ext cx="593725" cy="575945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4825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4826" name="文本框 2"/>
          <p:cNvSpPr txBox="1">
            <a:spLocks noChangeArrowheads="1"/>
          </p:cNvSpPr>
          <p:nvPr/>
        </p:nvSpPr>
        <p:spPr bwMode="auto">
          <a:xfrm>
            <a:off x="935355" y="1124268"/>
            <a:ext cx="8319135" cy="4988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zh-CN" altLang="en-US" b="1">
                <a:latin typeface="微软雅黑" charset="0"/>
                <a:ea typeface="微软雅黑" charset="0"/>
              </a:rPr>
              <a:t>拓展：</a:t>
            </a:r>
            <a:endParaRPr lang="zh-CN" altLang="en-US" b="1">
              <a:latin typeface="微软雅黑" charset="0"/>
              <a:ea typeface="微软雅黑" charset="0"/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>
                <a:solidFill>
                  <a:schemeClr val="tx1"/>
                </a:solidFill>
              </a:rPr>
              <a:t>1.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come across</a:t>
            </a:r>
            <a:r>
              <a:rPr lang="zh-CN" altLang="en-US" b="1">
                <a:solidFill>
                  <a:schemeClr val="accent2"/>
                </a:solidFill>
              </a:rPr>
              <a:t>：偶遇；碰到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chemeClr val="tx1"/>
                </a:solidFill>
              </a:rPr>
              <a:t>   </a:t>
            </a:r>
            <a:r>
              <a:rPr lang="en-US" altLang="zh-CN">
                <a:solidFill>
                  <a:schemeClr val="tx1"/>
                </a:solidFill>
              </a:rPr>
              <a:t> She </a:t>
            </a:r>
            <a:r>
              <a:rPr lang="en-US" altLang="zh-CN" u="sng">
                <a:solidFill>
                  <a:schemeClr val="tx1"/>
                </a:solidFill>
              </a:rPr>
              <a:t>came across</a:t>
            </a:r>
            <a:r>
              <a:rPr lang="en-US" altLang="zh-CN">
                <a:solidFill>
                  <a:schemeClr val="tx1"/>
                </a:solidFill>
              </a:rPr>
              <a:t> her old friend yesterday. </a:t>
            </a:r>
            <a:r>
              <a:rPr lang="zh-CN" altLang="en-US">
                <a:solidFill>
                  <a:schemeClr val="tx1"/>
                </a:solidFill>
              </a:rPr>
              <a:t>她昨天碰到她的老朋友了。</a:t>
            </a:r>
            <a:endParaRPr lang="zh-CN" altLang="en-US">
              <a:solidFill>
                <a:schemeClr val="tx1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>
                <a:solidFill>
                  <a:schemeClr val="tx1"/>
                </a:solidFill>
              </a:rPr>
              <a:t>2.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come at</a:t>
            </a:r>
            <a:r>
              <a:rPr lang="en-US" altLang="zh-CN" b="1">
                <a:solidFill>
                  <a:schemeClr val="accent2"/>
                </a:solidFill>
              </a:rPr>
              <a:t>: </a:t>
            </a:r>
            <a:r>
              <a:rPr lang="zh-CN" altLang="en-US" b="1">
                <a:solidFill>
                  <a:schemeClr val="accent2"/>
                </a:solidFill>
              </a:rPr>
              <a:t>扑向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chemeClr val="tx1"/>
                </a:solidFill>
              </a:rPr>
              <a:t>    </a:t>
            </a:r>
            <a:r>
              <a:rPr lang="en-US" altLang="zh-CN">
                <a:solidFill>
                  <a:schemeClr val="tx1"/>
                </a:solidFill>
              </a:rPr>
              <a:t>He </a:t>
            </a:r>
            <a:r>
              <a:rPr lang="en-US" altLang="zh-CN" u="sng">
                <a:solidFill>
                  <a:schemeClr val="tx1"/>
                </a:solidFill>
              </a:rPr>
              <a:t>came at</a:t>
            </a:r>
            <a:r>
              <a:rPr lang="en-US" altLang="zh-CN">
                <a:solidFill>
                  <a:schemeClr val="tx1"/>
                </a:solidFill>
              </a:rPr>
              <a:t> me with a knife. </a:t>
            </a:r>
            <a:r>
              <a:rPr lang="zh-CN" altLang="en-US">
                <a:solidFill>
                  <a:schemeClr val="tx1"/>
                </a:solidFill>
              </a:rPr>
              <a:t>他持着刀向我扑过来。</a:t>
            </a:r>
            <a:endParaRPr lang="zh-CN" altLang="en-US">
              <a:solidFill>
                <a:schemeClr val="tx1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come by</a:t>
            </a:r>
            <a:r>
              <a:rPr lang="en-US" altLang="zh-CN" b="1">
                <a:solidFill>
                  <a:schemeClr val="accent2"/>
                </a:solidFill>
              </a:rPr>
              <a:t>: </a:t>
            </a:r>
            <a:r>
              <a:rPr lang="zh-CN" altLang="en-US" b="1">
                <a:solidFill>
                  <a:schemeClr val="accent2"/>
                </a:solidFill>
              </a:rPr>
              <a:t>做短暂的拜访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chemeClr val="tx1"/>
                </a:solidFill>
              </a:rPr>
              <a:t>    </a:t>
            </a:r>
            <a:r>
              <a:rPr lang="en-US" altLang="zh-CN">
                <a:solidFill>
                  <a:schemeClr val="tx1"/>
                </a:solidFill>
              </a:rPr>
              <a:t>Tomy will </a:t>
            </a:r>
            <a:r>
              <a:rPr lang="en-US" altLang="zh-CN" u="sng">
                <a:solidFill>
                  <a:schemeClr val="tx1"/>
                </a:solidFill>
              </a:rPr>
              <a:t>come by</a:t>
            </a:r>
            <a:r>
              <a:rPr lang="en-US" altLang="zh-CN">
                <a:solidFill>
                  <a:schemeClr val="tx1"/>
                </a:solidFill>
              </a:rPr>
              <a:t> the town next Sunday. </a:t>
            </a:r>
            <a:r>
              <a:rPr lang="zh-CN" altLang="en-US">
                <a:solidFill>
                  <a:schemeClr val="tx1"/>
                </a:solidFill>
              </a:rPr>
              <a:t>汤米下周日会到这个小镇短暂拜访。</a:t>
            </a:r>
            <a:endParaRPr lang="zh-CN" altLang="en-US">
              <a:solidFill>
                <a:schemeClr val="tx1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>
                <a:solidFill>
                  <a:schemeClr val="tx1"/>
                </a:solidFill>
              </a:rPr>
              <a:t>4. </a:t>
            </a:r>
            <a:r>
              <a:rPr lang="en-US" altLang="zh-CN" b="1">
                <a:solidFill>
                  <a:srgbClr val="FF0000"/>
                </a:solidFill>
              </a:rPr>
              <a:t>come out</a:t>
            </a:r>
            <a:r>
              <a:rPr lang="en-US" altLang="zh-CN" b="1">
                <a:solidFill>
                  <a:schemeClr val="accent2"/>
                </a:solidFill>
              </a:rPr>
              <a:t>: </a:t>
            </a:r>
            <a:r>
              <a:rPr lang="zh-CN" altLang="en-US" b="1">
                <a:solidFill>
                  <a:schemeClr val="accent2"/>
                </a:solidFill>
              </a:rPr>
              <a:t>出版；结果是；开花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chemeClr val="tx1"/>
                </a:solidFill>
              </a:rPr>
              <a:t>   </a:t>
            </a:r>
            <a:r>
              <a:rPr lang="en-US" altLang="zh-CN">
                <a:solidFill>
                  <a:schemeClr val="tx1"/>
                </a:solidFill>
              </a:rPr>
              <a:t> When is her novel </a:t>
            </a:r>
            <a:r>
              <a:rPr lang="en-US" altLang="zh-CN" u="sng">
                <a:solidFill>
                  <a:schemeClr val="tx1"/>
                </a:solidFill>
              </a:rPr>
              <a:t>coming out</a:t>
            </a:r>
            <a:r>
              <a:rPr lang="en-US" altLang="zh-CN">
                <a:solidFill>
                  <a:schemeClr val="tx1"/>
                </a:solidFill>
              </a:rPr>
              <a:t>? </a:t>
            </a:r>
            <a:r>
              <a:rPr lang="zh-CN" altLang="en-US">
                <a:solidFill>
                  <a:schemeClr val="tx1"/>
                </a:solidFill>
              </a:rPr>
              <a:t>她的小说什么时候出版？</a:t>
            </a:r>
            <a:endParaRPr lang="zh-CN" altLang="en-US">
              <a:solidFill>
                <a:schemeClr val="tx1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>
                <a:solidFill>
                  <a:schemeClr val="tx1"/>
                </a:solidFill>
              </a:rPr>
              <a:t>5.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come to</a:t>
            </a:r>
            <a:r>
              <a:rPr lang="en-US" altLang="zh-CN" b="1">
                <a:solidFill>
                  <a:schemeClr val="accent2"/>
                </a:solidFill>
              </a:rPr>
              <a:t>: </a:t>
            </a:r>
            <a:r>
              <a:rPr lang="zh-CN" altLang="en-US" b="1">
                <a:solidFill>
                  <a:schemeClr val="accent2"/>
                </a:solidFill>
              </a:rPr>
              <a:t>达到，得到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chemeClr val="tx1"/>
                </a:solidFill>
              </a:rPr>
              <a:t>   </a:t>
            </a:r>
            <a:r>
              <a:rPr lang="en-US" altLang="zh-CN">
                <a:solidFill>
                  <a:schemeClr val="tx1"/>
                </a:solidFill>
              </a:rPr>
              <a:t> Our plan didn't </a:t>
            </a:r>
            <a:r>
              <a:rPr lang="en-US" altLang="zh-CN" u="sng">
                <a:solidFill>
                  <a:schemeClr val="tx1"/>
                </a:solidFill>
              </a:rPr>
              <a:t>come to</a:t>
            </a:r>
            <a:r>
              <a:rPr lang="en-US" altLang="zh-CN">
                <a:solidFill>
                  <a:schemeClr val="tx1"/>
                </a:solidFill>
              </a:rPr>
              <a:t> anything. </a:t>
            </a:r>
            <a:r>
              <a:rPr lang="zh-CN" altLang="en-US">
                <a:solidFill>
                  <a:schemeClr val="tx1"/>
                </a:solidFill>
              </a:rPr>
              <a:t>我们的计划毫无成果。</a:t>
            </a:r>
            <a:endParaRPr lang="zh-CN" altLang="en-US">
              <a:solidFill>
                <a:schemeClr val="tx1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>
                <a:solidFill>
                  <a:schemeClr val="tx1"/>
                </a:solidFill>
              </a:rPr>
              <a:t>6. </a:t>
            </a:r>
            <a:r>
              <a:rPr lang="en-US" altLang="zh-CN" b="1">
                <a:solidFill>
                  <a:srgbClr val="FF0000"/>
                </a:solidFill>
              </a:rPr>
              <a:t>come up with</a:t>
            </a:r>
            <a:r>
              <a:rPr lang="en-US" altLang="zh-CN" b="1">
                <a:solidFill>
                  <a:schemeClr val="accent2"/>
                </a:solidFill>
              </a:rPr>
              <a:t>: </a:t>
            </a:r>
            <a:r>
              <a:rPr lang="zh-CN" altLang="en-US" b="1">
                <a:solidFill>
                  <a:schemeClr val="accent2"/>
                </a:solidFill>
              </a:rPr>
              <a:t>提出，相出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chemeClr val="tx1"/>
                </a:solidFill>
              </a:rPr>
              <a:t>   </a:t>
            </a:r>
            <a:r>
              <a:rPr lang="en-US" altLang="zh-CN">
                <a:solidFill>
                  <a:schemeClr val="tx1"/>
                </a:solidFill>
              </a:rPr>
              <a:t> To </a:t>
            </a:r>
            <a:r>
              <a:rPr lang="en-US" altLang="zh-CN" u="sng">
                <a:solidFill>
                  <a:schemeClr val="tx1"/>
                </a:solidFill>
              </a:rPr>
              <a:t>come up with</a:t>
            </a:r>
            <a:r>
              <a:rPr lang="en-US" altLang="zh-CN">
                <a:solidFill>
                  <a:schemeClr val="tx1"/>
                </a:solidFill>
              </a:rPr>
              <a:t> these thoughts is not easy.  </a:t>
            </a:r>
            <a:r>
              <a:rPr lang="zh-CN" altLang="en-US">
                <a:solidFill>
                  <a:schemeClr val="tx1"/>
                </a:solidFill>
              </a:rPr>
              <a:t>想出这些办法不容易。</a:t>
            </a:r>
            <a:endParaRPr lang="zh-CN" altLang="en-US">
              <a:solidFill>
                <a:schemeClr val="tx1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8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8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8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8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8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8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8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8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8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8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5849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5850" name="文本框 2"/>
          <p:cNvSpPr txBox="1">
            <a:spLocks noChangeArrowheads="1"/>
          </p:cNvSpPr>
          <p:nvPr/>
        </p:nvSpPr>
        <p:spPr bwMode="auto">
          <a:xfrm>
            <a:off x="935355" y="1059498"/>
            <a:ext cx="5389880" cy="3611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2.  We do not have to </a:t>
            </a:r>
            <a:r>
              <a:rPr lang="en-US" altLang="zh-CN" b="1"/>
              <a:t>put up with</a:t>
            </a:r>
            <a:r>
              <a:rPr lang="en-US" altLang="zh-CN"/>
              <a:t> pollution.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put up with:</a:t>
            </a:r>
            <a:r>
              <a:rPr lang="en-US" altLang="zh-CN" b="1"/>
              <a:t> </a:t>
            </a:r>
            <a:r>
              <a:rPr lang="zh-CN" altLang="en-US" b="1">
                <a:solidFill>
                  <a:schemeClr val="accent2"/>
                </a:solidFill>
              </a:rPr>
              <a:t>忍受；容忍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How has Jane </a:t>
            </a:r>
            <a:r>
              <a:rPr lang="en-US" altLang="zh-CN" u="sng"/>
              <a:t>put up with</a:t>
            </a:r>
            <a:r>
              <a:rPr lang="en-US" altLang="zh-CN"/>
              <a:t> him for so long? 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简怎么能容忍他那么久？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I will not </a:t>
            </a:r>
            <a:r>
              <a:rPr lang="en-US" altLang="zh-CN" u="sng"/>
              <a:t>put up with</a:t>
            </a:r>
            <a:r>
              <a:rPr lang="en-US" altLang="zh-CN"/>
              <a:t> your bad behaviour any longer!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我再也不容忍你的恶劣行径了！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表示忍受的短语：</a:t>
            </a:r>
            <a:r>
              <a:rPr lang="en-US" altLang="zh-CN"/>
              <a:t>stand, endure, tolerate, bear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15035" y="4156710"/>
            <a:ext cx="6737350" cy="7518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 I can ______ the house being untidy, but I hate it if it's not clean.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 A. come up with      B. put up with        C. turn to        D. stick to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07110" y="4796790"/>
            <a:ext cx="63423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提出，想出                  忍受                 转向，求助于        坚持</a:t>
            </a:r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2844165" y="4384040"/>
            <a:ext cx="593725" cy="575945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6873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6874" name="文本框 2"/>
          <p:cNvSpPr txBox="1">
            <a:spLocks noChangeArrowheads="1"/>
          </p:cNvSpPr>
          <p:nvPr/>
        </p:nvSpPr>
        <p:spPr bwMode="auto">
          <a:xfrm>
            <a:off x="935355" y="1059498"/>
            <a:ext cx="6376035" cy="3611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3.  The earthquake </a:t>
            </a:r>
            <a:r>
              <a:rPr lang="en-US" altLang="zh-CN" b="1"/>
              <a:t>resulted in</a:t>
            </a:r>
            <a:r>
              <a:rPr lang="en-US" altLang="zh-CN"/>
              <a:t> the death of many people.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result in:</a:t>
            </a:r>
            <a:r>
              <a:rPr lang="en-US" altLang="zh-CN" b="1"/>
              <a:t> </a:t>
            </a:r>
            <a:r>
              <a:rPr lang="zh-CN" altLang="en-US" b="1">
                <a:solidFill>
                  <a:schemeClr val="accent2"/>
                </a:solidFill>
              </a:rPr>
              <a:t>导致，造成 </a:t>
            </a:r>
            <a:r>
              <a:rPr lang="en-US" altLang="zh-CN" b="1">
                <a:solidFill>
                  <a:schemeClr val="accent2"/>
                </a:solidFill>
              </a:rPr>
              <a:t>= lead to</a:t>
            </a:r>
            <a:endParaRPr lang="en-US" altLang="zh-CN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en-US" altLang="zh-CN" b="1">
              <a:solidFill>
                <a:schemeClr val="accent2">
                  <a:lumMod val="75000"/>
                </a:schemeClr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David's carelessness </a:t>
            </a:r>
            <a:r>
              <a:rPr lang="en-US" altLang="zh-CN" u="sng"/>
              <a:t>resulted in</a:t>
            </a:r>
            <a:r>
              <a:rPr lang="en-US" altLang="zh-CN"/>
              <a:t> his failure.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大卫的粗心导致了他的失败。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区别：</a:t>
            </a:r>
            <a:r>
              <a:rPr lang="en-US" altLang="zh-CN"/>
              <a:t>result from </a:t>
            </a:r>
            <a:r>
              <a:rPr lang="zh-CN" altLang="en-US"/>
              <a:t>起因于，由于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We have to deal with problems </a:t>
            </a:r>
            <a:r>
              <a:rPr lang="en-US" altLang="zh-CN" u="sng"/>
              <a:t>resulting from</a:t>
            </a:r>
            <a:r>
              <a:rPr lang="en-US" altLang="zh-CN"/>
              <a:t> unemployment.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我们必须解决由失业引起的问题。</a:t>
            </a:r>
            <a:endParaRPr lang="zh-CN" altLang="en-US"/>
          </a:p>
          <a:p>
            <a:endParaRPr lang="zh-CN" altLang="zh-CN"/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15035" y="4170045"/>
            <a:ext cx="7249795" cy="1082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1. Max's success resulted ______ accepting the advice of his teacher.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2. The excellent class atmosphere resulted ______ the increase 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    in knowledge gained by students.</a:t>
            </a:r>
            <a:endParaRPr lang="en-US" altLang="zh-CN"/>
          </a:p>
        </p:txBody>
      </p:sp>
      <p:grpSp>
        <p:nvGrpSpPr>
          <p:cNvPr id="5" name="组合 4"/>
          <p:cNvGrpSpPr/>
          <p:nvPr/>
        </p:nvGrpSpPr>
        <p:grpSpPr>
          <a:xfrm>
            <a:off x="3564255" y="4170045"/>
            <a:ext cx="2397760" cy="775970"/>
            <a:chOff x="5613" y="6567"/>
            <a:chExt cx="3776" cy="1222"/>
          </a:xfrm>
        </p:grpSpPr>
        <p:sp>
          <p:nvSpPr>
            <p:cNvPr id="3" name="文本框 2"/>
            <p:cNvSpPr txBox="1"/>
            <p:nvPr/>
          </p:nvSpPr>
          <p:spPr>
            <a:xfrm>
              <a:off x="5613" y="6567"/>
              <a:ext cx="1488" cy="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b="1">
                  <a:solidFill>
                    <a:srgbClr val="00B050"/>
                  </a:solidFill>
                </a:rPr>
                <a:t> from</a:t>
              </a:r>
              <a:endParaRPr lang="en-US" altLang="zh-CN" sz="2400" b="1">
                <a:solidFill>
                  <a:srgbClr val="00B050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675" y="7069"/>
              <a:ext cx="714" cy="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b="1">
                  <a:solidFill>
                    <a:srgbClr val="00B050"/>
                  </a:solidFill>
                </a:rPr>
                <a:t>in</a:t>
              </a:r>
              <a:endParaRPr lang="en-US" altLang="zh-CN" sz="2400" b="1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7897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7898" name="文本框 2"/>
          <p:cNvSpPr txBox="1">
            <a:spLocks noChangeArrowheads="1"/>
          </p:cNvSpPr>
          <p:nvPr/>
        </p:nvSpPr>
        <p:spPr bwMode="auto">
          <a:xfrm>
            <a:off x="935355" y="1052513"/>
            <a:ext cx="7554595" cy="49326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4.  It's OK to leave an electrical appliance on </a:t>
            </a:r>
            <a:r>
              <a:rPr lang="en-US" altLang="zh-CN" b="1"/>
              <a:t>so long as</a:t>
            </a:r>
            <a:r>
              <a:rPr lang="en-US" altLang="zh-CN"/>
              <a:t> you are using it.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so long as</a:t>
            </a:r>
            <a:r>
              <a:rPr lang="zh-CN" altLang="en-US" b="1">
                <a:solidFill>
                  <a:schemeClr val="accent2"/>
                </a:solidFill>
              </a:rPr>
              <a:t> </a:t>
            </a:r>
            <a:r>
              <a:rPr lang="en-US" altLang="zh-CN" b="1">
                <a:solidFill>
                  <a:schemeClr val="accent2"/>
                </a:solidFill>
              </a:rPr>
              <a:t>= as long as </a:t>
            </a:r>
            <a:r>
              <a:rPr lang="zh-CN" altLang="en-US" b="1">
                <a:solidFill>
                  <a:schemeClr val="accent2"/>
                </a:solidFill>
              </a:rPr>
              <a:t>只要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You will succeed so long as you don't give up.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只要不放弃，你一定会成功的。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You may borrow the book as long as you promise to give it back.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只要你承诺还，你就可以借这本书。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拓展：</a:t>
            </a:r>
            <a:r>
              <a:rPr lang="en-US" altLang="zh-CN"/>
              <a:t>as long as </a:t>
            </a:r>
            <a:r>
              <a:rPr lang="zh-CN" altLang="en-US"/>
              <a:t>还可意为</a:t>
            </a:r>
            <a:r>
              <a:rPr lang="en-US" altLang="zh-CN"/>
              <a:t>“</a:t>
            </a:r>
            <a:r>
              <a:rPr lang="zh-CN" altLang="en-US"/>
              <a:t>与</a:t>
            </a:r>
            <a:r>
              <a:rPr lang="en-US" altLang="zh-CN"/>
              <a:t>......</a:t>
            </a:r>
            <a:r>
              <a:rPr lang="zh-CN" altLang="en-US"/>
              <a:t>一样长，长达</a:t>
            </a:r>
            <a:r>
              <a:rPr lang="en-US" altLang="zh-CN"/>
              <a:t>”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           </a:t>
            </a:r>
            <a:r>
              <a:rPr lang="en-US" altLang="zh-CN"/>
              <a:t>as far as    </a:t>
            </a:r>
            <a:r>
              <a:rPr lang="zh-CN" altLang="en-US"/>
              <a:t>远至</a:t>
            </a:r>
            <a:r>
              <a:rPr lang="en-US" altLang="zh-CN"/>
              <a:t>......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           as well as  </a:t>
            </a:r>
            <a:r>
              <a:rPr lang="zh-CN" altLang="en-US"/>
              <a:t>和</a:t>
            </a:r>
            <a:r>
              <a:rPr lang="en-US" altLang="zh-CN"/>
              <a:t>......</a:t>
            </a:r>
            <a:r>
              <a:rPr lang="zh-CN" altLang="en-US"/>
              <a:t>一样，也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eg. This rope is as long as 40 metres.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      这根绳长达</a:t>
            </a:r>
            <a:r>
              <a:rPr lang="en-US" altLang="zh-CN"/>
              <a:t>40</a:t>
            </a:r>
            <a:r>
              <a:rPr lang="zh-CN" altLang="en-US"/>
              <a:t>米。</a:t>
            </a:r>
            <a:endParaRPr lang="zh-CN" altLang="en-US"/>
          </a:p>
          <a:p>
            <a:endParaRPr lang="zh-CN" altLang="zh-CN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8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8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8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8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8921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8922" name="文本框 2"/>
          <p:cNvSpPr txBox="1">
            <a:spLocks noChangeArrowheads="1"/>
          </p:cNvSpPr>
          <p:nvPr/>
        </p:nvSpPr>
        <p:spPr bwMode="auto">
          <a:xfrm>
            <a:off x="956945" y="1042988"/>
            <a:ext cx="7256780" cy="41046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5.  I am doing a project </a:t>
            </a:r>
            <a:r>
              <a:rPr lang="en-US" altLang="zh-CN" b="1"/>
              <a:t>on behalf of</a:t>
            </a:r>
            <a:r>
              <a:rPr lang="en-US" altLang="zh-CN"/>
              <a:t> my school about global warming.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on behalf of:</a:t>
            </a:r>
            <a:r>
              <a:rPr lang="en-US" altLang="zh-CN" b="1"/>
              <a:t> </a:t>
            </a:r>
            <a:r>
              <a:rPr lang="zh-CN" altLang="en-US" b="1">
                <a:solidFill>
                  <a:schemeClr val="accent2"/>
                </a:solidFill>
              </a:rPr>
              <a:t>代表</a:t>
            </a:r>
            <a:r>
              <a:rPr lang="en-US" altLang="zh-CN" b="1">
                <a:solidFill>
                  <a:schemeClr val="accent2"/>
                </a:solidFill>
              </a:rPr>
              <a:t>......</a:t>
            </a:r>
            <a:r>
              <a:rPr lang="zh-CN" altLang="en-US" b="1">
                <a:solidFill>
                  <a:schemeClr val="accent2"/>
                </a:solidFill>
              </a:rPr>
              <a:t>一方，作为</a:t>
            </a:r>
            <a:r>
              <a:rPr lang="en-US" altLang="zh-CN" b="1">
                <a:solidFill>
                  <a:schemeClr val="accent2"/>
                </a:solidFill>
              </a:rPr>
              <a:t>......</a:t>
            </a:r>
            <a:r>
              <a:rPr lang="zh-CN" altLang="en-US" b="1">
                <a:solidFill>
                  <a:schemeClr val="accent2"/>
                </a:solidFill>
              </a:rPr>
              <a:t>的代言人，为了（某人）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Please accept my apology </a:t>
            </a:r>
            <a:r>
              <a:rPr lang="en-US" altLang="zh-CN" u="sng"/>
              <a:t>on behalf of</a:t>
            </a:r>
            <a:r>
              <a:rPr lang="en-US" altLang="zh-CN"/>
              <a:t> the restaurant.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请接受我代表餐厅向您道歉。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Don't trouble to do it </a:t>
            </a:r>
            <a:r>
              <a:rPr lang="en-US" altLang="zh-CN" u="sng"/>
              <a:t>on my behalf</a:t>
            </a:r>
            <a:r>
              <a:rPr lang="en-US" altLang="zh-CN"/>
              <a:t>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zh-CN" altLang="en-US"/>
              <a:t>不要为了我去麻烦了。</a:t>
            </a: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 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zh-CN" altLang="en-US"/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60120" y="3703320"/>
            <a:ext cx="7536180" cy="1082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World champion Fu Haifeng took an oath ______ all athletes taking part 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in the Guangzhou Asian Games at the opening ceremony.</a:t>
            </a:r>
            <a:endParaRPr lang="en-US" altLang="zh-CN"/>
          </a:p>
          <a:p>
            <a:pPr eaLnBrk="1" latinLnBrk="0" hangingPunct="1">
              <a:lnSpc>
                <a:spcPts val="2600"/>
              </a:lnSpc>
            </a:pPr>
            <a:r>
              <a:rPr lang="en-US" altLang="zh-CN"/>
              <a:t>A. in honor of        B. on behalf of         C. as a result of         D. in case of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074420" y="4726305"/>
            <a:ext cx="66852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为纪念                  代表                           由于                         以防</a:t>
            </a:r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2628265" y="4222750"/>
            <a:ext cx="593725" cy="575945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bldLvl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5192</Words>
  <Application>Kingsoft Office WPP</Application>
  <PresentationFormat>全屏显示(4:3)</PresentationFormat>
  <Paragraphs>253</Paragraphs>
  <Slides>15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 </vt:lpstr>
      <vt:lpstr>宋体 </vt:lpstr>
      <vt:lpstr>微软雅黑</vt:lpstr>
      <vt:lpstr>Verdana</vt:lpstr>
      <vt:lpstr>Trajan Pro</vt:lpstr>
      <vt:lpstr>黑体</vt:lpstr>
      <vt:lpstr>Tahoma</vt:lpstr>
      <vt:lpstr>Trebuchet MS</vt:lpstr>
      <vt:lpstr>Impact</vt:lpstr>
      <vt:lpstr>默认设计模板</vt:lpstr>
      <vt:lpstr>自定义设计方案</vt:lpstr>
      <vt:lpstr>PowerPoint 演示文稿</vt:lpstr>
      <vt:lpstr>Global warming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HGF</cp:lastModifiedBy>
  <cp:revision>12</cp:revision>
  <dcterms:created xsi:type="dcterms:W3CDTF">2012-09-21T09:22:00Z</dcterms:created>
  <dcterms:modified xsi:type="dcterms:W3CDTF">2016-02-21T16:18:42Z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2052-10.1.0.5511</vt:lpwstr>
  </property>
</Properties>
</file>