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0" r:id="rId6"/>
    <p:sldId id="264" r:id="rId7"/>
    <p:sldId id="265" r:id="rId8"/>
    <p:sldId id="257" r:id="rId9"/>
    <p:sldId id="260" r:id="rId10"/>
    <p:sldId id="259" r:id="rId11"/>
    <p:sldId id="258" r:id="rId12"/>
    <p:sldId id="281" r:id="rId13"/>
    <p:sldId id="28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2925854" y="266700"/>
            <a:ext cx="6365938" cy="636593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9ACC9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81447" y="1166207"/>
            <a:ext cx="1576426" cy="157642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700492" y="3906029"/>
            <a:ext cx="986879" cy="98687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845562" y="1553335"/>
            <a:ext cx="1896334" cy="1896334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81400" y="3909559"/>
            <a:ext cx="4953001" cy="448432"/>
          </a:xfrm>
        </p:spPr>
        <p:txBody>
          <a:bodyPr wrap="square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81400" y="2370018"/>
            <a:ext cx="4953001" cy="1501442"/>
          </a:xfrm>
        </p:spPr>
        <p:txBody>
          <a:bodyPr wrap="square"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373063" y="475916"/>
            <a:ext cx="11526837" cy="597693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39200" y="2602800"/>
            <a:ext cx="4114800" cy="2070000"/>
          </a:xfrm>
        </p:spPr>
        <p:txBody>
          <a:bodyPr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60045" indent="0" algn="l">
              <a:spcBef>
                <a:spcPts val="0"/>
              </a:spcBef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2997" y="2889251"/>
            <a:ext cx="7786007" cy="1209675"/>
          </a:xfrm>
        </p:spPr>
        <p:txBody>
          <a:bodyPr anchor="ctr" anchorCtr="0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02997" y="4044724"/>
            <a:ext cx="7786007" cy="50505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任意多边形 8"/>
          <p:cNvSpPr/>
          <p:nvPr>
            <p:custDataLst>
              <p:tags r:id="rId1"/>
            </p:custDataLst>
          </p:nvPr>
        </p:nvSpPr>
        <p:spPr>
          <a:xfrm>
            <a:off x="4983956" y="1473201"/>
            <a:ext cx="2224088" cy="1389063"/>
          </a:xfrm>
          <a:custGeom>
            <a:avLst/>
            <a:gdLst>
              <a:gd name="connsiteX0" fmla="*/ 0 w 2223821"/>
              <a:gd name="connsiteY0" fmla="*/ 0 h 1389888"/>
              <a:gd name="connsiteX1" fmla="*/ 2223821 w 2223821"/>
              <a:gd name="connsiteY1" fmla="*/ 0 h 1389888"/>
              <a:gd name="connsiteX2" fmla="*/ 2223821 w 2223821"/>
              <a:gd name="connsiteY2" fmla="*/ 1209578 h 1389888"/>
              <a:gd name="connsiteX3" fmla="*/ 1235874 w 2223821"/>
              <a:gd name="connsiteY3" fmla="*/ 1209578 h 1389888"/>
              <a:gd name="connsiteX4" fmla="*/ 1111911 w 2223821"/>
              <a:gd name="connsiteY4" fmla="*/ 1389888 h 1389888"/>
              <a:gd name="connsiteX5" fmla="*/ 987948 w 2223821"/>
              <a:gd name="connsiteY5" fmla="*/ 1209578 h 1389888"/>
              <a:gd name="connsiteX6" fmla="*/ 0 w 2223821"/>
              <a:gd name="connsiteY6" fmla="*/ 1209578 h 138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3821" h="1389888">
                <a:moveTo>
                  <a:pt x="0" y="0"/>
                </a:moveTo>
                <a:lnTo>
                  <a:pt x="2223821" y="0"/>
                </a:lnTo>
                <a:lnTo>
                  <a:pt x="2223821" y="1209578"/>
                </a:lnTo>
                <a:lnTo>
                  <a:pt x="1235874" y="1209578"/>
                </a:lnTo>
                <a:lnTo>
                  <a:pt x="1111911" y="1389888"/>
                </a:lnTo>
                <a:lnTo>
                  <a:pt x="987948" y="1209578"/>
                </a:lnTo>
                <a:lnTo>
                  <a:pt x="0" y="1209578"/>
                </a:lnTo>
                <a:close/>
              </a:path>
            </a:pathLst>
          </a:custGeom>
          <a:solidFill>
            <a:schemeClr val="accent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altLang="zh-CN" sz="3400" kern="0" spc="400" dirty="0">
                <a:solidFill>
                  <a:prstClr val="white"/>
                </a:solidFill>
                <a:latin typeface="Bernard MT Condensed" pitchFamily="18" charset="0"/>
                <a:ea typeface="华文隶书" pitchFamily="2" charset="-122"/>
                <a:cs typeface="Microsoft New Tai Lue" pitchFamily="34" charset="0"/>
              </a:rPr>
              <a:t>Chapter</a:t>
            </a:r>
            <a:r>
              <a:rPr lang="zh-CN" altLang="en-US" sz="3400" kern="0" spc="400" dirty="0">
                <a:solidFill>
                  <a:prstClr val="white"/>
                </a:solidFill>
                <a:latin typeface="Bernard MT Condensed" pitchFamily="18" charset="0"/>
                <a:ea typeface="华文隶书" pitchFamily="2" charset="-122"/>
                <a:cs typeface="Microsoft New Tai Lue" pitchFamily="34" charset="0"/>
              </a:rPr>
              <a:t>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70000" y="2664000"/>
            <a:ext cx="4114800" cy="2070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400"/>
            </a:lvl1pPr>
            <a:lvl2pPr marL="536575" indent="0">
              <a:buFont typeface="Arial" pitchFamily="34" charset="0"/>
              <a:buNone/>
              <a:defRPr/>
            </a:lvl2pPr>
            <a:lvl3pPr marL="914400" indent="0">
              <a:buFont typeface="Arial" pitchFamily="34" charset="0"/>
              <a:buNone/>
              <a:defRPr/>
            </a:lvl3pPr>
            <a:lvl4pPr marL="1371600" indent="0">
              <a:buFont typeface="Arial" pitchFamily="34" charset="0"/>
              <a:buNone/>
              <a:defRPr/>
            </a:lvl4pPr>
            <a:lvl5pPr marL="1828800" indent="0">
              <a:buFont typeface="Arial" pitchFamily="34" charset="0"/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71600" y="2664000"/>
            <a:ext cx="4114800" cy="2070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400"/>
            </a:lvl1pPr>
            <a:lvl2pPr marL="536575" indent="0">
              <a:buFont typeface="Arial" pitchFamily="34" charset="0"/>
              <a:buNone/>
              <a:defRPr/>
            </a:lvl2pPr>
            <a:lvl3pPr marL="914400" indent="0">
              <a:buFont typeface="Arial" pitchFamily="34" charset="0"/>
              <a:buNone/>
              <a:defRPr/>
            </a:lvl3pPr>
            <a:lvl4pPr marL="1371600" indent="0">
              <a:buFont typeface="Arial" pitchFamily="34" charset="0"/>
              <a:buNone/>
              <a:defRPr/>
            </a:lvl4pPr>
            <a:lvl5pPr marL="1828800" indent="0">
              <a:buFont typeface="Arial" pitchFamily="34" charset="0"/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097075" y="1470860"/>
            <a:ext cx="3916280" cy="3916280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170828" y="3429001"/>
            <a:ext cx="1576426" cy="157642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328217" y="1444380"/>
            <a:ext cx="1171996" cy="117199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248000" y="2894400"/>
            <a:ext cx="3618000" cy="1108800"/>
          </a:xfrm>
        </p:spPr>
        <p:txBody>
          <a:bodyPr lIns="90000" tIns="46800" rIns="90000" bIns="46800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2000" y="298800"/>
            <a:ext cx="8748000" cy="648000"/>
          </a:xfrm>
        </p:spPr>
        <p:txBody>
          <a:bodyPr anchor="t" anchorCtr="0"/>
          <a:lstStyle>
            <a:lvl1pPr algn="ctr"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08800" y="2494800"/>
            <a:ext cx="8172000" cy="389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92000" y="961200"/>
            <a:ext cx="8762400" cy="133200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90220" y="532550"/>
            <a:ext cx="1552977" cy="5811838"/>
          </a:xfrm>
        </p:spPr>
        <p:txBody>
          <a:bodyPr vert="eaVert" anchor="ctr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6367" y="532550"/>
            <a:ext cx="947391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94154"/>
            <a:ext cx="10515599" cy="723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75210"/>
            <a:ext cx="10515599" cy="499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579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579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579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49580" indent="-44958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SzPct val="80000"/>
        <a:buFont typeface="Wingdings" pitchFamily="2" charset="2"/>
        <a:buChar char="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6225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96640" y="2263338"/>
            <a:ext cx="4953001" cy="1501442"/>
          </a:xfrm>
        </p:spPr>
        <p:txBody>
          <a:bodyPr/>
          <a:lstStyle/>
          <a:p>
            <a:r>
              <a:rPr lang="zh-CN" altLang="en-US" sz="5400"/>
              <a:t>lexical chunks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82035" y="3757295"/>
            <a:ext cx="5379085" cy="448310"/>
          </a:xfrm>
        </p:spPr>
        <p:txBody>
          <a:bodyPr>
            <a:noAutofit/>
          </a:bodyPr>
          <a:lstStyle/>
          <a:p>
            <a:r>
              <a:rPr lang="zh-CN" altLang="en-US" sz="2800"/>
              <a:t>人教版Book6 Unit1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51805" y="4914900"/>
            <a:ext cx="665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dirty="0"/>
              <a:t>华南师范大学外国语言文化学院  </a:t>
            </a:r>
            <a:r>
              <a:rPr lang="zh-CN" altLang="en-US" sz="2400" dirty="0">
                <a:solidFill>
                  <a:srgbClr val="5F5F5F"/>
                </a:solidFill>
              </a:rPr>
              <a:t>林恩冕  </a:t>
            </a:r>
            <a:r>
              <a:rPr lang="zh-CN" altLang="en-US" sz="2400" dirty="0"/>
              <a:t>李芸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1535" y="259715"/>
            <a:ext cx="10515600" cy="1798320"/>
          </a:xfrm>
        </p:spPr>
        <p:txBody>
          <a:bodyPr/>
          <a:lstStyle/>
          <a:p>
            <a:r>
              <a:rPr lang="en-US" altLang="zh-CN" sz="4000" dirty="0">
                <a:solidFill>
                  <a:srgbClr val="00B050"/>
                </a:solidFill>
              </a:rPr>
              <a:t>have a preference for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569720"/>
            <a:ext cx="10810461" cy="4838700"/>
          </a:xfrm>
        </p:spPr>
        <p:txBody>
          <a:bodyPr/>
          <a:lstStyle/>
          <a:p>
            <a:r>
              <a:rPr lang="en-US" altLang="zh-CN" sz="2800" dirty="0"/>
              <a:t>Meaning: be in favor of, love one more than another偏爱</a:t>
            </a:r>
            <a:r>
              <a:rPr lang="zh-CN" altLang="en-US" sz="2800" dirty="0"/>
              <a:t>，更喜欢</a:t>
            </a:r>
          </a:p>
          <a:p>
            <a:endParaRPr lang="zh-CN" altLang="en-US" sz="2800" dirty="0"/>
          </a:p>
          <a:p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Usage: </a:t>
            </a:r>
            <a:r>
              <a:rPr lang="en-US" altLang="zh-CN" sz="2800" dirty="0"/>
              <a:t>sb. have a preference for sth. </a:t>
            </a:r>
            <a:r>
              <a:rPr lang="zh-CN" altLang="en-US" sz="2800" dirty="0"/>
              <a:t>某人偏爱某物</a:t>
            </a:r>
            <a:endParaRPr lang="en-US" altLang="zh-CN" sz="2800" dirty="0"/>
          </a:p>
          <a:p>
            <a:endParaRPr lang="zh-CN" altLang="en-US" sz="2800" dirty="0"/>
          </a:p>
          <a:p>
            <a:r>
              <a:rPr lang="en-US" altLang="zh-CN" sz="2800" dirty="0"/>
              <a:t>E.g. 1. Do you have a preference for a particular food?  </a:t>
            </a:r>
          </a:p>
          <a:p>
            <a:pPr marL="0" indent="0">
              <a:buNone/>
            </a:pPr>
            <a:r>
              <a:rPr lang="zh-CN" altLang="en-US" sz="2800" dirty="0"/>
              <a:t>               你偏爱某一种特别的食物吗？</a:t>
            </a:r>
          </a:p>
          <a:p>
            <a:pPr marL="0" indent="0">
              <a:buNone/>
            </a:pPr>
            <a:r>
              <a:rPr lang="zh-CN" altLang="en-US" sz="2800" dirty="0"/>
              <a:t>        </a:t>
            </a:r>
            <a:r>
              <a:rPr lang="en-US" altLang="zh-CN" sz="2800" dirty="0"/>
              <a:t>2. I have a preference for serious novels to popular fictions.  </a:t>
            </a:r>
          </a:p>
          <a:p>
            <a:pPr marL="0" indent="0">
              <a:buNone/>
            </a:pPr>
            <a:r>
              <a:rPr lang="en-US" altLang="zh-CN" sz="2800" dirty="0"/>
              <a:t>              我喜欢读严肃小说胜于通俗小说</a:t>
            </a:r>
            <a:r>
              <a:rPr lang="zh-CN" altLang="en-US" sz="2800" dirty="0"/>
              <a:t>。</a:t>
            </a:r>
            <a:endParaRPr lang="en-US" altLang="zh-CN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665" y="406400"/>
            <a:ext cx="10972800" cy="723265"/>
          </a:xfrm>
        </p:spPr>
        <p:txBody>
          <a:bodyPr>
            <a:noAutofit/>
          </a:bodyPr>
          <a:lstStyle/>
          <a:p>
            <a:r>
              <a:rPr lang="en-US" altLang="zh-CN" sz="4400" dirty="0"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Exercise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7485" y="595630"/>
            <a:ext cx="11978005" cy="5628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800" u="sng" dirty="0">
              <a:solidFill>
                <a:srgbClr val="00B05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b="1" dirty="0">
                <a:sym typeface="+mn-ea"/>
              </a:rPr>
              <a:t>1.Complete the sentences with the correct form of the words in the box.</a:t>
            </a:r>
            <a:endParaRPr lang="en-US" altLang="zh-CN" b="1" dirty="0"/>
          </a:p>
          <a:p>
            <a:pPr marL="0" indent="0">
              <a:buNone/>
            </a:pPr>
            <a:endParaRPr lang="en-US" altLang="zh-CN" b="1" dirty="0"/>
          </a:p>
          <a:p>
            <a:pPr marL="0" indent="0">
              <a:buNone/>
            </a:pPr>
            <a:endParaRPr lang="en-US" altLang="zh-CN" b="1" dirty="0"/>
          </a:p>
          <a:p>
            <a:pPr marL="0" indent="0">
              <a:buNone/>
            </a:pPr>
            <a:r>
              <a:rPr lang="en-US" altLang="zh-CN" dirty="0">
                <a:sym typeface="+mn-ea"/>
              </a:rPr>
              <a:t>1.Create an attractive life that someone would ___________ be a part of.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ym typeface="+mn-ea"/>
              </a:rPr>
              <a:t>2.____________, my best friend and I ended up working at the same company.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ym typeface="+mn-ea"/>
              </a:rPr>
              <a:t>3.None of these __________ me.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ym typeface="+mn-ea"/>
              </a:rPr>
              <a:t>4.He doesn't play half ___________ his sister.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ym typeface="+mn-ea"/>
              </a:rPr>
              <a:t>5.I ____________________ classic music.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ym typeface="+mn-ea"/>
              </a:rPr>
              <a:t>6.I think college students should _____________school work rather than part-time jobs.</a:t>
            </a:r>
            <a:endParaRPr lang="zh-CN" altLang="en-US"/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1590" y="2139315"/>
            <a:ext cx="122047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as well as  by coincidence  concentrate on  appeal to  be eager to  have a preference for </a:t>
            </a:r>
            <a:r>
              <a:rPr lang="en-US" altLang="zh-CN" dirty="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9235" y="274320"/>
            <a:ext cx="11993880" cy="5956300"/>
          </a:xfrm>
        </p:spPr>
        <p:txBody>
          <a:bodyPr>
            <a:normAutofit/>
          </a:bodyPr>
          <a:lstStyle/>
          <a:p>
            <a:endParaRPr lang="en-US" altLang="zh-CN" sz="3600" u="sng" dirty="0">
              <a:solidFill>
                <a:srgbClr val="00B050"/>
              </a:solidFill>
            </a:endParaRPr>
          </a:p>
          <a:p>
            <a:r>
              <a:rPr lang="en-US" altLang="zh-CN" sz="3600" u="sng" dirty="0">
                <a:solidFill>
                  <a:srgbClr val="00B050"/>
                </a:solidFill>
                <a:sym typeface="+mn-ea"/>
              </a:rPr>
              <a:t>Answer</a:t>
            </a:r>
            <a:endParaRPr lang="zh-CN" altLang="en-US" sz="3600"/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1.Create an attractive life that someone would </a:t>
            </a:r>
            <a:r>
              <a:rPr lang="en-US" altLang="zh-CN" u="sng" dirty="0">
                <a:solidFill>
                  <a:srgbClr val="00B050"/>
                </a:solidFill>
                <a:sym typeface="+mn-ea"/>
              </a:rPr>
              <a:t>be eager to</a:t>
            </a:r>
            <a:r>
              <a:rPr lang="en-US" altLang="zh-CN" dirty="0">
                <a:sym typeface="+mn-ea"/>
              </a:rPr>
              <a:t> be a part of. </a:t>
            </a:r>
            <a:endParaRPr lang="en-US" altLang="zh-CN" dirty="0"/>
          </a:p>
          <a:p>
            <a:pPr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r>
              <a:rPr lang="en-US" altLang="zh-CN" dirty="0">
                <a:sym typeface="+mn-ea"/>
              </a:rPr>
              <a:t>2.</a:t>
            </a:r>
            <a:r>
              <a:rPr lang="en-US" altLang="zh-CN" u="sng" dirty="0">
                <a:solidFill>
                  <a:srgbClr val="00B050"/>
                </a:solidFill>
                <a:sym typeface="+mn-ea"/>
              </a:rPr>
              <a:t>By coincidence</a:t>
            </a:r>
            <a:r>
              <a:rPr lang="en-US" altLang="zh-CN" dirty="0">
                <a:sym typeface="+mn-ea"/>
              </a:rPr>
              <a:t>, my best friend and I ended up working at the same company.</a:t>
            </a:r>
            <a:endParaRPr lang="en-US" altLang="zh-CN" dirty="0"/>
          </a:p>
          <a:p>
            <a:pPr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r>
              <a:rPr lang="en-US" altLang="zh-CN" dirty="0">
                <a:sym typeface="+mn-ea"/>
              </a:rPr>
              <a:t>3.None of these </a:t>
            </a:r>
            <a:r>
              <a:rPr lang="en-US" altLang="zh-CN" u="sng" dirty="0">
                <a:solidFill>
                  <a:srgbClr val="00B050"/>
                </a:solidFill>
                <a:sym typeface="+mn-ea"/>
              </a:rPr>
              <a:t>appeal to </a:t>
            </a:r>
            <a:r>
              <a:rPr lang="en-US" altLang="zh-CN" dirty="0">
                <a:sym typeface="+mn-ea"/>
              </a:rPr>
              <a:t>me. </a:t>
            </a:r>
            <a:endParaRPr lang="en-US" altLang="zh-CN" dirty="0"/>
          </a:p>
          <a:p>
            <a:pPr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r>
              <a:rPr lang="en-US" altLang="zh-CN" dirty="0">
                <a:sym typeface="+mn-ea"/>
              </a:rPr>
              <a:t>4.He doesn't play half </a:t>
            </a:r>
            <a:r>
              <a:rPr lang="en-US" altLang="zh-CN" u="sng" dirty="0">
                <a:solidFill>
                  <a:srgbClr val="00B050"/>
                </a:solidFill>
                <a:sym typeface="+mn-ea"/>
              </a:rPr>
              <a:t>as well as</a:t>
            </a:r>
            <a:r>
              <a:rPr lang="en-US" altLang="zh-CN" dirty="0">
                <a:sym typeface="+mn-ea"/>
              </a:rPr>
              <a:t> his sister. </a:t>
            </a:r>
            <a:endParaRPr lang="en-US" altLang="zh-CN" dirty="0"/>
          </a:p>
          <a:p>
            <a:pPr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r>
              <a:rPr lang="en-US" altLang="zh-CN" dirty="0">
                <a:sym typeface="+mn-ea"/>
              </a:rPr>
              <a:t>5.I </a:t>
            </a:r>
            <a:r>
              <a:rPr lang="en-US" altLang="zh-CN" u="sng" dirty="0">
                <a:solidFill>
                  <a:srgbClr val="00B050"/>
                </a:solidFill>
                <a:sym typeface="+mn-ea"/>
              </a:rPr>
              <a:t>have a preference for</a:t>
            </a:r>
            <a:r>
              <a:rPr lang="en-US" altLang="zh-CN" dirty="0">
                <a:sym typeface="+mn-ea"/>
              </a:rPr>
              <a:t> classic music. </a:t>
            </a:r>
            <a:endParaRPr lang="en-US" altLang="zh-CN" dirty="0"/>
          </a:p>
          <a:p>
            <a:pPr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r>
              <a:rPr lang="en-US" altLang="zh-CN" dirty="0">
                <a:sym typeface="+mn-ea"/>
              </a:rPr>
              <a:t>6.I think college students should </a:t>
            </a:r>
            <a:r>
              <a:rPr lang="en-US" altLang="zh-CN" u="sng" dirty="0">
                <a:solidFill>
                  <a:srgbClr val="00B050"/>
                </a:solidFill>
                <a:sym typeface="+mn-ea"/>
              </a:rPr>
              <a:t>concentrate on</a:t>
            </a:r>
            <a:r>
              <a:rPr lang="en-US" altLang="zh-CN" dirty="0">
                <a:sym typeface="+mn-ea"/>
              </a:rPr>
              <a:t> school work rather than part-time jobs.</a:t>
            </a:r>
            <a:endParaRPr lang="zh-CN" altLang="en-US"/>
          </a:p>
          <a:p>
            <a:endParaRPr lang="en-US" altLang="zh-CN" u="sng" dirty="0">
              <a:solidFill>
                <a:srgbClr val="00B050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3930" y="1871345"/>
            <a:ext cx="10194290" cy="2801620"/>
          </a:xfrm>
        </p:spPr>
        <p:txBody>
          <a:bodyPr/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Thanks  for  watching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2350" y="394154"/>
            <a:ext cx="10515599" cy="723445"/>
          </a:xfrm>
        </p:spPr>
        <p:txBody>
          <a:bodyPr>
            <a:noAutofit/>
          </a:bodyPr>
          <a:lstStyle/>
          <a:p>
            <a:r>
              <a:rPr lang="zh-CN" altLang="en-US" sz="440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Preview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8123" y="1672045"/>
            <a:ext cx="10575925" cy="4730569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dirty="0">
                <a:solidFill>
                  <a:srgbClr val="00B050"/>
                </a:solidFill>
                <a:effectLst/>
                <a:sym typeface="+mn-ea"/>
              </a:rPr>
              <a:t>as + adj. + as </a:t>
            </a:r>
            <a:r>
              <a:rPr lang="en-US" altLang="zh-CN" sz="3200" dirty="0">
                <a:solidFill>
                  <a:schemeClr val="accent2"/>
                </a:solidFill>
                <a:effectLst/>
                <a:sym typeface="+mn-ea"/>
              </a:rPr>
              <a:t>                         </a:t>
            </a:r>
            <a:r>
              <a:rPr lang="en-US" altLang="zh-CN" sz="3200" dirty="0">
                <a:solidFill>
                  <a:srgbClr val="00B050"/>
                </a:solidFill>
                <a:effectLst/>
                <a:sym typeface="+mn-ea"/>
              </a:rPr>
              <a:t>by coincidence</a:t>
            </a:r>
          </a:p>
          <a:p>
            <a:endParaRPr lang="en-US" altLang="zh-CN" sz="3200" dirty="0">
              <a:solidFill>
                <a:srgbClr val="00B050"/>
              </a:solidFill>
              <a:effectLst/>
              <a:sym typeface="+mn-ea"/>
            </a:endParaRPr>
          </a:p>
          <a:p>
            <a:r>
              <a:rPr lang="en-US" altLang="zh-CN" sz="3200" dirty="0">
                <a:solidFill>
                  <a:srgbClr val="00B050"/>
                </a:solidFill>
                <a:effectLst/>
                <a:sym typeface="+mn-ea"/>
              </a:rPr>
              <a:t>concentrate on  </a:t>
            </a:r>
            <a:r>
              <a:rPr lang="en-US" altLang="zh-CN" sz="3200" dirty="0">
                <a:solidFill>
                  <a:schemeClr val="accent2"/>
                </a:solidFill>
                <a:effectLst/>
                <a:sym typeface="+mn-ea"/>
              </a:rPr>
              <a:t>                      </a:t>
            </a:r>
            <a:r>
              <a:rPr lang="en-US" altLang="zh-CN" sz="3200" dirty="0">
                <a:solidFill>
                  <a:srgbClr val="00B050"/>
                </a:solidFill>
                <a:effectLst/>
                <a:sym typeface="+mn-ea"/>
              </a:rPr>
              <a:t>appeal to </a:t>
            </a:r>
          </a:p>
          <a:p>
            <a:endParaRPr lang="en-US" altLang="zh-CN" sz="3200" dirty="0">
              <a:solidFill>
                <a:srgbClr val="00B050"/>
              </a:solidFill>
              <a:effectLst/>
              <a:sym typeface="+mn-ea"/>
            </a:endParaRPr>
          </a:p>
          <a:p>
            <a:r>
              <a:rPr lang="en-US" altLang="zh-CN" sz="3200" dirty="0">
                <a:solidFill>
                  <a:srgbClr val="00B050"/>
                </a:solidFill>
                <a:effectLst/>
                <a:sym typeface="+mn-ea"/>
              </a:rPr>
              <a:t>be eager to do  </a:t>
            </a:r>
            <a:r>
              <a:rPr lang="en-US" altLang="zh-CN" sz="3200" dirty="0">
                <a:solidFill>
                  <a:schemeClr val="accent2"/>
                </a:solidFill>
                <a:effectLst/>
                <a:sym typeface="+mn-ea"/>
              </a:rPr>
              <a:t>                     </a:t>
            </a:r>
            <a:r>
              <a:rPr lang="en-US" altLang="zh-CN" sz="3200" dirty="0">
                <a:solidFill>
                  <a:srgbClr val="00B050"/>
                </a:solidFill>
                <a:effectLst/>
                <a:sym typeface="+mn-ea"/>
              </a:rPr>
              <a:t>  have a preference for </a:t>
            </a:r>
          </a:p>
          <a:p>
            <a:endParaRPr lang="en-US" altLang="zh-CN" sz="3200" dirty="0">
              <a:solidFill>
                <a:srgbClr val="00B050"/>
              </a:solidFill>
              <a:effectLst/>
              <a:sym typeface="+mn-ea"/>
            </a:endParaRPr>
          </a:p>
          <a:p>
            <a:endParaRPr lang="en-US" altLang="zh-CN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95605"/>
            <a:ext cx="10515600" cy="6086475"/>
          </a:xfrm>
        </p:spPr>
        <p:txBody>
          <a:bodyPr/>
          <a:lstStyle/>
          <a:p>
            <a:pPr algn="ctr"/>
            <a:r>
              <a:rPr lang="en-US" altLang="zh-CN" sz="5400" b="1" dirty="0"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Vedio  Watching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040" y="1273175"/>
            <a:ext cx="11155680" cy="478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Girl: See, the thing is... When I first met you, I felt that you were quite different, </a:t>
            </a:r>
            <a:r>
              <a:rPr lang="en-US" altLang="zh-CN" sz="2800" dirty="0">
                <a:solidFill>
                  <a:srgbClr val="00B050"/>
                </a:solidFill>
              </a:rPr>
              <a:t>as mysterious as</a:t>
            </a:r>
            <a:r>
              <a:rPr lang="en-US" altLang="zh-CN" sz="2800" dirty="0"/>
              <a:t> an isolated man. Everything about you </a:t>
            </a:r>
            <a:r>
              <a:rPr lang="en-US" altLang="zh-CN" sz="2800" dirty="0">
                <a:solidFill>
                  <a:srgbClr val="00B050"/>
                </a:solidFill>
              </a:rPr>
              <a:t>appeals to </a:t>
            </a:r>
            <a:r>
              <a:rPr lang="en-US" altLang="zh-CN" sz="2800" dirty="0"/>
              <a:t>me. And </a:t>
            </a:r>
            <a:r>
              <a:rPr lang="en-US" altLang="zh-CN" sz="2800" dirty="0">
                <a:solidFill>
                  <a:srgbClr val="00B050"/>
                </a:solidFill>
              </a:rPr>
              <a:t>by coincidence</a:t>
            </a:r>
            <a:r>
              <a:rPr lang="en-US" altLang="zh-CN" sz="2800" dirty="0"/>
              <a:t>, we are in the same class now. However, all I'm doing these days is hiding from the truth. And the truth is that ... I'm scared, Stefan. I'm scared that if I let myself be happy for even one moment, the world's just going to come crashing down. And I... I don't know if I can survive that.</a:t>
            </a:r>
          </a:p>
          <a:p>
            <a:endParaRPr lang="en-US" altLang="zh-CN" sz="2800" dirty="0"/>
          </a:p>
          <a:p>
            <a:r>
              <a:rPr lang="en-US" altLang="zh-CN" sz="2800" dirty="0"/>
              <a:t>Boy: Do you want to know what I would say? I met a girl. I started to </a:t>
            </a:r>
            <a:r>
              <a:rPr lang="en-US" altLang="zh-CN" sz="2800" dirty="0">
                <a:solidFill>
                  <a:srgbClr val="00B050"/>
                </a:solidFill>
              </a:rPr>
              <a:t>have a preference for</a:t>
            </a:r>
            <a:r>
              <a:rPr lang="en-US" altLang="zh-CN" sz="2800" dirty="0"/>
              <a:t> her. After I met her, I couldn't even </a:t>
            </a:r>
            <a:r>
              <a:rPr lang="en-US" altLang="zh-CN" sz="2800" dirty="0">
                <a:solidFill>
                  <a:srgbClr val="00B050"/>
                </a:solidFill>
              </a:rPr>
              <a:t>concentrate on</a:t>
            </a:r>
            <a:r>
              <a:rPr lang="en-US" altLang="zh-CN" sz="2800" dirty="0"/>
              <a:t> my own work. And now I </a:t>
            </a:r>
            <a:r>
              <a:rPr lang="en-US" altLang="zh-CN" sz="2800" dirty="0">
                <a:solidFill>
                  <a:srgbClr val="00B050"/>
                </a:solidFill>
              </a:rPr>
              <a:t>am eager to</a:t>
            </a:r>
            <a:r>
              <a:rPr lang="en-US" altLang="zh-CN" sz="2800" dirty="0"/>
              <a:t> tell her my love, right here.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0" y="394970"/>
            <a:ext cx="10515600" cy="1089025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 + adj. + as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5635" y="1122680"/>
            <a:ext cx="10712450" cy="4491355"/>
          </a:xfrm>
        </p:spPr>
        <p:txBody>
          <a:bodyPr/>
          <a:lstStyle/>
          <a:p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Meaning: to the same extent...; equally...as 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达到与...相同的程度</a:t>
            </a:r>
          </a:p>
          <a:p>
            <a:endParaRPr lang="zh-CN" altLang="en-US" sz="2800" dirty="0"/>
          </a:p>
          <a:p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Usage: used in order to make a comparison</a:t>
            </a:r>
          </a:p>
          <a:p>
            <a:endParaRPr lang="zh-CN" altLang="en-US" sz="2800" dirty="0"/>
          </a:p>
          <a:p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E.g. 1. He is as tall as his father.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 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他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和他父亲一样高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        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 Run as fast as you can.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 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你能跑多快就跑多快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05" y="394335"/>
            <a:ext cx="10515600" cy="1195070"/>
          </a:xfrm>
        </p:spPr>
        <p:txBody>
          <a:bodyPr/>
          <a:lstStyle/>
          <a:p>
            <a:r>
              <a:rPr lang="en-US" altLang="zh-CN" sz="4000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by coincidence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7805" y="1721485"/>
            <a:ext cx="12171045" cy="4016375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Meaning: by chance; by accident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  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碰巧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; 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巧合的是</a:t>
            </a:r>
            <a:endParaRPr lang="en-US" altLang="zh-CN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sym typeface="+mn-ea"/>
            </a:endParaRPr>
          </a:p>
          <a:p>
            <a:endParaRPr lang="en-US" altLang="zh-CN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sym typeface="+mn-ea"/>
            </a:endParaRPr>
          </a:p>
          <a:p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E.g. 1. By coincidence, his wife is one of my classmate in college.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巧合的是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，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他的妻子是我大学的一个同学。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2. By coincidence, they met again after losing contact for twenty years.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由于巧合，他们在失去联系20年后又相遇了。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4230" y="170815"/>
            <a:ext cx="10515600" cy="1509395"/>
          </a:xfrm>
        </p:spPr>
        <p:txBody>
          <a:bodyPr/>
          <a:lstStyle/>
          <a:p>
            <a:r>
              <a:rPr lang="en-US" altLang="zh-CN" sz="4000" dirty="0">
                <a:solidFill>
                  <a:srgbClr val="00B050"/>
                </a:solidFill>
              </a:rPr>
              <a:t>concentrate on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53020"/>
            <a:ext cx="12242165" cy="4779802"/>
          </a:xfrm>
        </p:spPr>
        <p:txBody>
          <a:bodyPr>
            <a:noAutofit/>
          </a:bodyPr>
          <a:lstStyle/>
          <a:p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Meaning: put one's heart into; focus on; be absorbed in 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0" indent="0">
              <a:buNone/>
            </a:pP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                 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 全神贯注于; 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专注于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; 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集中精力于</a:t>
            </a:r>
          </a:p>
          <a:p>
            <a:pPr marL="0" indent="0">
              <a:buNone/>
            </a:pP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Usage: concentrate on sth. / doing sth.</a:t>
            </a:r>
          </a:p>
          <a:p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E.g. 1. All these worries made it impossible for her to concentrate on work.</a:t>
            </a:r>
          </a:p>
          <a:p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这种种烦恼使她不能专心工作。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sym typeface="+mn-ea"/>
            </a:endParaRPr>
          </a:p>
          <a:p>
            <a:pPr marL="0" indent="0">
              <a:buNone/>
            </a:pP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        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. He said he would concentrate on preventing a repeat of the incident.         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sym typeface="+mn-ea"/>
            </a:endParaRPr>
          </a:p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        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他说，他将集中精力防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止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此类事件再次发生。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530" y="234950"/>
            <a:ext cx="10515600" cy="1390650"/>
          </a:xfrm>
        </p:spPr>
        <p:txBody>
          <a:bodyPr/>
          <a:lstStyle/>
          <a:p>
            <a:r>
              <a:rPr lang="en-US" altLang="zh-CN" sz="4000" dirty="0">
                <a:solidFill>
                  <a:srgbClr val="00B050"/>
                </a:solidFill>
              </a:rPr>
              <a:t>appeal to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0820" y="1473200"/>
            <a:ext cx="12035790" cy="529653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Meaning: 1. be attractive to 对…有吸引力  </a:t>
            </a:r>
          </a:p>
          <a:p>
            <a:pPr marL="0" indent="0">
              <a:buNone/>
            </a:pPr>
            <a:r>
              <a:rPr lang="en-US" altLang="zh-CN" sz="2800" dirty="0"/>
              <a:t>                </a:t>
            </a:r>
            <a:r>
              <a:rPr lang="en-US" altLang="zh-CN" sz="2800" dirty="0">
                <a:sym typeface="+mn-ea"/>
              </a:rPr>
              <a:t>2. call on </a:t>
            </a:r>
            <a:r>
              <a:rPr lang="zh-CN" altLang="en-US" sz="2800" dirty="0">
                <a:sym typeface="+mn-ea"/>
              </a:rPr>
              <a:t>呼吁</a:t>
            </a:r>
          </a:p>
          <a:p>
            <a:pPr marL="0" indent="0">
              <a:buNone/>
            </a:pPr>
            <a:endParaRPr lang="zh-CN" altLang="en-US" sz="2800" dirty="0">
              <a:sym typeface="+mn-ea"/>
            </a:endParaRPr>
          </a:p>
          <a:p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Usage: </a:t>
            </a:r>
            <a:r>
              <a:rPr lang="en-US" altLang="zh-CN" sz="2800" dirty="0">
                <a:sym typeface="+mn-ea"/>
              </a:rPr>
              <a:t>sth./sb. appeal to sb. </a:t>
            </a:r>
            <a:r>
              <a:rPr lang="zh-CN" altLang="en-US" sz="2800" dirty="0">
                <a:sym typeface="+mn-ea"/>
              </a:rPr>
              <a:t>某物</a:t>
            </a:r>
            <a:r>
              <a:rPr lang="en-US" altLang="zh-CN" sz="2800" dirty="0">
                <a:sym typeface="+mn-ea"/>
              </a:rPr>
              <a:t>/</a:t>
            </a:r>
            <a:r>
              <a:rPr lang="zh-CN" altLang="en-US" sz="2800" dirty="0">
                <a:sym typeface="+mn-ea"/>
              </a:rPr>
              <a:t>某人吸引某人</a:t>
            </a:r>
          </a:p>
          <a:p>
            <a:pPr marL="0" indent="0">
              <a:buNone/>
            </a:pPr>
            <a:r>
              <a:rPr lang="en-US" altLang="zh-CN" sz="2800" dirty="0">
                <a:sym typeface="+mn-ea"/>
              </a:rPr>
              <a:t>             sb. appeal to sth. /sb. to do sth. </a:t>
            </a:r>
            <a:r>
              <a:rPr lang="zh-CN" altLang="en-US" sz="2800" dirty="0">
                <a:sym typeface="+mn-ea"/>
              </a:rPr>
              <a:t>某人呼吁</a:t>
            </a:r>
            <a:r>
              <a:rPr lang="en-US" altLang="zh-CN" sz="2800" dirty="0">
                <a:sym typeface="+mn-ea"/>
              </a:rPr>
              <a:t>/</a:t>
            </a:r>
            <a:r>
              <a:rPr lang="zh-CN" altLang="en-US" sz="2800" dirty="0">
                <a:sym typeface="+mn-ea"/>
              </a:rPr>
              <a:t>要求某事</a:t>
            </a:r>
          </a:p>
          <a:p>
            <a:pPr marL="0" indent="0">
              <a:buNone/>
            </a:pPr>
            <a:endParaRPr lang="zh-CN" altLang="en-US" sz="2800" dirty="0">
              <a:sym typeface="+mn-ea"/>
            </a:endParaRPr>
          </a:p>
          <a:p>
            <a:pPr marL="0" indent="0">
              <a:buNone/>
            </a:pPr>
            <a:r>
              <a:rPr lang="en-US" altLang="zh-CN" sz="2800" dirty="0">
                <a:sym typeface="+mn-ea"/>
              </a:rPr>
              <a:t>E.g. 1. The prize money, ten thousand dollars appeals to every competitor.  </a:t>
            </a:r>
          </a:p>
          <a:p>
            <a:pPr marL="0" indent="0">
              <a:buNone/>
            </a:pPr>
            <a:r>
              <a:rPr lang="zh-CN" altLang="en-US" sz="2800" dirty="0"/>
              <a:t>           每位参赛选手都想获得十万美元的奖金。</a:t>
            </a:r>
          </a:p>
          <a:p>
            <a:pPr marL="0" indent="0">
              <a:buNone/>
            </a:pPr>
            <a:r>
              <a:rPr lang="en-US" altLang="zh-CN" sz="2800" dirty="0"/>
              <a:t>        2. The company is appealing to everyone to save power and water.  </a:t>
            </a:r>
          </a:p>
          <a:p>
            <a:pPr marL="0" indent="0">
              <a:buNone/>
            </a:pPr>
            <a:r>
              <a:rPr lang="en-US" altLang="zh-CN" sz="2800" dirty="0"/>
              <a:t>            公司正呼吁大家节约水电。</a:t>
            </a:r>
          </a:p>
          <a:p>
            <a:pPr marL="0" indent="0">
              <a:buNone/>
            </a:pPr>
            <a:endParaRPr lang="en-US" altLang="zh-CN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7720" y="324485"/>
            <a:ext cx="10515600" cy="1463040"/>
          </a:xfrm>
        </p:spPr>
        <p:txBody>
          <a:bodyPr/>
          <a:lstStyle/>
          <a:p>
            <a:r>
              <a:rPr lang="en-US" altLang="zh-CN" sz="4000" dirty="0">
                <a:solidFill>
                  <a:srgbClr val="00B050"/>
                </a:solidFill>
              </a:rPr>
              <a:t>be eager to do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5020" y="1573530"/>
            <a:ext cx="10515600" cy="4717415"/>
          </a:xfrm>
        </p:spPr>
        <p:txBody>
          <a:bodyPr/>
          <a:lstStyle/>
          <a:p>
            <a:r>
              <a:rPr lang="en-US" altLang="zh-CN" sz="2800" dirty="0"/>
              <a:t>Meaning: be keen to do, look forward to 盼望</a:t>
            </a:r>
            <a:r>
              <a:rPr lang="zh-CN" altLang="en-US" sz="2800" dirty="0"/>
              <a:t>，</a:t>
            </a:r>
            <a:r>
              <a:rPr lang="en-US" altLang="zh-CN" sz="2800" dirty="0"/>
              <a:t>渴望要做…</a:t>
            </a:r>
          </a:p>
          <a:p>
            <a:endParaRPr lang="en-US" altLang="zh-CN" sz="2800" dirty="0"/>
          </a:p>
          <a:p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Usage: </a:t>
            </a:r>
            <a:r>
              <a:rPr lang="en-US" altLang="zh-CN" sz="2800" dirty="0"/>
              <a:t>sb be eager to do sth. </a:t>
            </a:r>
            <a:r>
              <a:rPr lang="zh-CN" altLang="en-US" sz="2800" dirty="0"/>
              <a:t>某人渴望做某事</a:t>
            </a:r>
          </a:p>
          <a:p>
            <a:endParaRPr lang="en-US" altLang="zh-CN" sz="2800" dirty="0"/>
          </a:p>
          <a:p>
            <a:r>
              <a:rPr lang="en-US" altLang="zh-CN" sz="2800" dirty="0"/>
              <a:t>E.g. 1. So be eager to learn, but be generous enough to teach.  </a:t>
            </a:r>
          </a:p>
          <a:p>
            <a:pPr marL="0" indent="0">
              <a:buNone/>
            </a:pPr>
            <a:r>
              <a:rPr lang="en-US" altLang="zh-CN" sz="2800" dirty="0"/>
              <a:t>               </a:t>
            </a:r>
            <a:r>
              <a:rPr lang="en-US" altLang="zh-CN" sz="2800" dirty="0">
                <a:ea typeface="+mj-ea"/>
              </a:rPr>
              <a:t>总之</a:t>
            </a:r>
            <a:r>
              <a:rPr lang="zh-CN" altLang="en-US" sz="2800" dirty="0">
                <a:ea typeface="+mj-ea"/>
              </a:rPr>
              <a:t>，</a:t>
            </a:r>
            <a:r>
              <a:rPr lang="en-US" altLang="zh-CN" sz="2800" dirty="0">
                <a:ea typeface="+mj-ea"/>
              </a:rPr>
              <a:t>要热衷学习</a:t>
            </a:r>
            <a:r>
              <a:rPr lang="zh-CN" altLang="en-US" sz="2800" dirty="0">
                <a:ea typeface="+mj-ea"/>
              </a:rPr>
              <a:t>，</a:t>
            </a:r>
            <a:r>
              <a:rPr lang="en-US" altLang="zh-CN" sz="2800" dirty="0">
                <a:ea typeface="+mj-ea"/>
              </a:rPr>
              <a:t>但也要慷慨地向别人传授。</a:t>
            </a:r>
          </a:p>
          <a:p>
            <a:pPr marL="0" indent="0">
              <a:buNone/>
            </a:pPr>
            <a:r>
              <a:rPr lang="en-US" altLang="zh-CN" sz="2800" dirty="0"/>
              <a:t>       2. He seems to be eager to join the contest.  </a:t>
            </a:r>
          </a:p>
          <a:p>
            <a:pPr marL="0" indent="0">
              <a:buNone/>
            </a:pPr>
            <a:r>
              <a:rPr lang="en-US" altLang="zh-CN" sz="2800" dirty="0"/>
              <a:t>               看他跃跃欲试的样子</a:t>
            </a:r>
            <a:r>
              <a:rPr lang="zh-CN" altLang="en-US" sz="2800" dirty="0"/>
              <a:t>，</a:t>
            </a:r>
            <a:r>
              <a:rPr lang="en-US" altLang="zh-CN" sz="2800" dirty="0"/>
              <a:t>好像很想参加</a:t>
            </a:r>
            <a:r>
              <a:rPr lang="zh-CN" altLang="en-US" sz="2800" dirty="0"/>
              <a:t>这场</a:t>
            </a:r>
            <a:r>
              <a:rPr lang="en-US" altLang="zh-CN" sz="2800" dirty="0"/>
              <a:t>比赛。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4113824"/>
  <p:tag name="MH_LIBRARY" val="GRAPHIC"/>
  <p:tag name="MH_ORDER" val="Freeform 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18"/>
</p:tagLst>
</file>

<file path=ppt/theme/theme1.xml><?xml version="1.0" encoding="utf-8"?>
<a:theme xmlns:a="http://schemas.openxmlformats.org/drawingml/2006/main" name="1_Office 主题">
  <a:themeElements>
    <a:clrScheme name="自定义 103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2CBEBB"/>
      </a:accent1>
      <a:accent2>
        <a:srgbClr val="40D096"/>
      </a:accent2>
      <a:accent3>
        <a:srgbClr val="CAD40A"/>
      </a:accent3>
      <a:accent4>
        <a:srgbClr val="FFBE16"/>
      </a:accent4>
      <a:accent5>
        <a:srgbClr val="FF7F41"/>
      </a:accent5>
      <a:accent6>
        <a:srgbClr val="FFC000"/>
      </a:accent6>
      <a:hlink>
        <a:srgbClr val="00B0F0"/>
      </a:hlink>
      <a:folHlink>
        <a:srgbClr val="7F7F7F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806</Words>
  <Application>Microsoft Office PowerPoint</Application>
  <PresentationFormat>宽屏</PresentationFormat>
  <Paragraphs>88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黑体</vt:lpstr>
      <vt:lpstr>华文隶书</vt:lpstr>
      <vt:lpstr>华文细黑</vt:lpstr>
      <vt:lpstr>Arial</vt:lpstr>
      <vt:lpstr>Bernard MT Condensed</vt:lpstr>
      <vt:lpstr>Microsoft New Tai Lue</vt:lpstr>
      <vt:lpstr>Wingdings</vt:lpstr>
      <vt:lpstr>1_Office 主题</vt:lpstr>
      <vt:lpstr>lexical chunks</vt:lpstr>
      <vt:lpstr>Preview</vt:lpstr>
      <vt:lpstr>Vedio  Watching</vt:lpstr>
      <vt:lpstr>PowerPoint 演示文稿</vt:lpstr>
      <vt:lpstr>as + adj. + as</vt:lpstr>
      <vt:lpstr>by coincidence</vt:lpstr>
      <vt:lpstr>concentrate on </vt:lpstr>
      <vt:lpstr>appeal to </vt:lpstr>
      <vt:lpstr>be eager to do</vt:lpstr>
      <vt:lpstr>have a preference for </vt:lpstr>
      <vt:lpstr>Exercise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chunks</dc:title>
  <dc:creator/>
  <cp:lastModifiedBy>LinEnMian</cp:lastModifiedBy>
  <cp:revision>47</cp:revision>
  <dcterms:created xsi:type="dcterms:W3CDTF">2015-05-05T08:02:00Z</dcterms:created>
  <dcterms:modified xsi:type="dcterms:W3CDTF">2016-02-24T11:37:46Z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