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61A-DCA4-4B23-9B5B-8348343C17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1155-88A9-48A4-A350-7568D9315CC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61A-DCA4-4B23-9B5B-8348343C17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1155-88A9-48A4-A350-7568D9315CC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61A-DCA4-4B23-9B5B-8348343C17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1155-88A9-48A4-A350-7568D9315CC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61A-DCA4-4B23-9B5B-8348343C17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1155-88A9-48A4-A350-7568D9315CC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61A-DCA4-4B23-9B5B-8348343C17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1155-88A9-48A4-A350-7568D9315CC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61A-DCA4-4B23-9B5B-8348343C17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1155-88A9-48A4-A350-7568D9315CC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61A-DCA4-4B23-9B5B-8348343C17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1155-88A9-48A4-A350-7568D9315CC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61A-DCA4-4B23-9B5B-8348343C17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1155-88A9-48A4-A350-7568D9315CC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61A-DCA4-4B23-9B5B-8348343C17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1155-88A9-48A4-A350-7568D9315CC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61A-DCA4-4B23-9B5B-8348343C17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1155-88A9-48A4-A350-7568D9315CC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61A-DCA4-4B23-9B5B-8348343C17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1155-88A9-48A4-A350-7568D9315CC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8D61A-DCA4-4B23-9B5B-8348343C17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81155-88A9-48A4-A350-7568D9315CC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hyperlink" Target="http://www.iciba.com/%20rate" TargetMode="External"/><Relationship Id="rId3" Type="http://schemas.openxmlformats.org/officeDocument/2006/relationships/hyperlink" Target="http://www.iciba.com/%20value" TargetMode="External"/><Relationship Id="rId2" Type="http://schemas.openxmlformats.org/officeDocument/2006/relationships/hyperlink" Target="http://www.iciba.com/%20assess" TargetMode="External"/><Relationship Id="rId1" Type="http://schemas.openxmlformats.org/officeDocument/2006/relationships/hyperlink" Target="http://www.iciba.com/estimat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Vocabulary</a:t>
            </a:r>
            <a:br>
              <a:rPr lang="en-US" altLang="zh-CN" smtClean="0"/>
            </a:b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b="1" smtClean="0">
                <a:solidFill>
                  <a:schemeClr val="tx1"/>
                </a:solidFill>
              </a:rPr>
              <a:t>人教版高中英语</a:t>
            </a:r>
            <a:r>
              <a:rPr lang="en-US" altLang="zh-CN" b="1" smtClean="0">
                <a:solidFill>
                  <a:schemeClr val="tx1"/>
                </a:solidFill>
              </a:rPr>
              <a:t>B5U4 making the news</a:t>
            </a:r>
            <a:endParaRPr lang="en-US" altLang="zh-CN" b="1" smtClean="0">
              <a:solidFill>
                <a:schemeClr val="tx1"/>
              </a:solidFill>
            </a:endParaRPr>
          </a:p>
          <a:p>
            <a:r>
              <a:rPr lang="zh-CN" altLang="en-US" b="1" smtClean="0">
                <a:solidFill>
                  <a:schemeClr val="tx1"/>
                </a:solidFill>
              </a:rPr>
              <a:t>授</a:t>
            </a:r>
            <a:r>
              <a:rPr lang="zh-CN" altLang="en-US" b="1">
                <a:solidFill>
                  <a:schemeClr val="tx1"/>
                </a:solidFill>
              </a:rPr>
              <a:t>课</a:t>
            </a:r>
            <a:r>
              <a:rPr lang="zh-CN" altLang="en-US" b="1" smtClean="0">
                <a:solidFill>
                  <a:schemeClr val="tx1"/>
                </a:solidFill>
              </a:rPr>
              <a:t>者：林乔乔（华南师范大学）</a:t>
            </a:r>
            <a:endParaRPr lang="zh-CN" altLang="en-US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14357"/>
            <a:ext cx="8229600" cy="4286280"/>
          </a:xfrm>
        </p:spPr>
        <p:txBody>
          <a:bodyPr/>
          <a:lstStyle/>
          <a:p>
            <a:pPr>
              <a:buNone/>
            </a:pPr>
            <a:r>
              <a:rPr lang="en-US" altLang="zh-CN" smtClean="0"/>
              <a:t> </a:t>
            </a:r>
            <a:r>
              <a:rPr lang="zh-CN" altLang="en-US" smtClean="0">
                <a:solidFill>
                  <a:srgbClr val="C00000"/>
                </a:solidFill>
              </a:rPr>
              <a:t>回归课本</a:t>
            </a:r>
            <a:endParaRPr lang="en-US" altLang="zh-CN" smtClean="0"/>
          </a:p>
          <a:p>
            <a:pPr>
              <a:buNone/>
            </a:pPr>
            <a:r>
              <a:rPr lang="en-US" altLang="zh-CN" smtClean="0"/>
              <a:t>depend on </a:t>
            </a:r>
            <a:r>
              <a:rPr lang="zh-CN" altLang="en-US" smtClean="0"/>
              <a:t>取决于，根据</a:t>
            </a:r>
            <a:endParaRPr lang="en-US" altLang="zh-CN" smtClean="0"/>
          </a:p>
          <a:p>
            <a:pPr>
              <a:buNone/>
            </a:pPr>
            <a:r>
              <a:rPr lang="en-US" altLang="zh-CN" smtClean="0"/>
              <a:t>Meanwhile you have to prepare the next question depending on what the people says.</a:t>
            </a:r>
            <a:r>
              <a:rPr lang="zh-CN" altLang="en-US" smtClean="0"/>
              <a:t>与此同时你要根据受访者所说的准备好下一个问题。</a:t>
            </a:r>
            <a:endParaRPr lang="en-US" altLang="zh-CN" smtClean="0"/>
          </a:p>
          <a:p>
            <a:pPr>
              <a:buNone/>
            </a:pPr>
            <a:r>
              <a:rPr lang="en-US" altLang="zh-CN" smtClean="0"/>
              <a:t> depend on+n./clause</a:t>
            </a:r>
            <a:endParaRPr lang="en-US" altLang="zh-CN" smtClean="0"/>
          </a:p>
          <a:p>
            <a:pPr>
              <a:buNone/>
            </a:pPr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28641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zh-CN" altLang="en-US" sz="45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搭配运用</a:t>
            </a:r>
            <a:endParaRPr lang="en-US" altLang="zh-CN" sz="450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 smtClean="0"/>
              <a:t> </a:t>
            </a:r>
            <a:r>
              <a:rPr lang="en-US" altLang="zh-CN" sz="3800" smtClean="0">
                <a:cs typeface="Times New Roman" panose="02020603050405020304" pitchFamily="18" charset="0"/>
              </a:rPr>
              <a:t>depend on sb for sth.</a:t>
            </a:r>
            <a:r>
              <a:rPr lang="zh-CN" altLang="en-US" sz="3800" smtClean="0">
                <a:cs typeface="Times New Roman" panose="02020603050405020304" pitchFamily="18" charset="0"/>
              </a:rPr>
              <a:t>依靠某人某事</a:t>
            </a:r>
            <a:endParaRPr lang="en-US" altLang="zh-CN" sz="3800" smtClean="0"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 sz="3800" smtClean="0">
                <a:cs typeface="Times New Roman" panose="02020603050405020304" pitchFamily="18" charset="0"/>
              </a:rPr>
              <a:t> depend on sb doing sth.</a:t>
            </a:r>
            <a:r>
              <a:rPr lang="zh-CN" altLang="en-US" sz="3800" smtClean="0">
                <a:cs typeface="Times New Roman" panose="02020603050405020304" pitchFamily="18" charset="0"/>
              </a:rPr>
              <a:t>依靠某人做某事</a:t>
            </a:r>
            <a:endParaRPr lang="en-US" altLang="zh-CN" sz="3800" smtClean="0"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 sz="3800" smtClean="0">
                <a:cs typeface="Times New Roman" panose="02020603050405020304" pitchFamily="18" charset="0"/>
              </a:rPr>
              <a:t> depend on sb to do sth.</a:t>
            </a:r>
            <a:r>
              <a:rPr lang="zh-CN" altLang="en-US" sz="3800" smtClean="0">
                <a:cs typeface="Times New Roman" panose="02020603050405020304" pitchFamily="18" charset="0"/>
              </a:rPr>
              <a:t>指望某人做某事</a:t>
            </a:r>
            <a:endParaRPr lang="en-US" altLang="zh-CN" sz="3800" smtClean="0">
              <a:cs typeface="Times New Roman" panose="02020603050405020304" pitchFamily="18" charset="0"/>
            </a:endParaRPr>
          </a:p>
          <a:p>
            <a:r>
              <a:rPr lang="en-US" sz="3800" smtClean="0">
                <a:cs typeface="Times New Roman" panose="02020603050405020304" pitchFamily="18" charset="0"/>
              </a:rPr>
              <a:t>All living things depend on the sun for their growth.</a:t>
            </a:r>
            <a:endParaRPr lang="en-US" sz="3800" smtClean="0">
              <a:cs typeface="Times New Roman" panose="02020603050405020304" pitchFamily="18" charset="0"/>
            </a:endParaRPr>
          </a:p>
          <a:p>
            <a:r>
              <a:rPr lang="zh-CN" altLang="en-US" sz="3800" smtClean="0">
                <a:cs typeface="Times New Roman" panose="02020603050405020304" pitchFamily="18" charset="0"/>
              </a:rPr>
              <a:t>万物靠太阳生长。</a:t>
            </a:r>
            <a:endParaRPr lang="zh-CN" altLang="en-US" sz="3800" smtClean="0">
              <a:cs typeface="Times New Roman" panose="02020603050405020304" pitchFamily="18" charset="0"/>
            </a:endParaRPr>
          </a:p>
          <a:p>
            <a:r>
              <a:rPr lang="en-US" sz="3800" smtClean="0">
                <a:cs typeface="Times New Roman" panose="02020603050405020304" pitchFamily="18" charset="0"/>
              </a:rPr>
              <a:t>My success depends on my friend helping me.</a:t>
            </a:r>
            <a:endParaRPr lang="en-US" sz="3800" smtClean="0">
              <a:cs typeface="Times New Roman" panose="02020603050405020304" pitchFamily="18" charset="0"/>
            </a:endParaRPr>
          </a:p>
          <a:p>
            <a:r>
              <a:rPr lang="zh-CN" altLang="en-US" sz="3800" smtClean="0">
                <a:cs typeface="Times New Roman" panose="02020603050405020304" pitchFamily="18" charset="0"/>
              </a:rPr>
              <a:t>我的成功是依靠我的朋友帮助我。</a:t>
            </a:r>
            <a:endParaRPr lang="zh-CN" altLang="en-US" sz="3800" smtClean="0">
              <a:cs typeface="Times New Roman" panose="02020603050405020304" pitchFamily="18" charset="0"/>
            </a:endParaRPr>
          </a:p>
          <a:p>
            <a:r>
              <a:rPr lang="en-US" sz="3800" smtClean="0">
                <a:cs typeface="Times New Roman" panose="02020603050405020304" pitchFamily="18" charset="0"/>
              </a:rPr>
              <a:t>I depend on you to do it.</a:t>
            </a:r>
            <a:endParaRPr lang="en-US" sz="3800" smtClean="0">
              <a:cs typeface="Times New Roman" panose="02020603050405020304" pitchFamily="18" charset="0"/>
            </a:endParaRPr>
          </a:p>
          <a:p>
            <a:r>
              <a:rPr lang="zh-CN" altLang="en-US" sz="3800" smtClean="0">
                <a:cs typeface="Times New Roman" panose="02020603050405020304" pitchFamily="18" charset="0"/>
              </a:rPr>
              <a:t>这件事我就指望你了。</a:t>
            </a:r>
            <a:endParaRPr lang="zh-CN" altLang="en-US" sz="3800" smtClean="0">
              <a:cs typeface="Times New Roman" panose="02020603050405020304" pitchFamily="18" charset="0"/>
            </a:endParaRPr>
          </a:p>
          <a:p>
            <a:pPr>
              <a:buNone/>
            </a:pPr>
            <a:endParaRPr lang="en-US" altLang="zh-CN" smtClean="0"/>
          </a:p>
          <a:p>
            <a:pPr>
              <a:buNone/>
            </a:pPr>
            <a:r>
              <a:rPr lang="en-US" altLang="zh-CN" smtClean="0"/>
              <a:t>    </a:t>
            </a:r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zh-CN" altLang="en-US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回归课本</a:t>
            </a:r>
            <a:endParaRPr lang="en-US" altLang="zh-CN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accuse  v.    </a:t>
            </a:r>
            <a:r>
              <a:rPr lang="zh-CN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指责，谴责，指控</a:t>
            </a:r>
            <a:endParaRPr lang="en-US" altLang="zh-CN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you ever had a case where someone accused your journalists of getting the wrong end of the stick? </a:t>
            </a:r>
            <a:r>
              <a:rPr lang="zh-CN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你有遇到过别人指控你的记者因为他们报道失察的情况吗？</a:t>
            </a:r>
            <a:endParaRPr lang="en-US" altLang="zh-CN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accuse sb of (doing) sth. </a:t>
            </a:r>
            <a:r>
              <a:rPr lang="zh-CN" altLang="en-US" smtClean="0"/>
              <a:t>指责</a:t>
            </a:r>
            <a:r>
              <a:rPr lang="en-US" altLang="zh-CN" smtClean="0"/>
              <a:t>/</a:t>
            </a:r>
            <a:r>
              <a:rPr lang="zh-CN" altLang="en-US" smtClean="0"/>
              <a:t>指控某人做某事 </a:t>
            </a:r>
            <a:endParaRPr lang="zh-CN" altLang="en-US" smtClean="0"/>
          </a:p>
          <a:p>
            <a:pPr>
              <a:buNone/>
            </a:pP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mtClean="0"/>
              <a:t>charge sb with （doing）sth</a:t>
            </a:r>
            <a:endParaRPr lang="en-US" smtClean="0"/>
          </a:p>
          <a:p>
            <a:pPr>
              <a:buNone/>
            </a:pPr>
            <a:r>
              <a:rPr lang="en-US" smtClean="0"/>
              <a:t>Eg:We accused him of taking bribes.</a:t>
            </a:r>
            <a:r>
              <a:rPr lang="zh-CN" altLang="en-US" smtClean="0"/>
              <a:t>我们控告他受贿。</a:t>
            </a:r>
            <a:endParaRPr lang="zh-CN" altLang="en-US" smtClean="0"/>
          </a:p>
          <a:p>
            <a:pPr>
              <a:buNone/>
            </a:pPr>
            <a:endParaRPr lang="en-US" altLang="zh-CN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357166"/>
            <a:ext cx="8229600" cy="6072230"/>
          </a:xfrm>
        </p:spPr>
        <p:txBody>
          <a:bodyPr/>
          <a:lstStyle/>
          <a:p>
            <a:pPr>
              <a:buNone/>
            </a:pPr>
            <a:r>
              <a:rPr lang="en-US" altLang="zh-CN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endParaRPr lang="en-US" altLang="zh-CN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Mandy is a 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delighted</a:t>
            </a: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woman in the town and she is also a dress maker. Almost every woman nearby 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depends on </a:t>
            </a: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for making pretty clothes. Besides, she also teaches others to make clothes and try her best to 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 them to make</a:t>
            </a: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clothes</a:t>
            </a: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She is so nice that she never 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accuse them of making mistakes</a:t>
            </a: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Moreover, the clothes she designes </a:t>
            </a:r>
            <a:r>
              <a:rPr lang="en-US" altLang="zh-CN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often assessed to be</a:t>
            </a: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most fashionable clothes by some costumes designers.</a:t>
            </a:r>
            <a:endParaRPr lang="en-US" altLang="zh-CN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zh-CN" altLang="en-US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endParaRPr lang="en-US" altLang="zh-CN" smtClean="0"/>
          </a:p>
          <a:p>
            <a:endParaRPr lang="en-US" altLang="zh-CN" smtClean="0"/>
          </a:p>
          <a:p>
            <a:pPr>
              <a:buNone/>
            </a:pPr>
            <a:endParaRPr lang="en-US" altLang="zh-CN" smtClean="0"/>
          </a:p>
          <a:p>
            <a:pPr algn="ctr">
              <a:buNone/>
            </a:pPr>
            <a:r>
              <a:rPr lang="en-US" altLang="zh-CN" sz="5400" smtClean="0"/>
              <a:t>Thank you for watching!</a:t>
            </a:r>
            <a:endParaRPr lang="en-US" altLang="zh-CN" sz="54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071967"/>
          </a:xfrm>
        </p:spPr>
        <p:txBody>
          <a:bodyPr/>
          <a:lstStyle/>
          <a:p>
            <a:pPr>
              <a:buNone/>
            </a:pPr>
            <a:r>
              <a:rPr lang="zh-CN" altLang="en-US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回</a:t>
            </a:r>
            <a:r>
              <a:rPr lang="zh-CN" altLang="en-US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归课本</a:t>
            </a:r>
            <a:endParaRPr lang="en-US" altLang="zh-CN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 smtClean="0"/>
              <a:t>Delighted: adj.</a:t>
            </a:r>
            <a:r>
              <a:rPr lang="en-US" smtClean="0"/>
              <a:t> </a:t>
            </a:r>
            <a:r>
              <a:rPr lang="zh-CN" altLang="en-US" smtClean="0"/>
              <a:t>高兴的，乐意的</a:t>
            </a:r>
            <a:endParaRPr lang="en-US" altLang="zh-CN" smtClean="0"/>
          </a:p>
          <a:p>
            <a:pPr>
              <a:buNone/>
            </a:pPr>
            <a:r>
              <a:rPr lang="en-US" smtClean="0"/>
              <a:t>We’re delighted you’re coming to work with us.(</a:t>
            </a:r>
            <a:r>
              <a:rPr lang="zh-CN" altLang="en-US" smtClean="0"/>
              <a:t>我们很高兴你将会和我们一起工作。）</a:t>
            </a:r>
            <a:endParaRPr lang="en-US" altLang="zh-CN" smtClean="0"/>
          </a:p>
          <a:p>
            <a:pPr>
              <a:buNone/>
            </a:pPr>
            <a:r>
              <a:rPr lang="en-US" smtClean="0"/>
              <a:t>Eg:If she is delighted, she will ask her kids to go to the town.</a:t>
            </a:r>
            <a:endParaRPr lang="en-US" smtClean="0"/>
          </a:p>
          <a:p>
            <a:pPr>
              <a:buNone/>
            </a:pPr>
            <a:r>
              <a:rPr lang="en-US"/>
              <a:t> </a:t>
            </a:r>
            <a:r>
              <a:rPr lang="zh-CN" altLang="en-US" smtClean="0"/>
              <a:t>她要是高兴的话，她就会让她的孩子去镇上。</a:t>
            </a:r>
            <a:endParaRPr lang="en-US" smtClean="0"/>
          </a:p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857233"/>
            <a:ext cx="8229600" cy="4714908"/>
          </a:xfrm>
        </p:spPr>
        <p:txBody>
          <a:bodyPr/>
          <a:lstStyle/>
          <a:p>
            <a:pPr>
              <a:buNone/>
            </a:pPr>
            <a:r>
              <a:rPr lang="zh-CN" altLang="en-US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相</a:t>
            </a:r>
            <a:r>
              <a:rPr lang="zh-CN" altLang="en-US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关搭配</a:t>
            </a:r>
            <a:endParaRPr lang="en-US" altLang="zh-CN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mtClean="0"/>
              <a:t>Eg: I know Frank will be </a:t>
            </a:r>
            <a:r>
              <a:rPr lang="en-US" b="1" smtClean="0"/>
              <a:t>delighted</a:t>
            </a:r>
            <a:r>
              <a:rPr lang="en-US" smtClean="0"/>
              <a:t> to see you.</a:t>
            </a:r>
            <a:r>
              <a:rPr lang="zh-CN" altLang="en-US" smtClean="0"/>
              <a:t>我知道</a:t>
            </a:r>
            <a:r>
              <a:rPr lang="en-US" altLang="zh-CN" smtClean="0"/>
              <a:t>Frank</a:t>
            </a:r>
            <a:r>
              <a:rPr lang="zh-CN" altLang="en-US" smtClean="0"/>
              <a:t>会和乐意见到你。</a:t>
            </a:r>
            <a:endParaRPr lang="en-US" altLang="zh-CN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smtClean="0"/>
              <a:t>He said that he was </a:t>
            </a:r>
            <a:r>
              <a:rPr lang="en-US" b="1" smtClean="0"/>
              <a:t>delighted</a:t>
            </a:r>
            <a:r>
              <a:rPr lang="en-US" smtClean="0"/>
              <a:t> with the public response.</a:t>
            </a:r>
            <a:r>
              <a:rPr lang="zh-CN" altLang="en-US" smtClean="0"/>
              <a:t>他说公众的反应让他很欣喜。</a:t>
            </a:r>
            <a:endParaRPr lang="en-US" altLang="zh-CN" smtClean="0"/>
          </a:p>
          <a:p>
            <a:pPr>
              <a:buNone/>
            </a:pPr>
            <a:r>
              <a:rPr lang="en-US" altLang="zh-CN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you draw the conclusion?</a:t>
            </a:r>
            <a:endParaRPr lang="en-US" altLang="zh-CN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zh-CN" altLang="en-US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28669"/>
            <a:ext cx="8229600" cy="4000529"/>
          </a:xfrm>
        </p:spPr>
        <p:txBody>
          <a:bodyPr/>
          <a:lstStyle/>
          <a:p>
            <a:pPr>
              <a:buNone/>
            </a:pPr>
            <a:r>
              <a:rPr lang="zh-CN" altLang="en-US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归</a:t>
            </a:r>
            <a:r>
              <a:rPr lang="zh-CN" altLang="en-US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纳总结</a:t>
            </a:r>
            <a:endParaRPr lang="en-US" altLang="zh-CN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 delighted to do sth. </a:t>
            </a:r>
            <a:r>
              <a:rPr lang="zh-CN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很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高</a:t>
            </a:r>
            <a:r>
              <a:rPr lang="zh-CN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兴去做某事</a:t>
            </a:r>
            <a:endParaRPr lang="en-US" altLang="zh-CN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delighted with sth.</a:t>
            </a:r>
            <a:r>
              <a:rPr lang="zh-CN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对</a:t>
            </a: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zh-CN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很满意</a:t>
            </a:r>
            <a:endParaRPr lang="en-US" altLang="zh-CN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zh-CN" altLang="en-US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拓展</a:t>
            </a:r>
            <a:endParaRPr lang="en-US" altLang="zh-CN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delight v.&amp;n. 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使高</a:t>
            </a:r>
            <a:r>
              <a:rPr lang="zh-CN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兴；快乐；高兴的事</a:t>
            </a:r>
            <a:endParaRPr lang="en-US" altLang="zh-CN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delightedly  adv. </a:t>
            </a:r>
            <a:r>
              <a:rPr lang="zh-CN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欣喜地；高兴地</a:t>
            </a:r>
            <a:endParaRPr lang="en-US" altLang="zh-CN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altLang="zh-CN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4572032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zh-CN" altLang="en-US" sz="51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回归课本</a:t>
            </a:r>
            <a:endParaRPr lang="en-US" altLang="zh-CN" sz="510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 sz="8000" smtClean="0"/>
              <a:t>assist  v.&amp; n.</a:t>
            </a:r>
            <a:r>
              <a:rPr lang="zh-CN" altLang="en-US" sz="8000" smtClean="0"/>
              <a:t>帮助，援助</a:t>
            </a:r>
            <a:endParaRPr lang="en-US" altLang="zh-CN" sz="8000" smtClean="0"/>
          </a:p>
          <a:p>
            <a:pPr>
              <a:buNone/>
            </a:pPr>
            <a:r>
              <a:rPr lang="en-US" altLang="zh-CN" sz="8000" smtClean="0"/>
              <a:t>Eg</a:t>
            </a:r>
            <a:r>
              <a:rPr lang="zh-CN" altLang="en-US" sz="8000" smtClean="0"/>
              <a:t>：</a:t>
            </a:r>
            <a:r>
              <a:rPr lang="en-US" altLang="zh-CN" sz="8000" smtClean="0"/>
              <a:t>You’ll find your colleagues very eager to assist you.</a:t>
            </a:r>
            <a:r>
              <a:rPr lang="zh-CN" altLang="en-US" sz="8000" smtClean="0"/>
              <a:t>你会发现你的同事都很热心地帮助你。</a:t>
            </a:r>
            <a:endParaRPr lang="en-US" altLang="zh-CN" sz="8000" smtClean="0"/>
          </a:p>
          <a:p>
            <a:pPr>
              <a:buNone/>
            </a:pPr>
            <a:endParaRPr lang="en-US" altLang="zh-CN" sz="8000" smtClean="0"/>
          </a:p>
          <a:p>
            <a:pPr>
              <a:buNone/>
            </a:pPr>
            <a:r>
              <a:rPr lang="en-US" altLang="zh-CN" sz="8000" smtClean="0"/>
              <a:t>. We are here to protect and assist the weak and infirm.</a:t>
            </a:r>
            <a:r>
              <a:rPr lang="zh-CN" altLang="en-US" sz="8000" smtClean="0"/>
              <a:t>我们来这里是保护和协助年迈体弱者的。</a:t>
            </a:r>
            <a:endParaRPr lang="en-US" altLang="zh-CN" sz="8000" smtClean="0"/>
          </a:p>
          <a:p>
            <a:pPr>
              <a:buNone/>
            </a:pPr>
            <a:endParaRPr lang="en-US" altLang="zh-CN" smtClean="0"/>
          </a:p>
          <a:p>
            <a:pPr>
              <a:buNone/>
            </a:pPr>
            <a:endParaRPr lang="en-US" altLang="zh-CN" smtClean="0"/>
          </a:p>
          <a:p>
            <a:pPr>
              <a:buNone/>
            </a:pPr>
            <a:r>
              <a:rPr lang="en-US" altLang="zh-CN" smtClean="0"/>
              <a:t>  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485778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zh-CN" altLang="en-US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相关搭配</a:t>
            </a:r>
            <a:endParaRPr lang="en-US" altLang="zh-CN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zh-CN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smtClean="0"/>
              <a:t>Julia was </a:t>
            </a:r>
            <a:r>
              <a:rPr lang="en-US" b="1" smtClean="0"/>
              <a:t>assisting</a:t>
            </a:r>
            <a:r>
              <a:rPr lang="en-US" smtClean="0"/>
              <a:t> him to prepare his speech.Julia</a:t>
            </a:r>
            <a:r>
              <a:rPr lang="zh-CN" altLang="en-US"/>
              <a:t>正</a:t>
            </a:r>
            <a:r>
              <a:rPr lang="zh-CN" altLang="en-US" smtClean="0"/>
              <a:t>在帮助他准备他的演讲。</a:t>
            </a:r>
            <a:endParaRPr lang="en-US" altLang="zh-CN" smtClean="0"/>
          </a:p>
          <a:p>
            <a:pPr>
              <a:buNone/>
            </a:pPr>
            <a:r>
              <a:rPr lang="en-US" smtClean="0"/>
              <a:t>The family decided to </a:t>
            </a:r>
            <a:r>
              <a:rPr lang="en-US" b="1" smtClean="0"/>
              <a:t>assist</a:t>
            </a:r>
            <a:r>
              <a:rPr lang="en-US" smtClean="0"/>
              <a:t> me with my chores.</a:t>
            </a:r>
            <a:r>
              <a:rPr lang="zh-CN" altLang="en-US" smtClean="0"/>
              <a:t>我的家人都决定帮我做家务。</a:t>
            </a:r>
            <a:endParaRPr lang="en-US" altLang="zh-CN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smtClean="0"/>
              <a:t>The public is urgently requested to </a:t>
            </a:r>
            <a:r>
              <a:rPr lang="en-US" b="1" smtClean="0"/>
              <a:t>assist</a:t>
            </a:r>
            <a:r>
              <a:rPr lang="en-US" smtClean="0"/>
              <a:t> police in tracing this man.</a:t>
            </a:r>
            <a:r>
              <a:rPr lang="zh-CN" altLang="en-US" smtClean="0"/>
              <a:t>公众紧急要求协助警方追踪此人。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14423"/>
            <a:ext cx="8229600" cy="4714908"/>
          </a:xfrm>
        </p:spPr>
        <p:txBody>
          <a:bodyPr/>
          <a:lstStyle/>
          <a:p>
            <a:pPr>
              <a:buNone/>
            </a:pPr>
            <a:r>
              <a:rPr lang="zh-CN" altLang="en-US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归纳总结</a:t>
            </a:r>
            <a:endParaRPr lang="en-US" altLang="zh-CN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zh-CN" smtClean="0">
                <a:latin typeface="+mn-ea"/>
                <a:cs typeface="Times New Roman" panose="02020603050405020304" pitchFamily="18" charset="0"/>
              </a:rPr>
              <a:t>assist sb to do sth.</a:t>
            </a:r>
            <a:r>
              <a:rPr lang="zh-CN" altLang="en-US" smtClean="0">
                <a:latin typeface="+mn-ea"/>
                <a:cs typeface="Times New Roman" panose="02020603050405020304" pitchFamily="18" charset="0"/>
              </a:rPr>
              <a:t>帮助某人做某事</a:t>
            </a:r>
            <a:endParaRPr lang="en-US" altLang="zh-CN" smtClean="0">
              <a:latin typeface="+mn-ea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zh-CN" smtClean="0">
                <a:latin typeface="+mn-ea"/>
                <a:cs typeface="Times New Roman" panose="02020603050405020304" pitchFamily="18" charset="0"/>
              </a:rPr>
              <a:t>assist sb with sth. </a:t>
            </a:r>
            <a:r>
              <a:rPr lang="zh-CN" altLang="en-US" smtClean="0">
                <a:latin typeface="+mn-ea"/>
                <a:cs typeface="Times New Roman" panose="02020603050405020304" pitchFamily="18" charset="0"/>
              </a:rPr>
              <a:t>帮助某人某事</a:t>
            </a:r>
            <a:endParaRPr lang="en-US" altLang="zh-CN" smtClean="0">
              <a:latin typeface="+mn-ea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zh-CN" smtClean="0">
                <a:latin typeface="+mn-ea"/>
                <a:cs typeface="Times New Roman" panose="02020603050405020304" pitchFamily="18" charset="0"/>
              </a:rPr>
              <a:t>assist sb in doing sth.</a:t>
            </a:r>
            <a:r>
              <a:rPr lang="zh-CN" altLang="en-US" smtClean="0">
                <a:latin typeface="+mn-ea"/>
                <a:cs typeface="Times New Roman" panose="02020603050405020304" pitchFamily="18" charset="0"/>
              </a:rPr>
              <a:t>在某方面帮助某人</a:t>
            </a:r>
            <a:endParaRPr lang="en-US" altLang="zh-CN" smtClean="0">
              <a:latin typeface="+mn-ea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zh-CN" altLang="en-US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拓</a:t>
            </a:r>
            <a:r>
              <a:rPr lang="zh-CN" altLang="en-US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展</a:t>
            </a:r>
            <a:endParaRPr lang="en-US" altLang="zh-CN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mtClean="0">
                <a:latin typeface="+mn-ea"/>
                <a:cs typeface="Times New Roman" panose="02020603050405020304" pitchFamily="18" charset="0"/>
              </a:rPr>
              <a:t>assistant n. </a:t>
            </a:r>
            <a:r>
              <a:rPr lang="zh-CN" altLang="en-US" smtClean="0">
                <a:latin typeface="+mn-ea"/>
                <a:cs typeface="Times New Roman" panose="02020603050405020304" pitchFamily="18" charset="0"/>
              </a:rPr>
              <a:t>助手，助教</a:t>
            </a:r>
            <a:endParaRPr lang="en-US" altLang="zh-CN" smtClean="0">
              <a:latin typeface="+mn-ea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>
                <a:solidFill>
                  <a:srgbClr val="C00000"/>
                </a:solidFill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zh-CN" smtClean="0">
                <a:latin typeface="+mn-ea"/>
                <a:cs typeface="Times New Roman" panose="02020603050405020304" pitchFamily="18" charset="0"/>
              </a:rPr>
              <a:t>assistance n. </a:t>
            </a:r>
            <a:r>
              <a:rPr lang="zh-CN" altLang="en-US" smtClean="0">
                <a:latin typeface="+mn-ea"/>
                <a:cs typeface="Times New Roman" panose="02020603050405020304" pitchFamily="18" charset="0"/>
              </a:rPr>
              <a:t>辅助设备</a:t>
            </a:r>
            <a:endParaRPr lang="en-US" altLang="zh-CN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5572164"/>
          </a:xfrm>
        </p:spPr>
        <p:txBody>
          <a:bodyPr/>
          <a:lstStyle/>
          <a:p>
            <a:pPr>
              <a:buNone/>
            </a:pPr>
            <a:r>
              <a:rPr lang="zh-CN" altLang="en-US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回归课本</a:t>
            </a:r>
            <a:endParaRPr lang="en-US" altLang="zh-CN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 vt. </a:t>
            </a:r>
            <a:r>
              <a:rPr lang="zh-CN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评价，估价，考查</a:t>
            </a:r>
            <a:endParaRPr lang="en-US" altLang="zh-CN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zh-CN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 means you must be able to assess when people are not telling the whole truth and try to discover it. </a:t>
            </a:r>
            <a:r>
              <a:rPr lang="zh-CN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这就意味着当人们没有叙述出整个事实时你要能够评定并且挖掘它。</a:t>
            </a:r>
            <a:endParaRPr lang="en-US" altLang="zh-CN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mtClean="0"/>
              <a:t>The test was to </a:t>
            </a:r>
            <a:r>
              <a:rPr lang="en-US" b="1" smtClean="0"/>
              <a:t>assess</a:t>
            </a:r>
            <a:r>
              <a:rPr lang="en-US" smtClean="0"/>
              <a:t> aptitude rather than academic achievement...</a:t>
            </a:r>
            <a:endParaRPr lang="en-US" smtClean="0"/>
          </a:p>
          <a:p>
            <a:r>
              <a:rPr lang="zh-CN" altLang="en-US" smtClean="0"/>
              <a:t>这次测试是考查能力，而不是学习成绩。</a:t>
            </a:r>
            <a:endParaRPr lang="zh-CN" altLang="en-US" smtClean="0"/>
          </a:p>
          <a:p>
            <a:pPr>
              <a:buNone/>
            </a:pPr>
            <a:endParaRPr lang="en-US" altLang="zh-CN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zh-CN" altLang="en-US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r>
              <a:rPr lang="en-US" smtClean="0"/>
              <a:t>estimate, assess, value, rate </a:t>
            </a:r>
            <a:r>
              <a:rPr lang="zh-CN" altLang="en-US" smtClean="0"/>
              <a:t>这些动词均有</a:t>
            </a:r>
            <a:r>
              <a:rPr lang="en-US" altLang="zh-CN" smtClean="0"/>
              <a:t>"</a:t>
            </a:r>
            <a:r>
              <a:rPr lang="zh-CN" altLang="en-US" smtClean="0"/>
              <a:t>估价，估计</a:t>
            </a:r>
            <a:r>
              <a:rPr lang="en-US" altLang="zh-CN" smtClean="0"/>
              <a:t>"</a:t>
            </a:r>
            <a:r>
              <a:rPr lang="zh-CN" altLang="en-US" smtClean="0"/>
              <a:t>之意。</a:t>
            </a:r>
            <a:endParaRPr lang="en-US" altLang="zh-CN" smtClean="0"/>
          </a:p>
          <a:p>
            <a:pPr>
              <a:buNone/>
            </a:pPr>
            <a:r>
              <a:rPr lang="en-US" altLang="zh-CN" smtClean="0">
                <a:solidFill>
                  <a:srgbClr val="C00000"/>
                </a:solidFill>
              </a:rPr>
              <a:t>Differences:</a:t>
            </a:r>
            <a:endParaRPr lang="zh-CN" altLang="en-US" smtClean="0">
              <a:solidFill>
                <a:srgbClr val="C00000"/>
              </a:solidFill>
            </a:endParaRPr>
          </a:p>
          <a:p>
            <a:r>
              <a:rPr lang="en-US" smtClean="0">
                <a:hlinkClick r:id="rId1" action="ppaction://hlinkfile"/>
              </a:rPr>
              <a:t>estimate</a:t>
            </a:r>
            <a:r>
              <a:rPr lang="en-US" smtClean="0"/>
              <a:t>： </a:t>
            </a:r>
            <a:r>
              <a:rPr lang="zh-CN" altLang="en-US" smtClean="0"/>
              <a:t>通常指由个人作出的主观估价。 </a:t>
            </a:r>
            <a:r>
              <a:rPr lang="en-US" smtClean="0">
                <a:hlinkClick r:id="rId2" action="ppaction://hlinkfile"/>
              </a:rPr>
              <a:t>assess</a:t>
            </a:r>
            <a:r>
              <a:rPr lang="en-US" smtClean="0"/>
              <a:t>： </a:t>
            </a:r>
            <a:r>
              <a:rPr lang="zh-CN" altLang="en-US" smtClean="0"/>
              <a:t>原义指对为确定交多少税而估计，引申指通过估价以便更好利用。 </a:t>
            </a:r>
            <a:endParaRPr lang="en-US" altLang="zh-CN" smtClean="0"/>
          </a:p>
          <a:p>
            <a:r>
              <a:rPr lang="en-US" smtClean="0">
                <a:hlinkClick r:id="rId3" action="ppaction://hlinkfile"/>
              </a:rPr>
              <a:t>value</a:t>
            </a:r>
            <a:r>
              <a:rPr lang="en-US" smtClean="0"/>
              <a:t>： </a:t>
            </a:r>
            <a:r>
              <a:rPr lang="zh-CN" altLang="en-US" smtClean="0"/>
              <a:t>侧重指一般人对某物的价值或价格所作的估计。 </a:t>
            </a:r>
            <a:endParaRPr lang="en-US" altLang="zh-CN" smtClean="0"/>
          </a:p>
          <a:p>
            <a:r>
              <a:rPr lang="en-US" smtClean="0">
                <a:hlinkClick r:id="rId4" action="ppaction://hlinkfile"/>
              </a:rPr>
              <a:t>rate</a:t>
            </a:r>
            <a:r>
              <a:rPr lang="en-US" smtClean="0"/>
              <a:t>： </a:t>
            </a:r>
            <a:r>
              <a:rPr lang="zh-CN" altLang="en-US" smtClean="0"/>
              <a:t>专指评定价值等级的高低。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2552</Words>
  <Application>WPS 演示</Application>
  <PresentationFormat>全屏显示(4:3)</PresentationFormat>
  <Paragraphs>100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Arial</vt:lpstr>
      <vt:lpstr>宋体</vt:lpstr>
      <vt:lpstr>Wingdings</vt:lpstr>
      <vt:lpstr>Arial</vt:lpstr>
      <vt:lpstr>Times New Roman</vt:lpstr>
      <vt:lpstr>Calibri</vt:lpstr>
      <vt:lpstr>微软雅黑</vt:lpstr>
      <vt:lpstr>Arial Unicode MS</vt:lpstr>
      <vt:lpstr>Office 主题</vt:lpstr>
      <vt:lpstr>Vocabulary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Vocavulary </dc:title>
  <dc:creator>administrator</dc:creator>
  <cp:lastModifiedBy>Ann</cp:lastModifiedBy>
  <cp:revision>21</cp:revision>
  <dcterms:created xsi:type="dcterms:W3CDTF">2016-02-23T05:41:00Z</dcterms:created>
  <dcterms:modified xsi:type="dcterms:W3CDTF">2018-03-23T16:40:10Z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2052-10.1.0.7223</vt:lpwstr>
  </property>
</Properties>
</file>