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76" r:id="rId10"/>
    <p:sldId id="277" r:id="rId11"/>
    <p:sldId id="287" r:id="rId12"/>
    <p:sldId id="267" r:id="rId13"/>
    <p:sldId id="288" r:id="rId14"/>
    <p:sldId id="269" r:id="rId15"/>
    <p:sldId id="289" r:id="rId16"/>
    <p:sldId id="272" r:id="rId17"/>
    <p:sldId id="290" r:id="rId18"/>
    <p:sldId id="291" r:id="rId19"/>
    <p:sldId id="292" r:id="rId20"/>
    <p:sldId id="273" r:id="rId21"/>
    <p:sldId id="293" r:id="rId22"/>
    <p:sldId id="294" r:id="rId23"/>
    <p:sldId id="295" r:id="rId24"/>
    <p:sldId id="296" r:id="rId25"/>
    <p:sldId id="297" r:id="rId26"/>
    <p:sldId id="278" r:id="rId27"/>
    <p:sldId id="275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433BC-F7E3-4C68-BC7E-9B402B044119}" type="datetimeFigureOut">
              <a:rPr lang="zh-CN" altLang="en-US" smtClean="0"/>
              <a:pPr/>
              <a:t>2016/2/25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8095-9EB4-4171-BCCB-5F29E7655F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298" y="1785926"/>
            <a:ext cx="8033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 5 Travelling abroad</a:t>
            </a:r>
            <a:endParaRPr lang="zh-CN" alt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42908" y="3357562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32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Book 7</a:t>
            </a:r>
          </a:p>
          <a:p>
            <a:pPr algn="r"/>
            <a:r>
              <a:rPr lang="zh-CN" alt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华南师范大学外国语言文化学院      刘玲、戴晓飞</a:t>
            </a:r>
          </a:p>
          <a:p>
            <a:pPr algn="r"/>
            <a:r>
              <a:rPr lang="zh-CN" altLang="en-US" sz="32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河源</a:t>
            </a:r>
            <a:r>
              <a:rPr lang="zh-CN" alt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市</a:t>
            </a:r>
            <a:r>
              <a:rPr lang="zh-CN" alt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和平</a:t>
            </a:r>
            <a:r>
              <a:rPr lang="zh-CN" alt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县福和</a:t>
            </a:r>
            <a:r>
              <a:rPr lang="zh-CN" alt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高级中学                           </a:t>
            </a:r>
            <a:r>
              <a:rPr lang="zh-CN" alt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曾滢颖</a:t>
            </a:r>
            <a:endParaRPr lang="en-US" altLang="zh-CN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260350"/>
            <a:ext cx="8353425" cy="6192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zh-CN" altLang="en-US" sz="4000" b="1" dirty="0" smtClean="0"/>
              <a:t>  ①Tommorrow I</a:t>
            </a:r>
            <a:r>
              <a:rPr lang="en-US" altLang="zh-CN" sz="4000" b="1" dirty="0" smtClean="0"/>
              <a:t>’</a:t>
            </a:r>
            <a:r>
              <a:rPr lang="zh-CN" altLang="en-US" sz="4000" b="1" dirty="0" smtClean="0"/>
              <a:t>ll bring here the magazine.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000" b="1" dirty="0" smtClean="0"/>
              <a:t>  ②You asked ____the magazine.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dirty="0" smtClean="0"/>
          </a:p>
          <a:p>
            <a:pPr eaLnBrk="1" hangingPunct="1">
              <a:buFont typeface="Wingdings" pitchFamily="2" charset="2"/>
              <a:buNone/>
            </a:pPr>
            <a:endParaRPr lang="zh-CN" altLang="en-US" dirty="0" smtClean="0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3286125"/>
            <a:ext cx="9144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/>
              <a:t>Tommorrow </a:t>
            </a:r>
            <a:r>
              <a:rPr lang="zh-CN" altLang="en-US" sz="5400" b="1" dirty="0" smtClean="0"/>
              <a:t>I</a:t>
            </a:r>
            <a:r>
              <a:rPr lang="en-US" altLang="zh-CN" sz="5400" b="1" dirty="0" smtClean="0"/>
              <a:t>'</a:t>
            </a:r>
            <a:r>
              <a:rPr lang="zh-CN" altLang="en-US" sz="5400" b="1" dirty="0" smtClean="0"/>
              <a:t>ll </a:t>
            </a:r>
            <a:r>
              <a:rPr lang="zh-CN" altLang="en-US" sz="5400" b="1" dirty="0"/>
              <a:t>bring here the magazine          </a:t>
            </a:r>
            <a:r>
              <a:rPr lang="zh-CN" altLang="en-US" sz="5400" b="1" dirty="0">
                <a:solidFill>
                  <a:srgbClr val="CC0000"/>
                </a:solidFill>
              </a:rPr>
              <a:t>which</a:t>
            </a:r>
            <a:r>
              <a:rPr lang="zh-CN" altLang="en-US" sz="5400" b="1" dirty="0"/>
              <a:t> </a:t>
            </a:r>
            <a:r>
              <a:rPr lang="zh-CN" altLang="en-US" sz="5400" b="1" dirty="0">
                <a:solidFill>
                  <a:srgbClr val="CC0000"/>
                </a:solidFill>
              </a:rPr>
              <a:t>/ that</a:t>
            </a:r>
            <a:r>
              <a:rPr lang="zh-CN" altLang="en-US" sz="5400" dirty="0"/>
              <a:t> </a:t>
            </a:r>
            <a:r>
              <a:rPr lang="zh-CN" altLang="en-US" sz="5400" b="1" dirty="0"/>
              <a:t> you aske</a:t>
            </a:r>
            <a:r>
              <a:rPr lang="en-US" altLang="zh-CN" sz="5400" b="1" dirty="0"/>
              <a:t>d </a:t>
            </a:r>
            <a:r>
              <a:rPr lang="zh-CN" altLang="en-US" sz="5400" b="1" dirty="0"/>
              <a:t> for.</a:t>
            </a:r>
          </a:p>
        </p:txBody>
      </p:sp>
      <p:sp>
        <p:nvSpPr>
          <p:cNvPr id="9220" name="矩形 12"/>
          <p:cNvSpPr>
            <a:spLocks noChangeArrowheads="1"/>
          </p:cNvSpPr>
          <p:nvPr/>
        </p:nvSpPr>
        <p:spPr bwMode="auto">
          <a:xfrm>
            <a:off x="5357813" y="5072063"/>
            <a:ext cx="1143000" cy="71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357554" y="1928802"/>
            <a:ext cx="1296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CC0000"/>
                </a:solidFill>
              </a:rPr>
              <a:t>for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4643438" y="5300663"/>
            <a:ext cx="129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CC0000"/>
              </a:solidFill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3924300" y="59499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3071802" y="4929198"/>
            <a:ext cx="1441450" cy="914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CC0000"/>
                </a:solidFill>
              </a:rPr>
              <a:t>for</a:t>
            </a: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179388" y="4868863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323850" y="5949950"/>
            <a:ext cx="154781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6715149" y="4035437"/>
            <a:ext cx="1285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rgbClr val="00B050"/>
                </a:solidFill>
              </a:rPr>
              <a:t>×</a:t>
            </a:r>
            <a:endParaRPr lang="zh-CN" altLang="en-US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-0.0007 -0.01713 -0.00018 -0.00811 -0.00122 -0.01366 C -0.00174 -0.0088 -0.00191 0.00486 -0.00226 0.00879 C -0.00243 0.01319 -0.00296 0.01967 -0.0033 0.02708 C -0.00782 0.02477 -0.01146 0.02338 -0.0158 0.00439 C -0.0158 0.00301 -0.0158 0.00069 -0.01598 3.33333E-6 C -0.01737 -0.01019 -0.01702 0.02893 -0.01702 -0.10695 " pathEditMode="relative" rAng="0" ptsTypes="ffffffA">
                                      <p:cBhvr>
                                        <p:cTn id="21" dur="2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allAtOnce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1125538"/>
            <a:ext cx="854075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CN" altLang="en-US" sz="4000" dirty="0" smtClean="0">
                <a:solidFill>
                  <a:srgbClr val="9900FF"/>
                </a:solidFill>
              </a:rPr>
              <a:t>prep.+</a:t>
            </a:r>
            <a:r>
              <a:rPr lang="zh-CN" altLang="en-US" sz="4000" b="1" i="1" u="sng" dirty="0" smtClean="0">
                <a:solidFill>
                  <a:srgbClr val="9900FF"/>
                </a:solidFill>
              </a:rPr>
              <a:t>which</a:t>
            </a:r>
            <a:r>
              <a:rPr lang="zh-CN" altLang="en-US" sz="4000" b="1" dirty="0" smtClean="0">
                <a:solidFill>
                  <a:srgbClr val="9900FF"/>
                </a:solidFill>
              </a:rPr>
              <a:t>（</a:t>
            </a:r>
            <a:r>
              <a:rPr lang="zh-CN" altLang="en-US" sz="4000" b="1" i="1" dirty="0" smtClean="0">
                <a:solidFill>
                  <a:srgbClr val="9900FF"/>
                </a:solidFill>
              </a:rPr>
              <a:t>指物</a:t>
            </a:r>
            <a:r>
              <a:rPr lang="zh-CN" altLang="en-US" sz="4000" b="1" dirty="0" smtClean="0">
                <a:solidFill>
                  <a:srgbClr val="9900FF"/>
                </a:solidFill>
              </a:rPr>
              <a:t>）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000" dirty="0" smtClean="0">
                <a:solidFill>
                  <a:srgbClr val="9900FF"/>
                </a:solidFill>
              </a:rPr>
              <a:t>  prep.+</a:t>
            </a:r>
            <a:r>
              <a:rPr lang="zh-CN" altLang="en-US" sz="4000" b="1" i="1" u="sng" dirty="0" smtClean="0">
                <a:solidFill>
                  <a:srgbClr val="9900FF"/>
                </a:solidFill>
              </a:rPr>
              <a:t>whom   </a:t>
            </a:r>
            <a:r>
              <a:rPr lang="zh-CN" altLang="en-US" sz="4000" b="1" i="1" dirty="0" smtClean="0">
                <a:solidFill>
                  <a:srgbClr val="9900FF"/>
                </a:solidFill>
              </a:rPr>
              <a:t>(指人）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zh-CN" alt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How to choose the right prepositions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800" b="1" i="1" dirty="0" smtClean="0">
                <a:solidFill>
                  <a:srgbClr val="9900FF"/>
                </a:solidFill>
              </a:rPr>
              <a:t> </a:t>
            </a:r>
          </a:p>
        </p:txBody>
      </p:sp>
      <p:pic>
        <p:nvPicPr>
          <p:cNvPr id="11267" name="Picture 3" descr="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141663"/>
            <a:ext cx="1436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u=774907207,2423437664&amp;fm=0&amp;gp=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81525"/>
            <a:ext cx="2051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00010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Times New Roman" pitchFamily="18" charset="0"/>
              </a:rPr>
              <a:t>1.  Do you like the book____________</a:t>
            </a:r>
            <a:r>
              <a:rPr lang="zh-CN" altLang="en-US" sz="4000" b="1" u="sng" dirty="0">
                <a:latin typeface="Times New Roman" pitchFamily="18" charset="0"/>
              </a:rPr>
              <a:t>                              </a:t>
            </a:r>
            <a:r>
              <a:rPr lang="zh-CN" altLang="en-US" sz="4000" b="1" dirty="0">
                <a:latin typeface="Times New Roman" pitchFamily="18" charset="0"/>
              </a:rPr>
              <a:t>she spent $10? </a:t>
            </a:r>
          </a:p>
          <a:p>
            <a:r>
              <a:rPr lang="zh-CN" altLang="en-US" sz="4000" b="1" dirty="0">
                <a:latin typeface="Times New Roman" pitchFamily="18" charset="0"/>
              </a:rPr>
              <a:t>2.  Do you like the book_____________ </a:t>
            </a:r>
            <a:r>
              <a:rPr lang="zh-CN" altLang="en-US" sz="4000" b="1" u="sng" dirty="0">
                <a:latin typeface="Times New Roman" pitchFamily="18" charset="0"/>
              </a:rPr>
              <a:t>                               </a:t>
            </a:r>
            <a:r>
              <a:rPr lang="zh-CN" altLang="en-US" sz="4000" b="1" dirty="0">
                <a:latin typeface="Times New Roman" pitchFamily="18" charset="0"/>
              </a:rPr>
              <a:t>she paid $10?</a:t>
            </a:r>
          </a:p>
          <a:p>
            <a:r>
              <a:rPr lang="zh-CN" altLang="en-US" sz="4000" b="1" dirty="0">
                <a:latin typeface="Times New Roman" pitchFamily="18" charset="0"/>
              </a:rPr>
              <a:t>3.  Do you like the book _____________</a:t>
            </a:r>
            <a:r>
              <a:rPr lang="zh-CN" altLang="en-US" sz="4000" b="1" u="sng" dirty="0">
                <a:latin typeface="Times New Roman" pitchFamily="18" charset="0"/>
              </a:rPr>
              <a:t>                             </a:t>
            </a:r>
            <a:r>
              <a:rPr lang="zh-CN" altLang="en-US" sz="4000" b="1" dirty="0">
                <a:latin typeface="Times New Roman" pitchFamily="18" charset="0"/>
              </a:rPr>
              <a:t> she learned a lot?  </a:t>
            </a:r>
          </a:p>
          <a:p>
            <a:r>
              <a:rPr lang="zh-CN" altLang="en-US" sz="4000" b="1" dirty="0">
                <a:latin typeface="Times New Roman" pitchFamily="18" charset="0"/>
              </a:rPr>
              <a:t>4.  Do you like the book______________</a:t>
            </a:r>
            <a:r>
              <a:rPr lang="zh-CN" altLang="en-US" sz="4000" b="1" u="sng" dirty="0">
                <a:latin typeface="Times New Roman" pitchFamily="18" charset="0"/>
              </a:rPr>
              <a:t>                              </a:t>
            </a:r>
            <a:r>
              <a:rPr lang="zh-CN" altLang="en-US" sz="4000" b="1" dirty="0">
                <a:latin typeface="Times New Roman" pitchFamily="18" charset="0"/>
              </a:rPr>
              <a:t> she often talks?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715008" y="1000108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Times New Roman" pitchFamily="18" charset="0"/>
              </a:rPr>
              <a:t>on which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786446" y="2214554"/>
            <a:ext cx="2259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Times New Roman" pitchFamily="18" charset="0"/>
              </a:rPr>
              <a:t>for which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643570" y="3357562"/>
            <a:ext cx="2682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Times New Roman" pitchFamily="18" charset="0"/>
              </a:rPr>
              <a:t>from which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572132" y="4572008"/>
            <a:ext cx="2852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Times New Roman" pitchFamily="18" charset="0"/>
              </a:rPr>
              <a:t>about which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2784487"/>
            <a:ext cx="795813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AutoNum type="arabicParenR"/>
              <a:tabLst>
                <a:tab pos="0" algn="l"/>
              </a:tabLst>
            </a:pPr>
            <a:r>
              <a:rPr lang="zh-CN" altLang="en-US" sz="4000" b="1" dirty="0">
                <a:solidFill>
                  <a:srgbClr val="FF3300"/>
                </a:solidFill>
                <a:latin typeface="Times New Roman" pitchFamily="18" charset="0"/>
                <a:ea typeface="楷体_GB2312" pitchFamily="1" charset="-122"/>
              </a:rPr>
              <a:t>根据定语从句中</a:t>
            </a:r>
            <a:r>
              <a:rPr lang="zh-CN" altLang="en-US" sz="4000" b="1" dirty="0">
                <a:latin typeface="Times New Roman" pitchFamily="18" charset="0"/>
                <a:ea typeface="楷体_GB2312" pitchFamily="1" charset="-122"/>
              </a:rPr>
              <a:t>谓语动词</a:t>
            </a:r>
            <a:r>
              <a:rPr lang="zh-CN" altLang="en-US" sz="4000" b="1" dirty="0">
                <a:solidFill>
                  <a:srgbClr val="FF3300"/>
                </a:solidFill>
                <a:latin typeface="Times New Roman" pitchFamily="18" charset="0"/>
                <a:ea typeface="楷体_GB2312" pitchFamily="1" charset="-122"/>
              </a:rPr>
              <a:t>的习惯搭配来决定。</a:t>
            </a:r>
          </a:p>
          <a:p>
            <a:pPr>
              <a:lnSpc>
                <a:spcPct val="120000"/>
              </a:lnSpc>
              <a:tabLst>
                <a:tab pos="0" algn="l"/>
              </a:tabLst>
            </a:pPr>
            <a:endParaRPr lang="zh-CN" altLang="en-US" sz="4000" b="1" dirty="0">
              <a:latin typeface="Times New Roman" pitchFamily="18" charset="0"/>
              <a:ea typeface="楷体_GB2312" pitchFamily="1" charset="-122"/>
            </a:endParaRP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2484438" y="561964"/>
            <a:ext cx="4176712" cy="12239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987675" y="798499"/>
            <a:ext cx="3097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pic>
        <p:nvPicPr>
          <p:cNvPr id="6" name="WordArt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572008"/>
            <a:ext cx="4168775" cy="14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5786" y="996321"/>
            <a:ext cx="8358246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14000"/>
              </a:lnSpc>
              <a:buFont typeface="Wingdings" pitchFamily="2" charset="2"/>
              <a:buAutoNum type="arabicPeriod"/>
            </a:pPr>
            <a:r>
              <a:rPr lang="zh-CN" altLang="en-US" sz="4000" b="1" dirty="0" smtClean="0">
                <a:latin typeface="宋体" pitchFamily="2" charset="-122"/>
                <a:ea typeface="宋体" pitchFamily="2" charset="-122"/>
              </a:rPr>
              <a:t>This is the good car_______I spent all my money.</a:t>
            </a:r>
            <a:endParaRPr lang="en-US" altLang="zh-CN" sz="4000" b="1" dirty="0" smtClean="0">
              <a:latin typeface="宋体" pitchFamily="2" charset="-122"/>
              <a:ea typeface="宋体" pitchFamily="2" charset="-122"/>
            </a:endParaRPr>
          </a:p>
          <a:p>
            <a:pPr marL="533400" indent="-533400">
              <a:lnSpc>
                <a:spcPct val="114000"/>
              </a:lnSpc>
              <a:buFont typeface="Wingdings" pitchFamily="2" charset="2"/>
              <a:buAutoNum type="arabicPeriod"/>
            </a:pPr>
            <a:endParaRPr lang="en-US" altLang="zh-CN" sz="4000" b="1" dirty="0">
              <a:latin typeface="宋体" pitchFamily="2" charset="-122"/>
              <a:ea typeface="宋体" pitchFamily="2" charset="-122"/>
            </a:endParaRPr>
          </a:p>
          <a:p>
            <a:pPr marL="533400" indent="-533400">
              <a:lnSpc>
                <a:spcPct val="114000"/>
              </a:lnSpc>
              <a:buFont typeface="Wingdings" pitchFamily="2" charset="2"/>
              <a:buAutoNum type="arabicPeriod"/>
            </a:pPr>
            <a:endParaRPr lang="en-US" altLang="zh-CN" sz="4000" b="1" dirty="0" smtClean="0">
              <a:latin typeface="宋体" pitchFamily="2" charset="-122"/>
              <a:ea typeface="宋体" pitchFamily="2" charset="-122"/>
            </a:endParaRPr>
          </a:p>
          <a:p>
            <a:pPr marL="533400" indent="-533400">
              <a:lnSpc>
                <a:spcPct val="114000"/>
              </a:lnSpc>
              <a:buFont typeface="Wingdings" pitchFamily="2" charset="2"/>
              <a:buAutoNum type="arabicPeriod"/>
            </a:pPr>
            <a:r>
              <a:rPr lang="zh-CN" altLang="en-US" sz="4000" b="1" dirty="0" smtClean="0">
                <a:latin typeface="宋体" pitchFamily="2" charset="-122"/>
                <a:ea typeface="宋体" pitchFamily="2" charset="-122"/>
              </a:rPr>
              <a:t>I can’t find my dictionary _______</a:t>
            </a:r>
            <a:r>
              <a:rPr lang="en-US" altLang="zh-CN" sz="4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4000" b="1" dirty="0" smtClean="0">
                <a:latin typeface="宋体" pitchFamily="2" charset="-122"/>
                <a:ea typeface="宋体" pitchFamily="2" charset="-122"/>
              </a:rPr>
              <a:t>I paid over $100 .</a:t>
            </a:r>
            <a:endParaRPr lang="en-US" altLang="zh-CN" sz="4000" b="1" dirty="0" smtClean="0">
              <a:latin typeface="宋体" pitchFamily="2" charset="-122"/>
              <a:ea typeface="宋体" pitchFamily="2" charset="-122"/>
            </a:endParaRPr>
          </a:p>
          <a:p>
            <a:pPr marL="533400" indent="-533400">
              <a:lnSpc>
                <a:spcPct val="114000"/>
              </a:lnSpc>
            </a:pPr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 </a:t>
            </a:r>
            <a:endParaRPr lang="en-US" altLang="zh-CN" sz="40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52529" y="4498987"/>
            <a:ext cx="21764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CC0000"/>
                </a:solidFill>
                <a:latin typeface="Times New Roman" pitchFamily="18" charset="0"/>
              </a:rPr>
              <a:t> for which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06536" y="5211780"/>
            <a:ext cx="4737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i="1" dirty="0">
                <a:solidFill>
                  <a:srgbClr val="0070C0"/>
                </a:solidFill>
                <a:latin typeface="Times New Roman" pitchFamily="18" charset="0"/>
                <a:ea typeface="华文新魏" pitchFamily="2" charset="-122"/>
              </a:rPr>
              <a:t>pay… for the dictionary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34178" y="996938"/>
            <a:ext cx="1966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CC0000"/>
                </a:solidFill>
                <a:latin typeface="Times New Roman" pitchFamily="18" charset="0"/>
              </a:rPr>
              <a:t>on which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85852" y="2435223"/>
            <a:ext cx="5202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0070C0"/>
                </a:solidFill>
                <a:latin typeface="Times New Roman" pitchFamily="18" charset="0"/>
                <a:ea typeface="华文新魏" pitchFamily="2" charset="-122"/>
              </a:rPr>
              <a:t>spend money on the car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  <p:bldP spid="11" grpId="0" autoUpdateAnimBg="0"/>
      <p:bldP spid="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357188"/>
            <a:ext cx="8786812" cy="1600200"/>
          </a:xfrm>
          <a:noFill/>
        </p:spPr>
        <p:txBody>
          <a:bodyPr anchor="b">
            <a:normAutofit/>
          </a:bodyPr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200" b="1" dirty="0">
                <a:latin typeface="Tahoma" pitchFamily="34" charset="0"/>
                <a:ea typeface="+mn-ea"/>
                <a:cs typeface="+mn-cs"/>
              </a:rPr>
              <a:t>I</a:t>
            </a:r>
            <a:r>
              <a:rPr lang="en-US" altLang="zh-CN" sz="3200" b="1" dirty="0">
                <a:latin typeface="Tahoma" pitchFamily="34" charset="0"/>
                <a:ea typeface="+mn-ea"/>
                <a:cs typeface="+mn-cs"/>
              </a:rPr>
              <a:t>’ </a:t>
            </a:r>
            <a:r>
              <a:rPr lang="zh-CN" altLang="en-US" sz="3200" b="1" dirty="0">
                <a:latin typeface="Tahoma" pitchFamily="34" charset="0"/>
                <a:ea typeface="+mn-ea"/>
                <a:cs typeface="+mn-cs"/>
              </a:rPr>
              <a:t>ll never forget the day </a:t>
            </a:r>
            <a:r>
              <a:rPr lang="zh-CN" altLang="en-US" sz="3200" b="1" dirty="0" smtClean="0">
                <a:latin typeface="Tahoma" pitchFamily="34" charset="0"/>
                <a:ea typeface="+mn-ea"/>
                <a:cs typeface="+mn-cs"/>
              </a:rPr>
              <a:t> ________</a:t>
            </a:r>
            <a:r>
              <a:rPr lang="zh-CN" altLang="en-US" sz="3200" b="1" dirty="0">
                <a:latin typeface="Tahoma" pitchFamily="34" charset="0"/>
                <a:ea typeface="+mn-ea"/>
                <a:cs typeface="+mn-cs"/>
              </a:rPr>
              <a:t/>
            </a:r>
            <a:br>
              <a:rPr lang="zh-CN" altLang="en-US" sz="3200" b="1" dirty="0">
                <a:latin typeface="Tahoma" pitchFamily="34" charset="0"/>
                <a:ea typeface="+mn-ea"/>
                <a:cs typeface="+mn-cs"/>
              </a:rPr>
            </a:br>
            <a:r>
              <a:rPr lang="zh-CN" altLang="en-US" sz="3200" b="1" dirty="0">
                <a:latin typeface="Tahoma" pitchFamily="34" charset="0"/>
                <a:ea typeface="+mn-ea"/>
                <a:cs typeface="+mn-cs"/>
              </a:rPr>
              <a:t>he made the speech.</a:t>
            </a:r>
            <a:r>
              <a:rPr lang="en-US" altLang="zh-CN" sz="3200" b="1" dirty="0"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altLang="zh-CN" sz="3200" b="1" dirty="0" smtClean="0">
                <a:latin typeface="Tahoma" pitchFamily="34" charset="0"/>
                <a:ea typeface="+mn-ea"/>
                <a:cs typeface="+mn-cs"/>
              </a:rPr>
              <a:t>   </a:t>
            </a:r>
            <a:r>
              <a:rPr lang="zh-CN" altLang="en-US" sz="3200" b="1" dirty="0" smtClean="0">
                <a:latin typeface="Tahoma" pitchFamily="34" charset="0"/>
                <a:ea typeface="+mn-ea"/>
                <a:cs typeface="+mn-cs"/>
              </a:rPr>
              <a:t>__ </a:t>
            </a:r>
            <a:r>
              <a:rPr lang="zh-CN" altLang="en-US" sz="3200" b="1" dirty="0">
                <a:latin typeface="Tahoma" pitchFamily="34" charset="0"/>
                <a:ea typeface="+mn-ea"/>
                <a:cs typeface="+mn-cs"/>
              </a:rPr>
              <a:t>__ __ ___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72063" y="1214438"/>
            <a:ext cx="297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i="1" dirty="0">
                <a:solidFill>
                  <a:srgbClr val="C00000"/>
                </a:solidFill>
                <a:latin typeface="Tahoma" pitchFamily="34" charset="0"/>
              </a:rPr>
              <a:t>+</a:t>
            </a:r>
            <a:r>
              <a:rPr lang="en-US" altLang="zh-CN" sz="3200" b="1" i="1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zh-CN" altLang="en-US" sz="3200" b="1" i="1" dirty="0">
                <a:solidFill>
                  <a:srgbClr val="C00000"/>
                </a:solidFill>
                <a:latin typeface="Tahoma" pitchFamily="34" charset="0"/>
              </a:rPr>
              <a:t>on the day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6000750" y="928688"/>
            <a:ext cx="785813" cy="461962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72188" y="428625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Tahoma" pitchFamily="34" charset="0"/>
              </a:rPr>
              <a:t>on which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0063" y="1928813"/>
            <a:ext cx="8358187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7030A0"/>
                </a:solidFill>
                <a:latin typeface="Tahoma" pitchFamily="34" charset="0"/>
              </a:rPr>
              <a:t>The moment</a:t>
            </a:r>
            <a:r>
              <a:rPr lang="zh-CN" altLang="en-US" sz="3600" b="1" dirty="0">
                <a:solidFill>
                  <a:srgbClr val="7030A0"/>
                </a:solidFill>
                <a:latin typeface="Tahoma" pitchFamily="34" charset="0"/>
              </a:rPr>
              <a:t> ___which</a:t>
            </a:r>
            <a:r>
              <a:rPr lang="zh-CN" altLang="en-US" sz="3200" b="1" dirty="0">
                <a:solidFill>
                  <a:srgbClr val="7030A0"/>
                </a:solidFill>
                <a:latin typeface="Tahoma" pitchFamily="34" charset="0"/>
              </a:rPr>
              <a:t> I made the decision is exciting.</a:t>
            </a:r>
            <a:endParaRPr lang="en-US" altLang="zh-CN" sz="3200" b="1" dirty="0">
              <a:solidFill>
                <a:srgbClr val="7030A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7030A0"/>
                </a:solidFill>
                <a:latin typeface="Tahoma" pitchFamily="34" charset="0"/>
              </a:rPr>
              <a:t> ___ the moment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143000" y="3786188"/>
            <a:ext cx="928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ahoma" pitchFamily="34" charset="0"/>
              </a:rPr>
              <a:t>at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643313" y="2143125"/>
            <a:ext cx="642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ahoma" pitchFamily="34" charset="0"/>
              </a:rPr>
              <a:t>at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00063" y="4714875"/>
            <a:ext cx="8143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3200" b="1" dirty="0">
                <a:latin typeface="Tahoma" pitchFamily="34" charset="0"/>
              </a:rPr>
              <a:t>The month _____which I left for vocation is July.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3200" b="1" dirty="0">
                <a:latin typeface="Tahoma" pitchFamily="34" charset="0"/>
              </a:rPr>
              <a:t>  ______ the month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ahoma" pitchFamily="34" charset="0"/>
              </a:rPr>
              <a:t>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85813" y="5786438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folHlink"/>
                </a:solidFill>
                <a:latin typeface="Tahoma" pitchFamily="34" charset="0"/>
              </a:rPr>
              <a:t>    </a:t>
            </a:r>
            <a:r>
              <a:rPr lang="zh-CN" altLang="en-US" sz="4000" b="1">
                <a:solidFill>
                  <a:srgbClr val="CC0000"/>
                </a:solidFill>
                <a:latin typeface="Tahoma" pitchFamily="34" charset="0"/>
              </a:rPr>
              <a:t>in</a:t>
            </a:r>
            <a:endParaRPr lang="zh-CN" altLang="en-US" sz="3200" b="1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000375" y="45720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folHlink"/>
                </a:solidFill>
                <a:latin typeface="Tahoma" pitchFamily="34" charset="0"/>
              </a:rPr>
              <a:t>    </a:t>
            </a:r>
            <a:r>
              <a:rPr lang="zh-CN" altLang="en-US" sz="4000" b="1">
                <a:solidFill>
                  <a:srgbClr val="CC0000"/>
                </a:solidFill>
                <a:latin typeface="Tahoma" pitchFamily="34" charset="0"/>
              </a:rPr>
              <a:t>in</a:t>
            </a:r>
            <a:endParaRPr lang="zh-CN" altLang="en-US" sz="3200" b="1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048000" y="2667000"/>
            <a:ext cx="26670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b="1">
              <a:solidFill>
                <a:srgbClr val="CC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nimBg="1"/>
      <p:bldP spid="16389" grpId="0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utoUpdateAnimBg="0"/>
      <p:bldP spid="16395" grpId="0" autoUpdateAnimBg="0"/>
      <p:bldP spid="1639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8313" y="1484313"/>
            <a:ext cx="8029575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4400" b="1" dirty="0">
                <a:solidFill>
                  <a:srgbClr val="FF3300"/>
                </a:solidFill>
                <a:latin typeface="Times New Roman" pitchFamily="18" charset="0"/>
                <a:ea typeface="楷体_GB2312" pitchFamily="1" charset="-122"/>
              </a:rPr>
              <a:t>2)根据</a:t>
            </a:r>
            <a:r>
              <a:rPr lang="zh-CN" altLang="en-US" sz="4400" b="1" dirty="0">
                <a:latin typeface="Times New Roman" pitchFamily="18" charset="0"/>
                <a:ea typeface="楷体_GB2312" pitchFamily="1" charset="-122"/>
              </a:rPr>
              <a:t>先行词的搭配习惯</a:t>
            </a:r>
            <a:r>
              <a:rPr lang="zh-CN" altLang="en-US" sz="4400" b="1" dirty="0">
                <a:solidFill>
                  <a:srgbClr val="FF3300"/>
                </a:solidFill>
                <a:latin typeface="Times New Roman" pitchFamily="18" charset="0"/>
                <a:ea typeface="楷体_GB2312" pitchFamily="1" charset="-122"/>
              </a:rPr>
              <a:t>来决定。</a:t>
            </a:r>
          </a:p>
        </p:txBody>
      </p:sp>
      <p:pic>
        <p:nvPicPr>
          <p:cNvPr id="3" name="WordArt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357562"/>
            <a:ext cx="4168775" cy="14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85750" y="1285875"/>
            <a:ext cx="854075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400" b="1" dirty="0" smtClean="0"/>
              <a:t>1. </a:t>
            </a:r>
            <a:r>
              <a:rPr lang="en-GB" altLang="en-US" sz="4400" b="1" dirty="0" smtClean="0"/>
              <a:t>This is the knife __________ I usually cut my pencil.</a:t>
            </a:r>
            <a:endParaRPr lang="zh-CN" altLang="en-US" sz="4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b="1" dirty="0" smtClean="0"/>
              <a:t>2. We can’t live without the sun___</a:t>
            </a:r>
            <a:r>
              <a:rPr lang="en-US" altLang="zh-CN" sz="4400" b="1" dirty="0" smtClean="0"/>
              <a:t>________</a:t>
            </a:r>
            <a:r>
              <a:rPr lang="zh-CN" altLang="en-US" sz="4400" b="1" dirty="0" smtClean="0"/>
              <a:t>_ we get heat and light.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286273" y="1285875"/>
            <a:ext cx="3571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i="1" dirty="0">
                <a:solidFill>
                  <a:srgbClr val="CC0000"/>
                </a:solidFill>
              </a:rPr>
              <a:t>with which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36644" y="3357563"/>
            <a:ext cx="44640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i="1" dirty="0">
                <a:solidFill>
                  <a:srgbClr val="CC0000"/>
                </a:solidFill>
              </a:rPr>
              <a:t>from which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500063"/>
            <a:ext cx="8540750" cy="3886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400" b="1" dirty="0" smtClean="0"/>
              <a:t>1.The house ______ there is a big tree was built more than 1000 years ago.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b="1" dirty="0" smtClean="0"/>
              <a:t>   A. which             </a:t>
            </a:r>
            <a:endParaRPr lang="en-US" altLang="zh-CN" sz="4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CN" sz="4400" b="1" dirty="0" smtClean="0"/>
              <a:t>   </a:t>
            </a:r>
            <a:r>
              <a:rPr lang="zh-CN" altLang="en-US" sz="4400" b="1" dirty="0" smtClean="0"/>
              <a:t>B. </a:t>
            </a:r>
            <a:r>
              <a:rPr lang="zh-CN" altLang="en-US" sz="4400" b="1" u="sng" dirty="0" smtClean="0"/>
              <a:t>in front of </a:t>
            </a:r>
            <a:r>
              <a:rPr lang="zh-CN" altLang="en-US" sz="4400" b="1" dirty="0" smtClean="0"/>
              <a:t>which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b="1" dirty="0" smtClean="0"/>
              <a:t>   C. that                </a:t>
            </a:r>
            <a:endParaRPr lang="en-US" altLang="zh-CN" sz="4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CN" sz="4400" b="1" dirty="0" smtClean="0"/>
              <a:t>   </a:t>
            </a:r>
            <a:r>
              <a:rPr lang="zh-CN" altLang="en-US" sz="4400" b="1" dirty="0" smtClean="0"/>
              <a:t>D. </a:t>
            </a:r>
            <a:r>
              <a:rPr lang="zh-CN" altLang="en-US" sz="4400" b="1" u="sng" dirty="0" smtClean="0"/>
              <a:t>in the front of </a:t>
            </a:r>
            <a:r>
              <a:rPr lang="zh-CN" altLang="en-US" sz="4400" b="1" dirty="0" smtClean="0"/>
              <a:t>which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995738" y="2708275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4000" b="1" i="1">
              <a:solidFill>
                <a:schemeClr val="bg1"/>
              </a:solidFill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250825" y="6092825"/>
            <a:ext cx="647700" cy="5556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" name="Picture 4" descr="720005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2938" y="785813"/>
            <a:ext cx="8202612" cy="55229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400" b="1" dirty="0" smtClean="0"/>
              <a:t>2.The house </a:t>
            </a:r>
            <a:r>
              <a:rPr lang="en-US" altLang="zh-CN" sz="4400" b="1" dirty="0" smtClean="0"/>
              <a:t>             </a:t>
            </a:r>
            <a:r>
              <a:rPr lang="zh-CN" altLang="en-US" sz="4400" b="1" dirty="0" smtClean="0"/>
              <a:t>I grew up ____</a:t>
            </a:r>
            <a:r>
              <a:rPr lang="en-US" altLang="zh-CN" sz="4400" b="1" dirty="0" smtClean="0"/>
              <a:t> </a:t>
            </a:r>
            <a:r>
              <a:rPr lang="zh-CN" altLang="en-US" sz="4400" b="1" dirty="0" smtClean="0"/>
              <a:t>has been taken down and replaced by an office building.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b="1" dirty="0" smtClean="0"/>
              <a:t>（2009江西，26）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b="1" dirty="0" smtClean="0"/>
              <a:t>  A.in it     B.in    C.in that     D.in which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sz="4400" b="1" dirty="0" smtClean="0"/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3571868" y="714375"/>
            <a:ext cx="257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</a:rPr>
              <a:t>which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720005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1475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2976" y="1071546"/>
            <a:ext cx="3294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defRPr/>
            </a:pPr>
            <a:r>
              <a:rPr lang="zh-CN" altLang="en-US" sz="4800" b="1" i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Grammar</a:t>
            </a:r>
          </a:p>
        </p:txBody>
      </p:sp>
      <p:sp>
        <p:nvSpPr>
          <p:cNvPr id="3" name="矩形 2"/>
          <p:cNvSpPr/>
          <p:nvPr/>
        </p:nvSpPr>
        <p:spPr>
          <a:xfrm>
            <a:off x="1142976" y="2786058"/>
            <a:ext cx="72866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preposition </a:t>
            </a:r>
            <a:r>
              <a:rPr lang="en-US" altLang="en-US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+ which </a:t>
            </a:r>
            <a:endParaRPr lang="en-US" altLang="en-US" sz="4800" b="1" i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r>
              <a:rPr lang="en-US" altLang="en-US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in </a:t>
            </a:r>
            <a:r>
              <a:rPr lang="en-US" altLang="en-US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attributive clause</a:t>
            </a:r>
            <a:endParaRPr lang="zh-CN" altLang="en-US" sz="48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06" y="1428736"/>
            <a:ext cx="91182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4400" b="1" dirty="0" smtClean="0">
                <a:solidFill>
                  <a:srgbClr val="FF3300"/>
                </a:solidFill>
                <a:latin typeface="Times New Roman" pitchFamily="18" charset="0"/>
                <a:ea typeface="楷体_GB2312" pitchFamily="1" charset="-122"/>
              </a:rPr>
              <a:t>3</a:t>
            </a:r>
            <a:r>
              <a:rPr lang="zh-CN" altLang="en-US" sz="4400" b="1" dirty="0" smtClean="0">
                <a:solidFill>
                  <a:srgbClr val="FF3300"/>
                </a:solidFill>
                <a:latin typeface="Times New Roman" pitchFamily="18" charset="0"/>
                <a:ea typeface="楷体_GB2312" pitchFamily="1" charset="-122"/>
              </a:rPr>
              <a:t>)</a:t>
            </a:r>
            <a:r>
              <a:rPr lang="zh-CN" altLang="en-US" sz="4400" b="1" dirty="0">
                <a:solidFill>
                  <a:srgbClr val="FF3300"/>
                </a:solidFill>
                <a:latin typeface="Times New Roman" pitchFamily="18" charset="0"/>
                <a:ea typeface="楷体_GB2312" pitchFamily="1" charset="-122"/>
              </a:rPr>
              <a:t>根据</a:t>
            </a:r>
            <a:r>
              <a:rPr lang="zh-CN" altLang="en-US" sz="4400" b="1" dirty="0">
                <a:solidFill>
                  <a:srgbClr val="FF0000"/>
                </a:solidFill>
                <a:latin typeface="Times New Roman" pitchFamily="18" charset="0"/>
                <a:ea typeface="楷体_GB2312" pitchFamily="1" charset="-122"/>
              </a:rPr>
              <a:t>定语从句</a:t>
            </a:r>
            <a:r>
              <a:rPr lang="zh-CN" altLang="en-US" sz="4400" b="1" dirty="0">
                <a:latin typeface="Times New Roman" pitchFamily="18" charset="0"/>
                <a:ea typeface="楷体_GB2312" pitchFamily="1" charset="-122"/>
              </a:rPr>
              <a:t>所表达的意义</a:t>
            </a:r>
            <a:r>
              <a:rPr lang="zh-CN" altLang="en-US" sz="4400" b="1" dirty="0">
                <a:solidFill>
                  <a:srgbClr val="FF3300"/>
                </a:solidFill>
                <a:latin typeface="Times New Roman" pitchFamily="18" charset="0"/>
                <a:ea typeface="楷体_GB2312" pitchFamily="1" charset="-122"/>
              </a:rPr>
              <a:t>来确定</a:t>
            </a:r>
          </a:p>
        </p:txBody>
      </p:sp>
      <p:pic>
        <p:nvPicPr>
          <p:cNvPr id="3" name="WordArt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143248"/>
            <a:ext cx="4168775" cy="14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7771" y="2285992"/>
            <a:ext cx="8966229" cy="13684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zh-CN" altLang="en-US" sz="4400" b="1" dirty="0" smtClean="0"/>
              <a:t>     </a:t>
            </a:r>
            <a:r>
              <a:rPr lang="en-US" altLang="zh-CN" sz="4400" b="1" dirty="0" smtClean="0"/>
              <a:t> </a:t>
            </a:r>
            <a:r>
              <a:rPr lang="zh-CN" altLang="en-US" sz="4400" b="1" dirty="0" smtClean="0"/>
              <a:t>Air, ________ which man can</a:t>
            </a:r>
            <a:r>
              <a:rPr lang="en-US" altLang="zh-CN" sz="4400" b="1" dirty="0" smtClean="0"/>
              <a:t>’</a:t>
            </a:r>
            <a:r>
              <a:rPr lang="zh-CN" altLang="en-US" sz="4400" b="1" dirty="0" smtClean="0"/>
              <a:t>t live, is really important.</a:t>
            </a:r>
          </a:p>
          <a:p>
            <a:pPr eaLnBrk="1" hangingPunct="1"/>
            <a:endParaRPr lang="zh-CN" altLang="en-US" sz="4400" dirty="0" smtClean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481265" y="2214554"/>
            <a:ext cx="2447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</a:rPr>
              <a:t>without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4313" y="3929063"/>
            <a:ext cx="845978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4400" b="1" dirty="0"/>
              <a:t>   </a:t>
            </a:r>
            <a:r>
              <a:rPr lang="zh-CN" altLang="en-US" sz="4400" b="1" dirty="0"/>
              <a:t>The pen _____which he is writing now was bought yesterday.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14688" y="3929063"/>
            <a:ext cx="1377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</a:rPr>
              <a:t>with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8625" y="1571625"/>
            <a:ext cx="88931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Tahoma" pitchFamily="34" charset="0"/>
              </a:rPr>
              <a:t>Is this the watch that you are </a:t>
            </a:r>
            <a:r>
              <a:rPr lang="zh-CN" altLang="en-US" sz="4000" b="1" u="sng" dirty="0">
                <a:solidFill>
                  <a:schemeClr val="hlink"/>
                </a:solidFill>
                <a:latin typeface="Tahoma" pitchFamily="34" charset="0"/>
              </a:rPr>
              <a:t>looking for</a:t>
            </a:r>
            <a:r>
              <a:rPr lang="zh-CN" altLang="en-US" sz="4000" b="1" dirty="0">
                <a:latin typeface="Tahoma" pitchFamily="34" charset="0"/>
              </a:rPr>
              <a:t>?</a:t>
            </a:r>
          </a:p>
          <a:p>
            <a:endParaRPr lang="zh-CN" altLang="en-US" sz="4000" b="1" dirty="0">
              <a:latin typeface="Tahoma" pitchFamily="34" charset="0"/>
            </a:endParaRPr>
          </a:p>
          <a:p>
            <a:r>
              <a:rPr lang="zh-CN" altLang="en-US" sz="4000" b="1" dirty="0">
                <a:latin typeface="Tahoma" pitchFamily="34" charset="0"/>
              </a:rPr>
              <a:t>The old man whom I am </a:t>
            </a:r>
            <a:r>
              <a:rPr lang="zh-CN" altLang="en-US" sz="4000" b="1" u="sng" dirty="0">
                <a:solidFill>
                  <a:schemeClr val="hlink"/>
                </a:solidFill>
                <a:latin typeface="Tahoma" pitchFamily="34" charset="0"/>
              </a:rPr>
              <a:t>looking after</a:t>
            </a:r>
            <a:r>
              <a:rPr lang="zh-CN" altLang="en-US" sz="4000" b="1" dirty="0">
                <a:latin typeface="Tahoma" pitchFamily="34" charset="0"/>
              </a:rPr>
              <a:t> is better 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47675" y="4802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latin typeface="Tahoma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00063" y="5143500"/>
            <a:ext cx="799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chemeClr val="hlink"/>
                </a:solidFill>
                <a:latin typeface="Tahoma" pitchFamily="34" charset="0"/>
              </a:rPr>
              <a:t>    在</a:t>
            </a:r>
            <a:r>
              <a:rPr lang="zh-CN" altLang="en-US" sz="4000" b="1" dirty="0">
                <a:solidFill>
                  <a:srgbClr val="000066"/>
                </a:solidFill>
                <a:latin typeface="Tahoma" pitchFamily="34" charset="0"/>
              </a:rPr>
              <a:t>固定短语</a:t>
            </a:r>
            <a:r>
              <a:rPr lang="zh-CN" altLang="en-US" sz="4000" b="1" dirty="0">
                <a:solidFill>
                  <a:schemeClr val="hlink"/>
                </a:solidFill>
                <a:latin typeface="Tahoma" pitchFamily="34" charset="0"/>
              </a:rPr>
              <a:t>中介词不能提前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4213" y="806450"/>
            <a:ext cx="5310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Tahoma" pitchFamily="34" charset="0"/>
              </a:rPr>
              <a:t>下面两句中的介词能提前吗?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 autoUpdateAnimBg="0"/>
      <p:bldP spid="2458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88913"/>
            <a:ext cx="9144000" cy="6192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固定搭配的动词短语中的</a:t>
            </a:r>
            <a:r>
              <a:rPr lang="zh-CN" altLang="en-US" sz="4000" b="1" u="sng" dirty="0" smtClean="0">
                <a:solidFill>
                  <a:srgbClr val="7030A0"/>
                </a:solidFill>
              </a:rPr>
              <a:t>介词一般不能提前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         </a:t>
            </a:r>
            <a:r>
              <a:rPr lang="zh-CN" altLang="en-US" sz="3600" b="1" dirty="0" smtClean="0"/>
              <a:t>常见的这类动词短语有: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zh-CN" altLang="en-US" sz="3600" b="1" dirty="0" smtClean="0">
                <a:solidFill>
                  <a:srgbClr val="FF0000"/>
                </a:solidFill>
              </a:rPr>
              <a:t>look for/after/forward to,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zh-CN" altLang="en-US" sz="3600" b="1" dirty="0" smtClean="0">
                <a:solidFill>
                  <a:srgbClr val="FF0000"/>
                </a:solidFill>
              </a:rPr>
              <a:t>care for(照顾，喜欢）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zh-CN" altLang="en-US" sz="3600" b="1" dirty="0" smtClean="0">
                <a:solidFill>
                  <a:srgbClr val="FF0000"/>
                </a:solidFill>
              </a:rPr>
              <a:t>hear of/about/from, take care of等.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   </a:t>
            </a:r>
            <a:r>
              <a:rPr lang="zh-CN" altLang="en-US" sz="3600" b="1" dirty="0" smtClean="0"/>
              <a:t>This is the right place I</a:t>
            </a:r>
            <a:r>
              <a:rPr lang="en-US" altLang="zh-CN" sz="3600" b="1" dirty="0" smtClean="0"/>
              <a:t>’</a:t>
            </a:r>
            <a:r>
              <a:rPr lang="zh-CN" altLang="en-US" sz="3600" b="1" dirty="0" smtClean="0"/>
              <a:t>m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looking for</a:t>
            </a:r>
            <a:r>
              <a:rPr lang="zh-CN" altLang="en-US" sz="3600" b="1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   </a:t>
            </a:r>
            <a:r>
              <a:rPr lang="zh-CN" altLang="en-US" sz="3600" b="1" dirty="0" smtClean="0"/>
              <a:t>The girl whom he is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looking after </a:t>
            </a:r>
            <a:r>
              <a:rPr lang="zh-CN" altLang="en-US" sz="3600" b="1" dirty="0" smtClean="0"/>
              <a:t>is his sister.</a:t>
            </a:r>
            <a:r>
              <a:rPr lang="zh-CN" altLang="en-US" b="1" dirty="0" smtClean="0"/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341438"/>
            <a:ext cx="9144000" cy="48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5000"/>
              </a:lnSpc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zh-CN" altLang="en-US" sz="3200" b="1" dirty="0"/>
              <a:t>China is a beautiful country, ____  _____ we </a:t>
            </a:r>
            <a:r>
              <a:rPr lang="zh-CN" altLang="en-US" sz="3200" b="1" dirty="0">
                <a:solidFill>
                  <a:srgbClr val="FF0000"/>
                </a:solidFill>
              </a:rPr>
              <a:t>are  proud</a:t>
            </a:r>
            <a:r>
              <a:rPr lang="zh-CN" altLang="en-US" sz="3200" b="1" dirty="0"/>
              <a:t>.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zh-CN" altLang="en-US" sz="3200" b="1" dirty="0"/>
              <a:t>Do you remember </a:t>
            </a:r>
            <a:r>
              <a:rPr lang="zh-CN" altLang="en-US" sz="3200" b="1" dirty="0">
                <a:solidFill>
                  <a:srgbClr val="FF0000"/>
                </a:solidFill>
              </a:rPr>
              <a:t>the day</a:t>
            </a:r>
            <a:r>
              <a:rPr lang="zh-CN" altLang="en-US" sz="3200" b="1" dirty="0"/>
              <a:t>  ___ ______ you joined our club?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zh-CN" altLang="en-US" sz="3200" b="1" dirty="0"/>
              <a:t>This is the house  ____ _______ I</a:t>
            </a:r>
            <a:r>
              <a:rPr lang="zh-CN" altLang="en-US" sz="3200" b="1" dirty="0">
                <a:solidFill>
                  <a:srgbClr val="FF0000"/>
                </a:solidFill>
              </a:rPr>
              <a:t> lived</a:t>
            </a:r>
            <a:r>
              <a:rPr lang="zh-CN" altLang="en-US" sz="3200" b="1" dirty="0">
                <a:solidFill>
                  <a:srgbClr val="0000FF"/>
                </a:solidFill>
              </a:rPr>
              <a:t> </a:t>
            </a:r>
            <a:r>
              <a:rPr lang="zh-CN" altLang="en-US" sz="3200" b="1" dirty="0"/>
              <a:t>two years ago</a:t>
            </a:r>
            <a:r>
              <a:rPr lang="zh-CN" altLang="en-US" sz="3200" b="1" dirty="0" smtClean="0"/>
              <a:t>.</a:t>
            </a:r>
            <a:endParaRPr lang="en-US" altLang="zh-CN" sz="3200" b="1" dirty="0" smtClean="0"/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zh-CN" altLang="en-US" sz="3200" b="1" dirty="0" smtClean="0"/>
              <a:t>In his room, we saw a big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table</a:t>
            </a:r>
            <a:r>
              <a:rPr lang="zh-CN" altLang="en-US" sz="3200" b="1" dirty="0" smtClean="0"/>
              <a:t> ___   ______ there were 3 magazines.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 typeface="Arial" pitchFamily="34" charset="0"/>
              <a:buAutoNum type="arabicPeriod"/>
            </a:pPr>
            <a:endParaRPr lang="zh-CN" altLang="en-US" sz="3200" b="1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214942" y="1265238"/>
            <a:ext cx="3049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 of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929190" y="2273300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 on which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714744" y="3425825"/>
            <a:ext cx="3025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 in  which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03575" y="5589588"/>
            <a:ext cx="230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72198" y="1268413"/>
            <a:ext cx="151288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which</a:t>
            </a:r>
          </a:p>
          <a:p>
            <a:pPr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0" y="115888"/>
            <a:ext cx="8616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  Fill in the blanks with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“preposition + which”</a:t>
            </a:r>
            <a:r>
              <a:rPr lang="zh-CN" alt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00694" y="4424373"/>
            <a:ext cx="23764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  on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59575" y="4421199"/>
            <a:ext cx="158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</a:rPr>
              <a:t>which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  <p:bldP spid="26629" grpId="0" autoUpdateAnimBg="0"/>
      <p:bldP spid="26633" grpId="0" autoUpdateAnimBg="0"/>
      <p:bldP spid="11" grpId="0" autoUpdateAnimBg="0"/>
      <p:bldP spid="1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4030" y="1142984"/>
            <a:ext cx="8604250" cy="30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/>
              <a:t>5</a:t>
            </a:r>
            <a:r>
              <a:rPr lang="zh-CN" altLang="en-US" sz="3200" b="1" dirty="0" smtClean="0"/>
              <a:t>.</a:t>
            </a:r>
            <a:r>
              <a:rPr lang="zh-CN" altLang="en-US" sz="3200" b="1" dirty="0"/>
              <a:t>Glasses, _______  _________I can’t see clearly, are  really important for me.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 smtClean="0"/>
              <a:t>6</a:t>
            </a:r>
            <a:r>
              <a:rPr lang="zh-CN" altLang="en-US" sz="3200" b="1" dirty="0" smtClean="0"/>
              <a:t>. The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pen</a:t>
            </a:r>
            <a:r>
              <a:rPr lang="zh-CN" altLang="en-US" sz="3200" b="1" dirty="0" smtClean="0"/>
              <a:t> ___ _______ I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write</a:t>
            </a:r>
            <a:r>
              <a:rPr lang="zh-CN" altLang="en-US" sz="3200" b="1" dirty="0" smtClean="0"/>
              <a:t> every day is broken.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 smtClean="0"/>
              <a:t>7</a:t>
            </a:r>
            <a:r>
              <a:rPr lang="zh-CN" altLang="en-US" sz="3200" b="1" dirty="0" smtClean="0"/>
              <a:t>.</a:t>
            </a:r>
            <a:r>
              <a:rPr lang="zh-CN" altLang="en-US" sz="3200" b="1" dirty="0"/>
              <a:t>Can you give me some </a:t>
            </a:r>
            <a:r>
              <a:rPr lang="zh-CN" altLang="en-US" sz="3200" b="1" dirty="0">
                <a:solidFill>
                  <a:srgbClr val="FF0000"/>
                </a:solidFill>
              </a:rPr>
              <a:t>paper</a:t>
            </a:r>
            <a:r>
              <a:rPr lang="zh-CN" altLang="en-US" sz="3200" b="1" dirty="0"/>
              <a:t> ___ ______ I can </a:t>
            </a:r>
            <a:r>
              <a:rPr lang="zh-CN" altLang="en-US" sz="3200" b="1" dirty="0">
                <a:solidFill>
                  <a:srgbClr val="FF0000"/>
                </a:solidFill>
              </a:rPr>
              <a:t>write a note</a:t>
            </a:r>
            <a:r>
              <a:rPr lang="zh-CN" altLang="en-US" sz="3200" b="1" dirty="0"/>
              <a:t>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51050" y="981075"/>
            <a:ext cx="3889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</a:rPr>
              <a:t> without     which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12972" y="2063745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 with  which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572132" y="3143248"/>
            <a:ext cx="237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  on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357950" y="3143248"/>
            <a:ext cx="158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</a:rPr>
              <a:t>which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4" grpId="0" autoUpdateAnimBg="0"/>
      <p:bldP spid="27656" grpId="0" autoUpdateAnimBg="0"/>
      <p:bldP spid="2765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/>
          </p:cNvSpPr>
          <p:nvPr/>
        </p:nvSpPr>
        <p:spPr bwMode="auto">
          <a:xfrm>
            <a:off x="2214546" y="1142984"/>
            <a:ext cx="5072063" cy="1214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8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/>
                <a:ea typeface="宋体"/>
              </a:rPr>
              <a:t>常见结构拓展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642910" y="1285860"/>
            <a:ext cx="8112154" cy="535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Recently I bought an ancient Chinese vase（花瓶）, ______ was very reasonable（合理的）.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A. which price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B. the price of which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C. its price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D. the price of whose </a:t>
            </a:r>
          </a:p>
        </p:txBody>
      </p:sp>
      <p:pic>
        <p:nvPicPr>
          <p:cNvPr id="4" name="Picture 4" descr="720005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85720" y="357166"/>
            <a:ext cx="5328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</a:pPr>
            <a:r>
              <a:rPr lang="zh-CN" altLang="en-US" sz="4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1.名词+介词+关系代词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71500" y="428604"/>
            <a:ext cx="77866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000" b="1" dirty="0">
                <a:solidFill>
                  <a:srgbClr val="FF0000"/>
                </a:solidFill>
              </a:rPr>
              <a:t>2.数词+介词+关系代词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(数词含</a:t>
            </a:r>
            <a:r>
              <a:rPr lang="zh-CN" altLang="en-US" sz="3600" b="1" dirty="0">
                <a:solidFill>
                  <a:srgbClr val="FF0000"/>
                </a:solidFill>
              </a:rPr>
              <a:t>基数词，序数词，分数和百分数）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357158" y="1857364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/>
              <a:t>The factory produces half a million pairs of shoes every year, 80% __ are sold abroad. </a:t>
            </a:r>
          </a:p>
          <a:p>
            <a:r>
              <a:rPr lang="zh-CN" altLang="en-US" sz="4000" dirty="0"/>
              <a:t>A. of which</a:t>
            </a:r>
          </a:p>
          <a:p>
            <a:r>
              <a:rPr lang="zh-CN" altLang="en-US" sz="4000" dirty="0"/>
              <a:t>B. which of </a:t>
            </a:r>
          </a:p>
          <a:p>
            <a:r>
              <a:rPr lang="zh-CN" altLang="en-US" sz="4000" dirty="0"/>
              <a:t>C. of them </a:t>
            </a:r>
          </a:p>
          <a:p>
            <a:r>
              <a:rPr lang="zh-CN" altLang="en-US" sz="4000" dirty="0"/>
              <a:t>D. of that </a:t>
            </a:r>
          </a:p>
        </p:txBody>
      </p:sp>
      <p:pic>
        <p:nvPicPr>
          <p:cNvPr id="6" name="Picture 4" descr="720005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1785946"/>
            <a:ext cx="8540750" cy="528639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400" dirty="0" smtClean="0"/>
              <a:t>Last week, two persons came to see the house, _________ wanted to buy it.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dirty="0" smtClean="0"/>
              <a:t>A. both of they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dirty="0" smtClean="0"/>
              <a:t>B. neither of whom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dirty="0" smtClean="0"/>
              <a:t>C. both of them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dirty="0" smtClean="0"/>
              <a:t>D. all of whom</a:t>
            </a:r>
          </a:p>
        </p:txBody>
      </p:sp>
      <p:pic>
        <p:nvPicPr>
          <p:cNvPr id="35844" name="Picture 4" descr="720005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357694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472" y="357166"/>
            <a:ext cx="79200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</a:rPr>
              <a:t>3. 代词+介词+关系代词</a:t>
            </a:r>
            <a:r>
              <a:rPr lang="zh-CN" altLang="en-US" sz="3600" b="1" dirty="0">
                <a:solidFill>
                  <a:srgbClr val="FF0000"/>
                </a:solidFill>
              </a:rPr>
              <a:t>（代词有all, both, none, neither, either, some, any等）</a:t>
            </a:r>
            <a:r>
              <a:rPr lang="zh-CN" altLang="en-US" sz="3600" dirty="0"/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596" y="1214422"/>
            <a:ext cx="85202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usage of prep. + which</a:t>
            </a:r>
            <a:endParaRPr lang="zh-CN" altLang="en-US" sz="4400" i="1" kern="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85786" y="2571744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．语法作用：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介词＋关系代词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在从句中主要起关系副词的作用，即在定语从句中充当状语：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7224" y="378619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表示</a:t>
            </a:r>
            <a:r>
              <a:rPr lang="zh-CN" altLang="en-US" sz="2800" dirty="0">
                <a:solidFill>
                  <a:srgbClr val="FF0000"/>
                </a:solidFill>
              </a:rPr>
              <a:t>地点，时间和原因的“介词＋</a:t>
            </a:r>
            <a:r>
              <a:rPr lang="en-US" altLang="en-US" sz="2800" dirty="0">
                <a:solidFill>
                  <a:srgbClr val="FF0000"/>
                </a:solidFill>
              </a:rPr>
              <a:t>which</a:t>
            </a:r>
            <a:r>
              <a:rPr lang="zh-CN" altLang="en-US" sz="2800" dirty="0">
                <a:solidFill>
                  <a:srgbClr val="FF0000"/>
                </a:solidFill>
              </a:rPr>
              <a:t>”分别相当于</a:t>
            </a:r>
            <a:r>
              <a:rPr lang="en-US" altLang="en-US" sz="2800" dirty="0">
                <a:solidFill>
                  <a:srgbClr val="FF0000"/>
                </a:solidFill>
              </a:rPr>
              <a:t> where</a:t>
            </a:r>
            <a:r>
              <a:rPr lang="zh-CN" altLang="en-US" sz="2800" dirty="0">
                <a:solidFill>
                  <a:srgbClr val="FF0000"/>
                </a:solidFill>
              </a:rPr>
              <a:t>，</a:t>
            </a:r>
            <a:r>
              <a:rPr lang="en-US" altLang="en-US" sz="2800" dirty="0">
                <a:solidFill>
                  <a:srgbClr val="FF0000"/>
                </a:solidFill>
              </a:rPr>
              <a:t>when</a:t>
            </a:r>
            <a:r>
              <a:rPr lang="zh-CN" altLang="en-US" sz="2800" dirty="0">
                <a:solidFill>
                  <a:srgbClr val="FF0000"/>
                </a:solidFill>
              </a:rPr>
              <a:t>，</a:t>
            </a:r>
            <a:r>
              <a:rPr lang="en-US" altLang="en-US" sz="2800" dirty="0">
                <a:solidFill>
                  <a:srgbClr val="FF0000"/>
                </a:solidFill>
              </a:rPr>
              <a:t>why</a:t>
            </a:r>
            <a:r>
              <a:rPr lang="zh-CN" altLang="en-US" sz="2800" dirty="0">
                <a:solidFill>
                  <a:srgbClr val="FF0000"/>
                </a:solidFill>
              </a:rPr>
              <a:t>。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54063" y="1071563"/>
            <a:ext cx="8389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4. 形容词最高级+介词+关系代词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00034" y="2428868"/>
            <a:ext cx="8286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/>
              <a:t>China has thousands of islands</a:t>
            </a:r>
            <a:r>
              <a:rPr lang="zh-CN" altLang="en-US" sz="4800" b="1" dirty="0" smtClean="0"/>
              <a:t>, _______</a:t>
            </a:r>
            <a:r>
              <a:rPr lang="en-US" altLang="zh-CN" sz="4800" b="1" dirty="0" smtClean="0"/>
              <a:t>___</a:t>
            </a:r>
            <a:r>
              <a:rPr lang="zh-CN" altLang="en-US" sz="4800" b="1" dirty="0"/>
              <a:t>___ </a:t>
            </a:r>
            <a:r>
              <a:rPr lang="zh-CN" altLang="en-US" sz="4800" b="1" dirty="0" smtClean="0"/>
              <a:t>      is </a:t>
            </a:r>
            <a:r>
              <a:rPr lang="zh-CN" altLang="en-US" sz="4800" b="1" dirty="0"/>
              <a:t>Taiwan Island.（其中最大的）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14282" y="3143248"/>
            <a:ext cx="6745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</a:rPr>
              <a:t>the largest of </a:t>
            </a:r>
            <a:r>
              <a:rPr lang="zh-CN" altLang="en-US" sz="4800" dirty="0" smtClean="0">
                <a:solidFill>
                  <a:srgbClr val="FF0000"/>
                </a:solidFill>
              </a:rPr>
              <a:t>which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00063" y="571500"/>
            <a:ext cx="8358187" cy="5929313"/>
          </a:xfrm>
        </p:spPr>
        <p:txBody>
          <a:bodyPr/>
          <a:lstStyle/>
          <a:p>
            <a:pPr eaLnBrk="1" hangingPunct="1"/>
            <a:r>
              <a:rPr lang="zh-CN" altLang="en-US" sz="4800" dirty="0" smtClean="0"/>
              <a:t> There are two buildings, ___ stands nearly a hundred feet high.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800" dirty="0" smtClean="0"/>
              <a:t>A. the larger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800" dirty="0" smtClean="0"/>
              <a:t>B. the larger of them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800" dirty="0" smtClean="0"/>
              <a:t>C. the larger one that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800" dirty="0" smtClean="0"/>
              <a:t>D. the larger of which </a:t>
            </a:r>
          </a:p>
        </p:txBody>
      </p:sp>
      <p:pic>
        <p:nvPicPr>
          <p:cNvPr id="37892" name="Picture 4" descr="720005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500688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14375" y="928688"/>
            <a:ext cx="6819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</a:rPr>
              <a:t>5.介词+关系代词+名词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8625" y="1714500"/>
            <a:ext cx="79565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dirty="0"/>
              <a:t>He spent four years in college, </a:t>
            </a:r>
            <a:r>
              <a:rPr lang="zh-CN" altLang="en-US" sz="6000" dirty="0" smtClean="0"/>
              <a:t>     ___________ </a:t>
            </a:r>
            <a:r>
              <a:rPr lang="zh-CN" altLang="en-US" sz="6000" dirty="0"/>
              <a:t>he studied medicine.（在那段时间内）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214688" y="2643188"/>
            <a:ext cx="574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rgbClr val="FF0000"/>
                </a:solidFill>
              </a:rPr>
              <a:t>during which time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428625"/>
            <a:ext cx="8540750" cy="6000750"/>
          </a:xfrm>
        </p:spPr>
        <p:txBody>
          <a:bodyPr/>
          <a:lstStyle/>
          <a:p>
            <a:pPr eaLnBrk="1" hangingPunct="1"/>
            <a:r>
              <a:rPr lang="zh-CN" altLang="en-US" sz="4400" dirty="0" smtClean="0"/>
              <a:t>In the office, I never seem to have time until after 5:30 p.m., _______ time many people have gone home.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dirty="0" smtClean="0"/>
              <a:t>A. whose   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dirty="0" smtClean="0"/>
              <a:t>B. that  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dirty="0" smtClean="0"/>
              <a:t>C. on which 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dirty="0" smtClean="0"/>
              <a:t>D. by which </a:t>
            </a:r>
          </a:p>
        </p:txBody>
      </p:sp>
      <p:pic>
        <p:nvPicPr>
          <p:cNvPr id="39940" name="Picture 4" descr="720005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636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625" y="500063"/>
            <a:ext cx="8540750" cy="45989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0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Exercises:</a:t>
            </a:r>
            <a:endParaRPr lang="zh-CN" altLang="en-US" sz="44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b="1" dirty="0" smtClean="0">
                <a:latin typeface="Times New Roman" pitchFamily="18" charset="0"/>
              </a:rPr>
              <a:t> 1.The newly-built cafe , the walls of___are painted light green,is really a peaceful place for us,especially after hard work.(2010江苏，32)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b="1" dirty="0" smtClean="0">
                <a:latin typeface="Times New Roman" pitchFamily="18" charset="0"/>
              </a:rPr>
              <a:t>A.that     B.it     C.what     D.which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42938" y="5572125"/>
            <a:ext cx="8501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i="1" dirty="0">
                <a:solidFill>
                  <a:srgbClr val="CC0000"/>
                </a:solidFill>
                <a:latin typeface="Times New Roman" pitchFamily="18" charset="0"/>
              </a:rPr>
              <a:t>Tip:the walls of the newly-built cafe</a:t>
            </a: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6429388" y="4214818"/>
            <a:ext cx="792163" cy="771525"/>
          </a:xfrm>
          <a:custGeom>
            <a:avLst/>
            <a:gdLst>
              <a:gd name="T0" fmla="*/ 1 w 792163"/>
              <a:gd name="T1" fmla="*/ 294696 h 771525"/>
              <a:gd name="T2" fmla="*/ 302581 w 792163"/>
              <a:gd name="T3" fmla="*/ 294698 h 771525"/>
              <a:gd name="T4" fmla="*/ 396082 w 792163"/>
              <a:gd name="T5" fmla="*/ 0 h 771525"/>
              <a:gd name="T6" fmla="*/ 489582 w 792163"/>
              <a:gd name="T7" fmla="*/ 294698 h 771525"/>
              <a:gd name="T8" fmla="*/ 792162 w 792163"/>
              <a:gd name="T9" fmla="*/ 294696 h 771525"/>
              <a:gd name="T10" fmla="*/ 547369 w 792163"/>
              <a:gd name="T11" fmla="*/ 476826 h 771525"/>
              <a:gd name="T12" fmla="*/ 640874 w 792163"/>
              <a:gd name="T13" fmla="*/ 771522 h 771525"/>
              <a:gd name="T14" fmla="*/ 396082 w 792163"/>
              <a:gd name="T15" fmla="*/ 589389 h 771525"/>
              <a:gd name="T16" fmla="*/ 151289 w 792163"/>
              <a:gd name="T17" fmla="*/ 771522 h 771525"/>
              <a:gd name="T18" fmla="*/ 244794 w 792163"/>
              <a:gd name="T19" fmla="*/ 476826 h 771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244794 w 792163"/>
              <a:gd name="T31" fmla="*/ 294698 h 771525"/>
              <a:gd name="T32" fmla="*/ 547369 w 792163"/>
              <a:gd name="T33" fmla="*/ 589389 h 771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2163" h="771525">
                <a:moveTo>
                  <a:pt x="1" y="294696"/>
                </a:moveTo>
                <a:lnTo>
                  <a:pt x="302581" y="294698"/>
                </a:lnTo>
                <a:lnTo>
                  <a:pt x="396082" y="0"/>
                </a:lnTo>
                <a:lnTo>
                  <a:pt x="489582" y="294698"/>
                </a:lnTo>
                <a:lnTo>
                  <a:pt x="792162" y="294696"/>
                </a:lnTo>
                <a:lnTo>
                  <a:pt x="547369" y="476826"/>
                </a:lnTo>
                <a:lnTo>
                  <a:pt x="640874" y="771522"/>
                </a:lnTo>
                <a:lnTo>
                  <a:pt x="396082" y="589389"/>
                </a:lnTo>
                <a:lnTo>
                  <a:pt x="151289" y="771522"/>
                </a:lnTo>
                <a:lnTo>
                  <a:pt x="244794" y="476826"/>
                </a:lnTo>
                <a:close/>
              </a:path>
            </a:pathLst>
          </a:custGeom>
          <a:solidFill>
            <a:srgbClr val="FFCC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42875" y="571500"/>
            <a:ext cx="9001125" cy="4670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000" b="1" i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Exercises:</a:t>
            </a:r>
            <a:endParaRPr lang="zh-CN" altLang="en-US" sz="4400" b="1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b="1" smtClean="0">
                <a:latin typeface="Times New Roman" pitchFamily="18" charset="0"/>
              </a:rPr>
              <a:t>2.The settlement is home to nearly 1,000 people, many of__</a:t>
            </a:r>
            <a:r>
              <a:rPr lang="en-US" altLang="zh-CN" sz="4400" b="1" smtClean="0">
                <a:latin typeface="Times New Roman" pitchFamily="18" charset="0"/>
              </a:rPr>
              <a:t>__</a:t>
            </a:r>
            <a:r>
              <a:rPr lang="zh-CN" altLang="en-US" sz="4400" b="1" smtClean="0">
                <a:latin typeface="Times New Roman" pitchFamily="18" charset="0"/>
              </a:rPr>
              <a:t>_left their village homes for a better life in the city.   （2010浙江，3）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400" b="1" smtClean="0">
                <a:latin typeface="Times New Roman" pitchFamily="18" charset="0"/>
              </a:rPr>
              <a:t> A.whom  B.which   C.them   D.those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sz="4400" b="1" smtClean="0">
              <a:latin typeface="Times New Roman" pitchFamily="18" charset="0"/>
            </a:endParaRPr>
          </a:p>
        </p:txBody>
      </p:sp>
      <p:sp>
        <p:nvSpPr>
          <p:cNvPr id="43012" name="AutoShape 4"/>
          <p:cNvSpPr>
            <a:spLocks/>
          </p:cNvSpPr>
          <p:nvPr/>
        </p:nvSpPr>
        <p:spPr bwMode="auto">
          <a:xfrm>
            <a:off x="142875" y="4071938"/>
            <a:ext cx="792163" cy="771525"/>
          </a:xfrm>
          <a:custGeom>
            <a:avLst/>
            <a:gdLst>
              <a:gd name="T0" fmla="*/ 1 w 792163"/>
              <a:gd name="T1" fmla="*/ 294696 h 771525"/>
              <a:gd name="T2" fmla="*/ 302581 w 792163"/>
              <a:gd name="T3" fmla="*/ 294698 h 771525"/>
              <a:gd name="T4" fmla="*/ 396082 w 792163"/>
              <a:gd name="T5" fmla="*/ 0 h 771525"/>
              <a:gd name="T6" fmla="*/ 489582 w 792163"/>
              <a:gd name="T7" fmla="*/ 294698 h 771525"/>
              <a:gd name="T8" fmla="*/ 792162 w 792163"/>
              <a:gd name="T9" fmla="*/ 294696 h 771525"/>
              <a:gd name="T10" fmla="*/ 547369 w 792163"/>
              <a:gd name="T11" fmla="*/ 476826 h 771525"/>
              <a:gd name="T12" fmla="*/ 640874 w 792163"/>
              <a:gd name="T13" fmla="*/ 771522 h 771525"/>
              <a:gd name="T14" fmla="*/ 396082 w 792163"/>
              <a:gd name="T15" fmla="*/ 589389 h 771525"/>
              <a:gd name="T16" fmla="*/ 151289 w 792163"/>
              <a:gd name="T17" fmla="*/ 771522 h 771525"/>
              <a:gd name="T18" fmla="*/ 244794 w 792163"/>
              <a:gd name="T19" fmla="*/ 476826 h 771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244794 w 792163"/>
              <a:gd name="T31" fmla="*/ 294698 h 771525"/>
              <a:gd name="T32" fmla="*/ 547369 w 792163"/>
              <a:gd name="T33" fmla="*/ 589389 h 771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2163" h="771525">
                <a:moveTo>
                  <a:pt x="1" y="294696"/>
                </a:moveTo>
                <a:lnTo>
                  <a:pt x="302581" y="294698"/>
                </a:lnTo>
                <a:lnTo>
                  <a:pt x="396082" y="0"/>
                </a:lnTo>
                <a:lnTo>
                  <a:pt x="489582" y="294698"/>
                </a:lnTo>
                <a:lnTo>
                  <a:pt x="792162" y="294696"/>
                </a:lnTo>
                <a:lnTo>
                  <a:pt x="547369" y="476826"/>
                </a:lnTo>
                <a:lnTo>
                  <a:pt x="640874" y="771522"/>
                </a:lnTo>
                <a:lnTo>
                  <a:pt x="396082" y="589389"/>
                </a:lnTo>
                <a:lnTo>
                  <a:pt x="151289" y="771522"/>
                </a:lnTo>
                <a:lnTo>
                  <a:pt x="244794" y="476826"/>
                </a:lnTo>
                <a:close/>
              </a:path>
            </a:pathLst>
          </a:custGeom>
          <a:solidFill>
            <a:srgbClr val="FFCC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57375" y="5072063"/>
            <a:ext cx="6096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i="1">
                <a:solidFill>
                  <a:srgbClr val="CC0000"/>
                </a:solidFill>
                <a:latin typeface="Times New Roman" pitchFamily="18" charset="0"/>
              </a:rPr>
              <a:t>Tip:many of people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500063"/>
            <a:ext cx="8540750" cy="47418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4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Exercises:</a:t>
            </a:r>
            <a:endParaRPr lang="zh-CN" altLang="en-US" sz="48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800" b="1" dirty="0" smtClean="0">
                <a:latin typeface="Times New Roman" pitchFamily="18" charset="0"/>
              </a:rPr>
              <a:t>3.She brought with her three friends,none of___I had ever met before.     (2009宁夏，28)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800" b="1" dirty="0" smtClean="0">
                <a:latin typeface="Times New Roman" pitchFamily="18" charset="0"/>
              </a:rPr>
              <a:t>A.them              B.who    </a:t>
            </a:r>
            <a:endParaRPr lang="en-US" altLang="zh-CN" sz="48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800" b="1" dirty="0" smtClean="0">
                <a:latin typeface="Times New Roman" pitchFamily="18" charset="0"/>
              </a:rPr>
              <a:t>C.whom            D.these</a:t>
            </a:r>
          </a:p>
        </p:txBody>
      </p:sp>
      <p:sp>
        <p:nvSpPr>
          <p:cNvPr id="44036" name="AutoShape 4"/>
          <p:cNvSpPr>
            <a:spLocks/>
          </p:cNvSpPr>
          <p:nvPr/>
        </p:nvSpPr>
        <p:spPr bwMode="auto">
          <a:xfrm>
            <a:off x="500034" y="4143380"/>
            <a:ext cx="720725" cy="771525"/>
          </a:xfrm>
          <a:custGeom>
            <a:avLst/>
            <a:gdLst>
              <a:gd name="T0" fmla="*/ 1 w 720725"/>
              <a:gd name="T1" fmla="*/ 294696 h 771525"/>
              <a:gd name="T2" fmla="*/ 275294 w 720725"/>
              <a:gd name="T3" fmla="*/ 294698 h 771525"/>
              <a:gd name="T4" fmla="*/ 360363 w 720725"/>
              <a:gd name="T5" fmla="*/ 0 h 771525"/>
              <a:gd name="T6" fmla="*/ 445431 w 720725"/>
              <a:gd name="T7" fmla="*/ 294698 h 771525"/>
              <a:gd name="T8" fmla="*/ 720724 w 720725"/>
              <a:gd name="T9" fmla="*/ 294696 h 771525"/>
              <a:gd name="T10" fmla="*/ 498006 w 720725"/>
              <a:gd name="T11" fmla="*/ 476826 h 771525"/>
              <a:gd name="T12" fmla="*/ 583079 w 720725"/>
              <a:gd name="T13" fmla="*/ 771522 h 771525"/>
              <a:gd name="T14" fmla="*/ 360363 w 720725"/>
              <a:gd name="T15" fmla="*/ 589389 h 771525"/>
              <a:gd name="T16" fmla="*/ 137646 w 720725"/>
              <a:gd name="T17" fmla="*/ 771522 h 771525"/>
              <a:gd name="T18" fmla="*/ 222719 w 720725"/>
              <a:gd name="T19" fmla="*/ 476826 h 771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222719 w 720725"/>
              <a:gd name="T31" fmla="*/ 294698 h 771525"/>
              <a:gd name="T32" fmla="*/ 498006 w 720725"/>
              <a:gd name="T33" fmla="*/ 589389 h 771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0725" h="771525">
                <a:moveTo>
                  <a:pt x="1" y="294696"/>
                </a:moveTo>
                <a:lnTo>
                  <a:pt x="275294" y="294698"/>
                </a:lnTo>
                <a:lnTo>
                  <a:pt x="360363" y="0"/>
                </a:lnTo>
                <a:lnTo>
                  <a:pt x="445431" y="294698"/>
                </a:lnTo>
                <a:lnTo>
                  <a:pt x="720724" y="294696"/>
                </a:lnTo>
                <a:lnTo>
                  <a:pt x="498006" y="476826"/>
                </a:lnTo>
                <a:lnTo>
                  <a:pt x="583079" y="771522"/>
                </a:lnTo>
                <a:lnTo>
                  <a:pt x="360363" y="589389"/>
                </a:lnTo>
                <a:lnTo>
                  <a:pt x="137646" y="771522"/>
                </a:lnTo>
                <a:lnTo>
                  <a:pt x="222719" y="476826"/>
                </a:lnTo>
                <a:close/>
              </a:path>
            </a:pathLst>
          </a:custGeom>
          <a:solidFill>
            <a:srgbClr val="FFCC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28662" y="5357826"/>
            <a:ext cx="7643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i="1" dirty="0">
                <a:solidFill>
                  <a:srgbClr val="CC0000"/>
                </a:solidFill>
                <a:latin typeface="Times New Roman" pitchFamily="18" charset="0"/>
              </a:rPr>
              <a:t>Tip:none of her three friends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内容占位符 2"/>
          <p:cNvSpPr>
            <a:spLocks noChangeArrowheads="1"/>
          </p:cNvSpPr>
          <p:nvPr/>
        </p:nvSpPr>
        <p:spPr bwMode="auto">
          <a:xfrm>
            <a:off x="142875" y="0"/>
            <a:ext cx="8858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Exercises: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000" b="1" i="1">
                <a:latin typeface="Times New Roman" pitchFamily="18" charset="0"/>
              </a:rPr>
              <a:t>4. By nine o</a:t>
            </a:r>
            <a:r>
              <a:rPr lang="en-US" altLang="zh-CN" sz="4000" b="1" i="1">
                <a:latin typeface="Times New Roman" pitchFamily="18" charset="0"/>
              </a:rPr>
              <a:t>’</a:t>
            </a:r>
            <a:r>
              <a:rPr lang="zh-CN" altLang="en-US" sz="4000" b="1" i="1">
                <a:latin typeface="Times New Roman" pitchFamily="18" charset="0"/>
              </a:rPr>
              <a:t>clock, all the Olympic torch bearers had reached the top of Mount Qomolangma, ________ appeared rare rainbow soon. </a:t>
            </a:r>
            <a:r>
              <a:rPr lang="zh-CN" altLang="en-US" sz="4000" b="1">
                <a:latin typeface="Times New Roman" pitchFamily="18" charset="0"/>
              </a:rPr>
              <a:t>（2008福建,31）</a:t>
            </a:r>
            <a:r>
              <a:rPr lang="zh-CN" altLang="en-US" sz="4000">
                <a:latin typeface="Times New Roman" pitchFamily="18" charset="0"/>
              </a:rPr>
              <a:t> </a:t>
            </a:r>
            <a:endParaRPr lang="zh-CN" altLang="en-US" sz="4000" b="1" i="1"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000" b="1" i="1">
                <a:latin typeface="Times New Roman" pitchFamily="18" charset="0"/>
              </a:rPr>
              <a:t>   A. of which		B. on which</a:t>
            </a:r>
            <a:r>
              <a:rPr lang="zh-CN" altLang="en-US" sz="4000">
                <a:latin typeface="Times New Roman" pitchFamily="18" charset="0"/>
              </a:rPr>
              <a:t> </a:t>
            </a:r>
            <a:endParaRPr lang="zh-CN" altLang="en-US" sz="4000" b="1" i="1"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000" b="1" i="1">
                <a:latin typeface="Times New Roman" pitchFamily="18" charset="0"/>
              </a:rPr>
              <a:t>   C. from which		D. above which</a:t>
            </a:r>
            <a:r>
              <a:rPr lang="zh-CN" altLang="en-US" sz="4000">
                <a:latin typeface="Times New Roman" pitchFamily="18" charset="0"/>
              </a:rPr>
              <a:t> </a:t>
            </a:r>
            <a:endParaRPr lang="zh-CN" altLang="en-US" sz="4000" b="1" i="1"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000" b="1" i="1">
                <a:solidFill>
                  <a:srgbClr val="FF3300"/>
                </a:solidFill>
                <a:latin typeface="Times New Roman" pitchFamily="18" charset="0"/>
              </a:rPr>
              <a:t>Tip: The rainbow appeared above the top of the mountain.</a:t>
            </a:r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4643438" y="4000500"/>
            <a:ext cx="719137" cy="800100"/>
          </a:xfrm>
          <a:custGeom>
            <a:avLst/>
            <a:gdLst>
              <a:gd name="T0" fmla="*/ 1 w 533400"/>
              <a:gd name="T1" fmla="*/ 203740 h 533400"/>
              <a:gd name="T2" fmla="*/ 203742 w 533400"/>
              <a:gd name="T3" fmla="*/ 203742 h 533400"/>
              <a:gd name="T4" fmla="*/ 266700 w 533400"/>
              <a:gd name="T5" fmla="*/ 0 h 533400"/>
              <a:gd name="T6" fmla="*/ 329658 w 533400"/>
              <a:gd name="T7" fmla="*/ 203742 h 533400"/>
              <a:gd name="T8" fmla="*/ 533399 w 533400"/>
              <a:gd name="T9" fmla="*/ 203740 h 533400"/>
              <a:gd name="T10" fmla="*/ 368569 w 533400"/>
              <a:gd name="T11" fmla="*/ 329658 h 533400"/>
              <a:gd name="T12" fmla="*/ 431530 w 533400"/>
              <a:gd name="T13" fmla="*/ 533398 h 533400"/>
              <a:gd name="T14" fmla="*/ 266700 w 533400"/>
              <a:gd name="T15" fmla="*/ 407479 h 533400"/>
              <a:gd name="T16" fmla="*/ 101870 w 533400"/>
              <a:gd name="T17" fmla="*/ 533398 h 533400"/>
              <a:gd name="T18" fmla="*/ 164831 w 533400"/>
              <a:gd name="T19" fmla="*/ 329658 h 533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64831 w 533400"/>
              <a:gd name="T31" fmla="*/ 203742 h 533400"/>
              <a:gd name="T32" fmla="*/ 368569 w 533400"/>
              <a:gd name="T33" fmla="*/ 407479 h 5334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3400" h="533400">
                <a:moveTo>
                  <a:pt x="1" y="203740"/>
                </a:moveTo>
                <a:lnTo>
                  <a:pt x="203742" y="203742"/>
                </a:lnTo>
                <a:lnTo>
                  <a:pt x="266700" y="0"/>
                </a:lnTo>
                <a:lnTo>
                  <a:pt x="329658" y="203742"/>
                </a:lnTo>
                <a:lnTo>
                  <a:pt x="533399" y="203740"/>
                </a:lnTo>
                <a:lnTo>
                  <a:pt x="368569" y="329658"/>
                </a:lnTo>
                <a:lnTo>
                  <a:pt x="431530" y="533398"/>
                </a:lnTo>
                <a:lnTo>
                  <a:pt x="266700" y="407479"/>
                </a:lnTo>
                <a:lnTo>
                  <a:pt x="101870" y="533398"/>
                </a:lnTo>
                <a:lnTo>
                  <a:pt x="164831" y="329658"/>
                </a:lnTo>
                <a:close/>
              </a:path>
            </a:pathLst>
          </a:custGeom>
          <a:solidFill>
            <a:srgbClr val="FFFF00"/>
          </a:solidFill>
          <a:ln w="254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内容占位符 2"/>
          <p:cNvSpPr>
            <a:spLocks noChangeArrowheads="1"/>
          </p:cNvSpPr>
          <p:nvPr/>
        </p:nvSpPr>
        <p:spPr bwMode="auto">
          <a:xfrm>
            <a:off x="571500" y="-214313"/>
            <a:ext cx="85725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4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Exercises: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400" b="1" i="1">
                <a:latin typeface="Times New Roman" pitchFamily="18" charset="0"/>
              </a:rPr>
              <a:t>5. The man pulled out a gold watch, ______ were made of small diamonds.        </a:t>
            </a:r>
            <a:r>
              <a:rPr lang="zh-CN" altLang="en-US" sz="4400" b="1">
                <a:latin typeface="Times New Roman" pitchFamily="18" charset="0"/>
              </a:rPr>
              <a:t>(2008陕西,13)</a:t>
            </a:r>
            <a:r>
              <a:rPr lang="zh-CN" altLang="en-US" sz="4400">
                <a:latin typeface="Times New Roman" pitchFamily="18" charset="0"/>
              </a:rPr>
              <a:t> </a:t>
            </a:r>
            <a:endParaRPr lang="zh-CN" altLang="en-US" sz="4400" b="1" i="1"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400" b="1" i="1">
                <a:latin typeface="Times New Roman" pitchFamily="18" charset="0"/>
              </a:rPr>
              <a:t>   A. the hands of whom        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400" b="1" i="1">
                <a:latin typeface="Times New Roman" pitchFamily="18" charset="0"/>
              </a:rPr>
              <a:t>   B. whom the hands of</a:t>
            </a:r>
            <a:r>
              <a:rPr lang="zh-CN" altLang="en-US" sz="4400">
                <a:latin typeface="Times New Roman" pitchFamily="18" charset="0"/>
              </a:rPr>
              <a:t> </a:t>
            </a:r>
            <a:endParaRPr lang="zh-CN" altLang="en-US" sz="4400" b="1" i="1"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400" b="1" i="1">
                <a:latin typeface="Times New Roman" pitchFamily="18" charset="0"/>
              </a:rPr>
              <a:t>   C. which the hands of        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400" b="1" i="1">
                <a:latin typeface="Times New Roman" pitchFamily="18" charset="0"/>
              </a:rPr>
              <a:t>   D. the hands of which</a:t>
            </a:r>
            <a:r>
              <a:rPr lang="zh-CN" altLang="en-US" sz="4400">
                <a:latin typeface="Times New Roman" pitchFamily="18" charset="0"/>
              </a:rPr>
              <a:t> </a:t>
            </a:r>
            <a:endParaRPr lang="zh-CN" altLang="en-US" sz="4400" b="1" i="1"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400" b="1" i="1">
                <a:solidFill>
                  <a:srgbClr val="FF3300"/>
                </a:solidFill>
                <a:latin typeface="Times New Roman" pitchFamily="18" charset="0"/>
              </a:rPr>
              <a:t>Tip: the hands of the gold watch</a:t>
            </a:r>
          </a:p>
        </p:txBody>
      </p:sp>
      <p:sp>
        <p:nvSpPr>
          <p:cNvPr id="46083" name="AutoShape 3"/>
          <p:cNvSpPr>
            <a:spLocks/>
          </p:cNvSpPr>
          <p:nvPr/>
        </p:nvSpPr>
        <p:spPr bwMode="auto">
          <a:xfrm>
            <a:off x="928688" y="5143500"/>
            <a:ext cx="714375" cy="642938"/>
          </a:xfrm>
          <a:custGeom>
            <a:avLst/>
            <a:gdLst>
              <a:gd name="T0" fmla="*/ 1 w 533400"/>
              <a:gd name="T1" fmla="*/ 203740 h 533400"/>
              <a:gd name="T2" fmla="*/ 203742 w 533400"/>
              <a:gd name="T3" fmla="*/ 203742 h 533400"/>
              <a:gd name="T4" fmla="*/ 266700 w 533400"/>
              <a:gd name="T5" fmla="*/ 0 h 533400"/>
              <a:gd name="T6" fmla="*/ 329658 w 533400"/>
              <a:gd name="T7" fmla="*/ 203742 h 533400"/>
              <a:gd name="T8" fmla="*/ 533399 w 533400"/>
              <a:gd name="T9" fmla="*/ 203740 h 533400"/>
              <a:gd name="T10" fmla="*/ 368569 w 533400"/>
              <a:gd name="T11" fmla="*/ 329658 h 533400"/>
              <a:gd name="T12" fmla="*/ 431530 w 533400"/>
              <a:gd name="T13" fmla="*/ 533398 h 533400"/>
              <a:gd name="T14" fmla="*/ 266700 w 533400"/>
              <a:gd name="T15" fmla="*/ 407479 h 533400"/>
              <a:gd name="T16" fmla="*/ 101870 w 533400"/>
              <a:gd name="T17" fmla="*/ 533398 h 533400"/>
              <a:gd name="T18" fmla="*/ 164831 w 533400"/>
              <a:gd name="T19" fmla="*/ 329658 h 533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64831 w 533400"/>
              <a:gd name="T31" fmla="*/ 203742 h 533400"/>
              <a:gd name="T32" fmla="*/ 368569 w 533400"/>
              <a:gd name="T33" fmla="*/ 407479 h 5334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3400" h="533400">
                <a:moveTo>
                  <a:pt x="1" y="203740"/>
                </a:moveTo>
                <a:lnTo>
                  <a:pt x="203742" y="203742"/>
                </a:lnTo>
                <a:lnTo>
                  <a:pt x="266700" y="0"/>
                </a:lnTo>
                <a:lnTo>
                  <a:pt x="329658" y="203742"/>
                </a:lnTo>
                <a:lnTo>
                  <a:pt x="533399" y="203740"/>
                </a:lnTo>
                <a:lnTo>
                  <a:pt x="368569" y="329658"/>
                </a:lnTo>
                <a:lnTo>
                  <a:pt x="431530" y="533398"/>
                </a:lnTo>
                <a:lnTo>
                  <a:pt x="266700" y="407479"/>
                </a:lnTo>
                <a:lnTo>
                  <a:pt x="101870" y="533398"/>
                </a:lnTo>
                <a:lnTo>
                  <a:pt x="164831" y="329658"/>
                </a:lnTo>
                <a:close/>
              </a:path>
            </a:pathLst>
          </a:custGeom>
          <a:solidFill>
            <a:srgbClr val="FFFF00"/>
          </a:solidFill>
          <a:ln w="254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图片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785794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图片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图片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013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图片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3736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图片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00010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图片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48" y="485776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WordArt 8"/>
          <p:cNvSpPr>
            <a:spLocks noChangeArrowheads="1" noChangeShapeType="1"/>
          </p:cNvSpPr>
          <p:nvPr/>
        </p:nvSpPr>
        <p:spPr bwMode="auto">
          <a:xfrm>
            <a:off x="1928794" y="2928934"/>
            <a:ext cx="5381626" cy="10160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54"/>
              </a:avLst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8000" b="1" i="1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/>
                <a:ea typeface="宋体"/>
              </a:rPr>
              <a:t>Thank you!</a:t>
            </a:r>
            <a:endParaRPr lang="zh-CN" altLang="en-US" sz="8000" b="1" i="1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41333750717_m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57166"/>
            <a:ext cx="621510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857760"/>
            <a:ext cx="864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I know a wood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in which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you can find roses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71802" y="5429264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rot="5400000">
            <a:off x="3608381" y="589281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14678" y="600076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where</a:t>
            </a:r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5852" y="4000504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宋体" pitchFamily="2" charset="-122"/>
                <a:ea typeface="宋体" pitchFamily="2" charset="-122"/>
              </a:rPr>
              <a:t>I'll never forget the day </a:t>
            </a:r>
            <a:r>
              <a:rPr lang="en-US" sz="28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on which </a:t>
            </a:r>
            <a:r>
              <a:rPr lang="en-US" sz="2800" dirty="0" smtClean="0">
                <a:latin typeface="宋体" pitchFamily="2" charset="-122"/>
                <a:ea typeface="宋体" pitchFamily="2" charset="-122"/>
              </a:rPr>
              <a:t>I travelled abroad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．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 descr="t014227d82cefc7f64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071546"/>
            <a:ext cx="406402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直接连接符 4"/>
          <p:cNvCxnSpPr/>
          <p:nvPr/>
        </p:nvCxnSpPr>
        <p:spPr>
          <a:xfrm>
            <a:off x="6000760" y="4572008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rot="5400000">
            <a:off x="6608777" y="496412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57950" y="54292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宋体" pitchFamily="2" charset="-122"/>
                <a:ea typeface="宋体" pitchFamily="2" charset="-122"/>
              </a:rPr>
              <a:t>when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728" y="4643446"/>
            <a:ext cx="60722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Is there any reason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for which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you should have a holiday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？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" name="图片 2" descr="1334806_181933068029_2.jpg"/>
          <p:cNvPicPr>
            <a:picLocks noChangeAspect="1"/>
          </p:cNvPicPr>
          <p:nvPr/>
        </p:nvPicPr>
        <p:blipFill>
          <a:blip r:embed="rId2"/>
          <a:srcRect t="4319" b="4319"/>
          <a:stretch>
            <a:fillRect/>
          </a:stretch>
        </p:blipFill>
        <p:spPr>
          <a:xfrm>
            <a:off x="1214414" y="214290"/>
            <a:ext cx="6858048" cy="417915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5072066" y="5143512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rot="5400000">
            <a:off x="5572926" y="557134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00694" y="592933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宋体" pitchFamily="2" charset="-122"/>
                <a:ea typeface="宋体" pitchFamily="2" charset="-122"/>
              </a:rPr>
              <a:t>why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357298"/>
            <a:ext cx="81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．“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of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＋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which”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起形容词的作用，相当于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whose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（用来指物），其词序通常是“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n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．＋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of which”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802cde66ef605214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571480"/>
            <a:ext cx="4921543" cy="335758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4071942"/>
            <a:ext cx="8643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He's written a book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the name of which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I've completely forgotten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72066" y="557214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whose name</a:t>
            </a:r>
            <a:endParaRPr lang="zh-CN" altLang="en-US" sz="28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4143372" y="4643446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rot="5400000">
            <a:off x="5787240" y="521415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80975" y="260350"/>
            <a:ext cx="8712200" cy="6192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800" b="1" dirty="0" smtClean="0"/>
              <a:t>    ①This  school is very famous.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4800" b="1" dirty="0" smtClean="0"/>
              <a:t>    ② He once studied ____ this school.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34925" y="3860800"/>
            <a:ext cx="93249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/>
              <a:t>This school       </a:t>
            </a:r>
            <a:r>
              <a:rPr lang="zh-CN" altLang="en-US" sz="5400" b="1" dirty="0">
                <a:solidFill>
                  <a:srgbClr val="CC0000"/>
                </a:solidFill>
              </a:rPr>
              <a:t>which /that </a:t>
            </a:r>
            <a:r>
              <a:rPr lang="zh-CN" altLang="en-US" sz="5400" b="1" dirty="0"/>
              <a:t> he once </a:t>
            </a:r>
            <a:r>
              <a:rPr lang="zh-CN" altLang="en-US" sz="5400" b="1" dirty="0" smtClean="0"/>
              <a:t>studied         is </a:t>
            </a:r>
            <a:r>
              <a:rPr lang="zh-CN" altLang="en-US" sz="5400" b="1" dirty="0"/>
              <a:t>very famous.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6000760" y="928670"/>
            <a:ext cx="1152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rgbClr val="CC0000"/>
                </a:solidFill>
              </a:rPr>
              <a:t>in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000364" y="3571876"/>
            <a:ext cx="1152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CC0000"/>
              </a:solidFill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4643438" y="5300663"/>
            <a:ext cx="129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CC00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24300" y="59499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8200" name="矩形 12"/>
          <p:cNvSpPr>
            <a:spLocks noChangeArrowheads="1"/>
          </p:cNvSpPr>
          <p:nvPr/>
        </p:nvSpPr>
        <p:spPr bwMode="auto">
          <a:xfrm>
            <a:off x="3929058" y="4929198"/>
            <a:ext cx="1071563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Text Box 5"/>
          <p:cNvSpPr txBox="1">
            <a:spLocks noChangeArrowheads="1"/>
          </p:cNvSpPr>
          <p:nvPr/>
        </p:nvSpPr>
        <p:spPr bwMode="auto">
          <a:xfrm>
            <a:off x="4000496" y="4714884"/>
            <a:ext cx="1009650" cy="922337"/>
          </a:xfrm>
          <a:prstGeom prst="rect">
            <a:avLst/>
          </a:prstGeom>
          <a:solidFill>
            <a:srgbClr val="0000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 smtClean="0">
                <a:solidFill>
                  <a:srgbClr val="CC0000"/>
                </a:solidFill>
              </a:rPr>
              <a:t> in </a:t>
            </a:r>
            <a:endParaRPr lang="zh-CN" altLang="en-US" sz="5400" b="1" dirty="0">
              <a:solidFill>
                <a:srgbClr val="CC00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643702" y="3821123"/>
            <a:ext cx="1285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rgbClr val="00B050"/>
                </a:solidFill>
              </a:rPr>
              <a:t>×</a:t>
            </a:r>
            <a:endParaRPr lang="zh-CN" altLang="en-US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-0.00035 0.31597 0.00347 0.14791 -0.01788 0.15324 C -0.03889 0.16643 -0.06007 0.19838 -0.08125 0.14861 C -0.08125 0.08935 -0.08125 0.1368 -0.08125 0.00995 C -0.08125 -0.02894 -0.08125 -0.10718 -0.08125 -0.10695 " pathEditMode="relative" rAng="0" ptsTypes="ffffA">
                                      <p:cBhvr>
                                        <p:cTn id="21" dur="2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allAtOnce" animBg="1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1370</Words>
  <Application>Microsoft Office PowerPoint</Application>
  <PresentationFormat>全屏显示(4:3)</PresentationFormat>
  <Paragraphs>180</Paragraphs>
  <Slides>39</Slides>
  <Notes>0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I’ ll never forget the day  ________ he made the speech.    __ __ __ ___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58</cp:revision>
  <dcterms:created xsi:type="dcterms:W3CDTF">2016-02-24T09:18:49Z</dcterms:created>
  <dcterms:modified xsi:type="dcterms:W3CDTF">2016-02-25T05:07:42Z</dcterms:modified>
</cp:coreProperties>
</file>