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2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93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4099" name="组合 4098"/>
          <p:cNvGrpSpPr/>
          <p:nvPr/>
        </p:nvGrpSpPr>
        <p:grpSpPr>
          <a:xfrm>
            <a:off x="2324761" y="3422318"/>
            <a:ext cx="7461250" cy="1190625"/>
            <a:chOff x="0" y="0"/>
            <a:chExt cx="6312892" cy="1007655"/>
          </a:xfrm>
        </p:grpSpPr>
        <p:sp>
          <p:nvSpPr>
            <p:cNvPr id="4100" name="矩形 16"/>
            <p:cNvSpPr/>
            <p:nvPr/>
          </p:nvSpPr>
          <p:spPr>
            <a:xfrm>
              <a:off x="453637" y="0"/>
              <a:ext cx="5448671" cy="883045"/>
            </a:xfrm>
            <a:prstGeom prst="rect">
              <a:avLst/>
            </a:prstGeom>
            <a:solidFill>
              <a:srgbClr val="AAA31F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1" name="矩形 17"/>
            <p:cNvSpPr/>
            <p:nvPr/>
          </p:nvSpPr>
          <p:spPr>
            <a:xfrm flipH="1">
              <a:off x="0" y="112266"/>
              <a:ext cx="907271" cy="658512"/>
            </a:xfrm>
            <a:custGeom>
              <a:avLst/>
              <a:gdLst>
                <a:gd name="txL" fmla="*/ 0 w 1324199"/>
                <a:gd name="txT" fmla="*/ 0 h 571500"/>
                <a:gd name="txR" fmla="*/ 1324199 w 1324199"/>
                <a:gd name="txB" fmla="*/ 571500 h 571500"/>
              </a:gdLst>
              <a:ahLst/>
              <a:cxnLst>
                <a:cxn ang="0">
                  <a:pos x="0" y="0"/>
                </a:cxn>
                <a:cxn ang="0">
                  <a:pos x="1228725" y="0"/>
                </a:cxn>
                <a:cxn ang="0">
                  <a:pos x="1226362" y="27782"/>
                </a:cxn>
                <a:cxn ang="0">
                  <a:pos x="1174767" y="67470"/>
                </a:cxn>
                <a:cxn ang="0">
                  <a:pos x="1111267" y="47626"/>
                </a:cxn>
                <a:cxn ang="0">
                  <a:pos x="1100137" y="100012"/>
                </a:cxn>
                <a:cxn ang="0">
                  <a:pos x="1158892" y="162721"/>
                </a:cxn>
                <a:cxn ang="0">
                  <a:pos x="1143017" y="226222"/>
                </a:cxn>
                <a:cxn ang="0">
                  <a:pos x="1285875" y="271462"/>
                </a:cxn>
                <a:cxn ang="0">
                  <a:pos x="1182705" y="293692"/>
                </a:cxn>
                <a:cxn ang="0">
                  <a:pos x="1085850" y="400050"/>
                </a:cxn>
                <a:cxn ang="0">
                  <a:pos x="1115235" y="480226"/>
                </a:cxn>
                <a:cxn ang="0">
                  <a:pos x="1228725" y="571500"/>
                </a:cxn>
                <a:cxn ang="0">
                  <a:pos x="0" y="571500"/>
                </a:cxn>
                <a:cxn ang="0">
                  <a:pos x="0" y="0"/>
                </a:cxn>
              </a:cxnLst>
              <a:rect l="txL" t="txT" r="txR" b="txB"/>
              <a:pathLst>
                <a:path w="1324199" h="571500">
                  <a:moveTo>
                    <a:pt x="0" y="0"/>
                  </a:moveTo>
                  <a:lnTo>
                    <a:pt x="1228725" y="0"/>
                  </a:lnTo>
                  <a:cubicBezTo>
                    <a:pt x="1440395" y="5292"/>
                    <a:pt x="1235355" y="16537"/>
                    <a:pt x="1226362" y="27782"/>
                  </a:cubicBezTo>
                  <a:cubicBezTo>
                    <a:pt x="1217369" y="39027"/>
                    <a:pt x="1201226" y="64824"/>
                    <a:pt x="1174767" y="67470"/>
                  </a:cubicBezTo>
                  <a:cubicBezTo>
                    <a:pt x="1148308" y="70116"/>
                    <a:pt x="1135612" y="34926"/>
                    <a:pt x="1111267" y="47626"/>
                  </a:cubicBezTo>
                  <a:cubicBezTo>
                    <a:pt x="1086922" y="60326"/>
                    <a:pt x="1100798" y="80830"/>
                    <a:pt x="1100137" y="100012"/>
                  </a:cubicBezTo>
                  <a:cubicBezTo>
                    <a:pt x="1099476" y="119194"/>
                    <a:pt x="1151745" y="141686"/>
                    <a:pt x="1158892" y="162721"/>
                  </a:cubicBezTo>
                  <a:cubicBezTo>
                    <a:pt x="1166039" y="183756"/>
                    <a:pt x="1113254" y="208098"/>
                    <a:pt x="1143017" y="226222"/>
                  </a:cubicBezTo>
                  <a:cubicBezTo>
                    <a:pt x="1172780" y="244346"/>
                    <a:pt x="1270661" y="258894"/>
                    <a:pt x="1285875" y="271462"/>
                  </a:cubicBezTo>
                  <a:cubicBezTo>
                    <a:pt x="1301089" y="284030"/>
                    <a:pt x="1216043" y="272261"/>
                    <a:pt x="1182705" y="293692"/>
                  </a:cubicBezTo>
                  <a:cubicBezTo>
                    <a:pt x="1149368" y="315123"/>
                    <a:pt x="1092465" y="370945"/>
                    <a:pt x="1085850" y="400050"/>
                  </a:cubicBezTo>
                  <a:cubicBezTo>
                    <a:pt x="1104906" y="422807"/>
                    <a:pt x="1096179" y="457469"/>
                    <a:pt x="1115235" y="480226"/>
                  </a:cubicBezTo>
                  <a:lnTo>
                    <a:pt x="1228725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6F9FC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anchor="ctr"/>
            <a:lstStyle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2" name="矩形 17"/>
            <p:cNvSpPr/>
            <p:nvPr/>
          </p:nvSpPr>
          <p:spPr>
            <a:xfrm>
              <a:off x="5405621" y="126554"/>
              <a:ext cx="907271" cy="658512"/>
            </a:xfrm>
            <a:custGeom>
              <a:avLst/>
              <a:gdLst>
                <a:gd name="txL" fmla="*/ 0 w 1324199"/>
                <a:gd name="txT" fmla="*/ 0 h 571500"/>
                <a:gd name="txR" fmla="*/ 1324199 w 1324199"/>
                <a:gd name="txB" fmla="*/ 571500 h 571500"/>
              </a:gdLst>
              <a:ahLst/>
              <a:cxnLst>
                <a:cxn ang="0">
                  <a:pos x="0" y="0"/>
                </a:cxn>
                <a:cxn ang="0">
                  <a:pos x="1228725" y="0"/>
                </a:cxn>
                <a:cxn ang="0">
                  <a:pos x="1226362" y="27782"/>
                </a:cxn>
                <a:cxn ang="0">
                  <a:pos x="1174767" y="67470"/>
                </a:cxn>
                <a:cxn ang="0">
                  <a:pos x="1111267" y="47626"/>
                </a:cxn>
                <a:cxn ang="0">
                  <a:pos x="1100137" y="100012"/>
                </a:cxn>
                <a:cxn ang="0">
                  <a:pos x="1158892" y="162721"/>
                </a:cxn>
                <a:cxn ang="0">
                  <a:pos x="1143017" y="226222"/>
                </a:cxn>
                <a:cxn ang="0">
                  <a:pos x="1285875" y="271462"/>
                </a:cxn>
                <a:cxn ang="0">
                  <a:pos x="1182705" y="293692"/>
                </a:cxn>
                <a:cxn ang="0">
                  <a:pos x="1085850" y="400050"/>
                </a:cxn>
                <a:cxn ang="0">
                  <a:pos x="1115235" y="480226"/>
                </a:cxn>
                <a:cxn ang="0">
                  <a:pos x="1228725" y="571500"/>
                </a:cxn>
                <a:cxn ang="0">
                  <a:pos x="0" y="571500"/>
                </a:cxn>
                <a:cxn ang="0">
                  <a:pos x="0" y="0"/>
                </a:cxn>
              </a:cxnLst>
              <a:rect l="txL" t="txT" r="txR" b="txB"/>
              <a:pathLst>
                <a:path w="1324199" h="571500">
                  <a:moveTo>
                    <a:pt x="0" y="0"/>
                  </a:moveTo>
                  <a:lnTo>
                    <a:pt x="1228725" y="0"/>
                  </a:lnTo>
                  <a:cubicBezTo>
                    <a:pt x="1440395" y="5292"/>
                    <a:pt x="1235355" y="16537"/>
                    <a:pt x="1226362" y="27782"/>
                  </a:cubicBezTo>
                  <a:cubicBezTo>
                    <a:pt x="1217369" y="39027"/>
                    <a:pt x="1201226" y="64824"/>
                    <a:pt x="1174767" y="67470"/>
                  </a:cubicBezTo>
                  <a:cubicBezTo>
                    <a:pt x="1148308" y="70116"/>
                    <a:pt x="1135612" y="34926"/>
                    <a:pt x="1111267" y="47626"/>
                  </a:cubicBezTo>
                  <a:cubicBezTo>
                    <a:pt x="1086922" y="60326"/>
                    <a:pt x="1100798" y="80830"/>
                    <a:pt x="1100137" y="100012"/>
                  </a:cubicBezTo>
                  <a:cubicBezTo>
                    <a:pt x="1099476" y="119194"/>
                    <a:pt x="1151745" y="141686"/>
                    <a:pt x="1158892" y="162721"/>
                  </a:cubicBezTo>
                  <a:cubicBezTo>
                    <a:pt x="1166039" y="183756"/>
                    <a:pt x="1113254" y="208098"/>
                    <a:pt x="1143017" y="226222"/>
                  </a:cubicBezTo>
                  <a:cubicBezTo>
                    <a:pt x="1172780" y="244346"/>
                    <a:pt x="1270661" y="258894"/>
                    <a:pt x="1285875" y="271462"/>
                  </a:cubicBezTo>
                  <a:cubicBezTo>
                    <a:pt x="1301089" y="284030"/>
                    <a:pt x="1216043" y="272261"/>
                    <a:pt x="1182705" y="293692"/>
                  </a:cubicBezTo>
                  <a:cubicBezTo>
                    <a:pt x="1149368" y="315123"/>
                    <a:pt x="1092465" y="370945"/>
                    <a:pt x="1085850" y="400050"/>
                  </a:cubicBezTo>
                  <a:cubicBezTo>
                    <a:pt x="1104906" y="422807"/>
                    <a:pt x="1096179" y="457469"/>
                    <a:pt x="1115235" y="480226"/>
                  </a:cubicBezTo>
                  <a:lnTo>
                    <a:pt x="1228725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6F9FC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anchor="ctr"/>
            <a:lstStyle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3" name="文本框 11"/>
            <p:cNvSpPr/>
            <p:nvPr/>
          </p:nvSpPr>
          <p:spPr>
            <a:xfrm>
              <a:off x="397913" y="22770"/>
              <a:ext cx="5448671" cy="98488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endParaRPr lang="zh-CN" altLang="en-US" sz="5800" b="1" dirty="0">
                <a:solidFill>
                  <a:srgbClr val="24271C"/>
                </a:solidFill>
                <a:latin typeface="康煕字典體(Demo)" pitchFamily="2" charset="-120"/>
                <a:ea typeface="康煕字典體(Demo)" pitchFamily="2" charset="-120"/>
                <a:sym typeface="康煕字典體(Demo)" pitchFamily="2" charset="-120"/>
              </a:endParaRPr>
            </a:p>
          </p:txBody>
        </p:sp>
      </p:grpSp>
      <p:grpSp>
        <p:nvGrpSpPr>
          <p:cNvPr id="4104" name="组合 4103"/>
          <p:cNvGrpSpPr/>
          <p:nvPr/>
        </p:nvGrpSpPr>
        <p:grpSpPr>
          <a:xfrm>
            <a:off x="9915866" y="1631315"/>
            <a:ext cx="2039937" cy="1870075"/>
            <a:chOff x="0" y="0"/>
            <a:chExt cx="2040639" cy="1869796"/>
          </a:xfrm>
        </p:grpSpPr>
        <p:sp>
          <p:nvSpPr>
            <p:cNvPr id="4105" name="任意多边形 31"/>
            <p:cNvSpPr/>
            <p:nvPr/>
          </p:nvSpPr>
          <p:spPr>
            <a:xfrm>
              <a:off x="148405" y="0"/>
              <a:ext cx="1868272" cy="1869796"/>
            </a:xfrm>
            <a:custGeom>
              <a:avLst/>
              <a:gdLst>
                <a:gd name="txL" fmla="*/ 0 w 2655311"/>
                <a:gd name="txT" fmla="*/ 0 h 2657476"/>
                <a:gd name="txR" fmla="*/ 2655311 w 2655311"/>
                <a:gd name="txB" fmla="*/ 2657476 h 2657476"/>
              </a:gdLst>
              <a:ahLst/>
              <a:cxnLst>
                <a:cxn ang="0">
                  <a:pos x="0" y="1285875"/>
                </a:cxn>
                <a:cxn ang="0">
                  <a:pos x="4695" y="1192882"/>
                </a:cxn>
                <a:cxn ang="0">
                  <a:pos x="1326573" y="0"/>
                </a:cxn>
                <a:cxn ang="0">
                  <a:pos x="2655311" y="1328738"/>
                </a:cxn>
                <a:cxn ang="0">
                  <a:pos x="1326573" y="2657476"/>
                </a:cxn>
                <a:cxn ang="0">
                  <a:pos x="433160" y="2312294"/>
                </a:cxn>
                <a:cxn ang="0">
                  <a:pos x="416640" y="2295375"/>
                </a:cxn>
              </a:cxnLst>
              <a:rect l="txL" t="txT" r="txR" b="txB"/>
              <a:pathLst>
                <a:path w="2655311" h="2657476">
                  <a:moveTo>
                    <a:pt x="0" y="1285875"/>
                  </a:moveTo>
                  <a:lnTo>
                    <a:pt x="4695" y="1192882"/>
                  </a:lnTo>
                  <a:cubicBezTo>
                    <a:pt x="72740" y="522858"/>
                    <a:pt x="638596" y="0"/>
                    <a:pt x="1326573" y="0"/>
                  </a:cubicBezTo>
                  <a:cubicBezTo>
                    <a:pt x="2060415" y="0"/>
                    <a:pt x="2655311" y="594896"/>
                    <a:pt x="2655311" y="1328738"/>
                  </a:cubicBezTo>
                  <a:cubicBezTo>
                    <a:pt x="2655311" y="2062580"/>
                    <a:pt x="2060415" y="2657476"/>
                    <a:pt x="1326573" y="2657476"/>
                  </a:cubicBezTo>
                  <a:cubicBezTo>
                    <a:pt x="982585" y="2657476"/>
                    <a:pt x="669127" y="2526762"/>
                    <a:pt x="433160" y="2312294"/>
                  </a:cubicBezTo>
                  <a:lnTo>
                    <a:pt x="416640" y="2295375"/>
                  </a:lnTo>
                </a:path>
              </a:pathLst>
            </a:custGeom>
            <a:noFill/>
            <a:ln w="12700" cap="flat" cmpd="sng">
              <a:solidFill>
                <a:srgbClr val="FDFDF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4106" name="直接连接符 32"/>
            <p:cNvSpPr/>
            <p:nvPr/>
          </p:nvSpPr>
          <p:spPr>
            <a:xfrm>
              <a:off x="166538" y="1040836"/>
              <a:ext cx="1836000" cy="1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直接连接符 33"/>
            <p:cNvSpPr/>
            <p:nvPr/>
          </p:nvSpPr>
          <p:spPr>
            <a:xfrm>
              <a:off x="157013" y="1339361"/>
              <a:ext cx="1764000" cy="1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文本框 34"/>
            <p:cNvSpPr/>
            <p:nvPr/>
          </p:nvSpPr>
          <p:spPr>
            <a:xfrm>
              <a:off x="121835" y="395699"/>
              <a:ext cx="1918804" cy="63998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3600" dirty="0">
                  <a:solidFill>
                    <a:srgbClr val="FEFEFF"/>
                  </a:solidFill>
                  <a:latin typeface="华文中宋" pitchFamily="2" charset="-122"/>
                  <a:ea typeface="华文中宋" pitchFamily="2" charset="-122"/>
                  <a:sym typeface="华文中宋" pitchFamily="2" charset="-122"/>
                </a:rPr>
                <a:t>Book 1</a:t>
              </a:r>
            </a:p>
          </p:txBody>
        </p:sp>
        <p:sp>
          <p:nvSpPr>
            <p:cNvPr id="4109" name="文本框 35"/>
            <p:cNvSpPr/>
            <p:nvPr/>
          </p:nvSpPr>
          <p:spPr>
            <a:xfrm>
              <a:off x="83734" y="989079"/>
              <a:ext cx="1860957" cy="36570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rgbClr val="FEFEFF"/>
                  </a:solidFill>
                  <a:latin typeface="华文中宋" pitchFamily="2" charset="-122"/>
                  <a:ea typeface="华文中宋" pitchFamily="2" charset="-122"/>
                  <a:sym typeface="华文中宋" pitchFamily="2" charset="-122"/>
                </a:rPr>
                <a:t>高一</a:t>
              </a:r>
            </a:p>
          </p:txBody>
        </p:sp>
        <p:sp>
          <p:nvSpPr>
            <p:cNvPr id="4110" name="直接连接符 36"/>
            <p:cNvSpPr/>
            <p:nvPr/>
          </p:nvSpPr>
          <p:spPr>
            <a:xfrm>
              <a:off x="223538" y="1596886"/>
              <a:ext cx="1512000" cy="1"/>
            </a:xfrm>
            <a:prstGeom prst="line">
              <a:avLst/>
            </a:prstGeom>
            <a:ln w="12700" cap="flat" cmpd="sng">
              <a:solidFill>
                <a:srgbClr val="FDFDF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文本框 37"/>
            <p:cNvSpPr/>
            <p:nvPr/>
          </p:nvSpPr>
          <p:spPr>
            <a:xfrm>
              <a:off x="699976" y="1314362"/>
              <a:ext cx="1254938" cy="30475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400" dirty="0">
                  <a:solidFill>
                    <a:srgbClr val="FEFEFF"/>
                  </a:solidFill>
                  <a:latin typeface="华文中宋" pitchFamily="2" charset="-122"/>
                  <a:ea typeface="华文中宋" pitchFamily="2" charset="-122"/>
                  <a:sym typeface="华文中宋" pitchFamily="2" charset="-122"/>
                </a:rPr>
                <a:t>Unit 4</a:t>
              </a:r>
            </a:p>
          </p:txBody>
        </p:sp>
        <p:sp>
          <p:nvSpPr>
            <p:cNvPr id="4112" name="文本框 38"/>
            <p:cNvSpPr/>
            <p:nvPr/>
          </p:nvSpPr>
          <p:spPr>
            <a:xfrm>
              <a:off x="0" y="1322746"/>
              <a:ext cx="1122357" cy="24622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endParaRPr lang="zh-CN" altLang="en-US" sz="1000" dirty="0">
                <a:solidFill>
                  <a:srgbClr val="FEFEFF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17595" y="3501390"/>
            <a:ext cx="583184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河源市紫金县第二中学                     李丹</a:t>
            </a:r>
          </a:p>
          <a:p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华南师范大学外国语言文化学院   刘永安    王</a:t>
            </a:r>
            <a:r>
              <a:rPr lang="zh-CN" altLang="en-US" b="1" dirty="0"/>
              <a:t>燕    </a:t>
            </a:r>
          </a:p>
        </p:txBody>
      </p:sp>
      <p:sp>
        <p:nvSpPr>
          <p:cNvPr id="3" name="矩形 2"/>
          <p:cNvSpPr/>
          <p:nvPr/>
        </p:nvSpPr>
        <p:spPr>
          <a:xfrm>
            <a:off x="1581731" y="960434"/>
            <a:ext cx="9017000" cy="19284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Distinction of Hurt, Injure, Wound &amp; Harm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466928" y="359923"/>
            <a:ext cx="8566903" cy="64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92696" y="-41061"/>
            <a:ext cx="8310880" cy="829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zh-CN" alt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hurt, injure, wound</a:t>
            </a: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3510" y="716665"/>
            <a:ext cx="1176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hurt, injure, </a:t>
            </a:r>
            <a:r>
              <a:rPr lang="en-US" altLang="zh-CN" sz="2800" dirty="0">
                <a:solidFill>
                  <a:schemeClr val="bg1"/>
                </a:solidFill>
                <a:cs typeface="Arial" charset="0"/>
              </a:rPr>
              <a:t>wound 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和 </a:t>
            </a:r>
            <a:r>
              <a:rPr lang="en-US" altLang="zh-CN" sz="2800" dirty="0">
                <a:solidFill>
                  <a:schemeClr val="bg1"/>
                </a:solidFill>
                <a:cs typeface="Arial" charset="0"/>
              </a:rPr>
              <a:t>harm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 都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有“损害，伤害"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的意思,但各自的含义和用法不同。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652" y="1717715"/>
            <a:ext cx="12024995" cy="101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Arial" charset="0"/>
              </a:rPr>
              <a:t>▲</a:t>
            </a:r>
            <a:r>
              <a:rPr lang="zh-CN" altLang="en-US" sz="3200" dirty="0">
                <a:solidFill>
                  <a:schemeClr val="accent5"/>
                </a:solidFill>
                <a:cs typeface="Arial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cs typeface="Arial" charset="0"/>
              </a:rPr>
              <a:t>hurt </a:t>
            </a:r>
            <a:r>
              <a:rPr lang="en-US" altLang="zh-CN" sz="2800" dirty="0" err="1" smtClean="0">
                <a:solidFill>
                  <a:schemeClr val="bg1"/>
                </a:solidFill>
                <a:cs typeface="Arial" charset="0"/>
              </a:rPr>
              <a:t>既可指肉体上的伤害</a:t>
            </a:r>
            <a:r>
              <a:rPr lang="zh-CN" altLang="en-US" sz="2800" dirty="0" err="1">
                <a:solidFill>
                  <a:schemeClr val="bg1"/>
                </a:solidFill>
                <a:cs typeface="Arial" charset="0"/>
              </a:rPr>
              <a:t>，</a:t>
            </a:r>
            <a:r>
              <a:rPr lang="en-US" altLang="zh-CN" sz="2800" dirty="0" smtClean="0">
                <a:solidFill>
                  <a:schemeClr val="bg1"/>
                </a:solidFill>
                <a:cs typeface="Arial" charset="0"/>
              </a:rPr>
              <a:t>也可指精神上</a:t>
            </a:r>
            <a:r>
              <a:rPr lang="en-US" altLang="zh-CN" sz="2800" dirty="0">
                <a:solidFill>
                  <a:schemeClr val="bg1"/>
                </a:solidFill>
                <a:cs typeface="Arial" charset="0"/>
              </a:rPr>
              <a:t>、感情上的伤害</a:t>
            </a:r>
            <a:r>
              <a:rPr lang="zh-CN" altLang="zh-CN" sz="2800" dirty="0">
                <a:solidFill>
                  <a:schemeClr val="bg1"/>
                </a:solidFill>
                <a:cs typeface="Arial" charset="0"/>
              </a:rPr>
              <a:t>。意思是</a:t>
            </a:r>
            <a:r>
              <a:rPr lang="zh-CN" altLang="en-US" sz="2800" dirty="0">
                <a:solidFill>
                  <a:srgbClr val="FFFFFF"/>
                </a:solidFill>
                <a:ea typeface="宋体" charset="0"/>
                <a:cs typeface="+mn-ea"/>
                <a:sym typeface="+mn-ea"/>
              </a:rPr>
              <a:t>“使人的肉体受伤而疼痛”，或“伤了人的自尊心或感情”。</a:t>
            </a:r>
            <a:endParaRPr lang="zh-CN" altLang="zh-CN" sz="2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095" y="2830744"/>
            <a:ext cx="11929110" cy="94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e.g. </a:t>
            </a:r>
            <a:r>
              <a:rPr lang="en-US" altLang="zh-CN" sz="2800" i="1" dirty="0">
                <a:solidFill>
                  <a:schemeClr val="bg1"/>
                </a:solidFill>
              </a:rPr>
              <a:t>The driver hurt himself badly in the accident.       </a:t>
            </a:r>
          </a:p>
          <a:p>
            <a:r>
              <a:rPr lang="en-US" altLang="zh-CN" sz="2800" i="1" dirty="0">
                <a:solidFill>
                  <a:schemeClr val="bg1"/>
                </a:solidFill>
              </a:rPr>
              <a:t>        He felt hurt at your words.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637" y="3843138"/>
            <a:ext cx="1102423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sym typeface="+mn-ea"/>
              </a:rPr>
              <a:t>    hurt </a:t>
            </a:r>
            <a:r>
              <a:rPr lang="zh-CN" altLang="en-US" sz="2800" dirty="0">
                <a:solidFill>
                  <a:srgbClr val="FFFFFF"/>
                </a:solidFill>
                <a:ea typeface="宋体" charset="0"/>
                <a:cs typeface="+mn-ea"/>
                <a:sym typeface="+mn-ea"/>
              </a:rPr>
              <a:t>常用作不及物动词,表示“痛”的意思。</a:t>
            </a:r>
            <a:endParaRPr lang="zh-CN" altLang="en-US" sz="2800" dirty="0">
              <a:solidFill>
                <a:srgbClr val="FFFFFF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e.g</a:t>
            </a:r>
            <a:r>
              <a:rPr lang="zh-CN" altLang="en-US" sz="2800" dirty="0" smtClean="0">
                <a:solidFill>
                  <a:schemeClr val="bg1"/>
                </a:solidFill>
                <a:sym typeface="+mn-ea"/>
              </a:rPr>
              <a:t>. </a:t>
            </a:r>
            <a:r>
              <a:rPr lang="zh-CN" altLang="en-US" sz="2800" i="1" dirty="0" smtClean="0">
                <a:solidFill>
                  <a:schemeClr val="bg1"/>
                </a:solidFill>
                <a:sym typeface="+mn-ea"/>
              </a:rPr>
              <a:t>My </a:t>
            </a:r>
            <a:r>
              <a:rPr lang="zh-CN" altLang="en-US" sz="2800" i="1" dirty="0">
                <a:solidFill>
                  <a:schemeClr val="bg1"/>
                </a:solidFill>
                <a:sym typeface="+mn-ea"/>
              </a:rPr>
              <a:t>leg still hurts.</a:t>
            </a:r>
            <a:endParaRPr lang="zh-CN" altLang="en-US" sz="2800" i="1" dirty="0">
              <a:solidFill>
                <a:schemeClr val="bg1"/>
              </a:solidFill>
            </a:endParaRPr>
          </a:p>
        </p:txBody>
      </p:sp>
      <p:pic>
        <p:nvPicPr>
          <p:cNvPr id="6" name="kelly clarkson - because of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3336" y="1213640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001" y="4837368"/>
            <a:ext cx="2466975" cy="202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122555" y="295275"/>
            <a:ext cx="119849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cs typeface="Arial" charset="0"/>
              </a:rPr>
              <a:t>▲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</a:rPr>
              <a:t>injure 一般指由于意外或事故造成损伤。它常暗示受伤部位的功能受到影响，而hurt的</a:t>
            </a:r>
            <a:r>
              <a:rPr lang="zh-CN" altLang="en-US" sz="2800" dirty="0" smtClean="0">
                <a:solidFill>
                  <a:schemeClr val="bg1"/>
                </a:solidFill>
              </a:rPr>
              <a:t>结果是不一定</a:t>
            </a:r>
            <a:r>
              <a:rPr lang="zh-CN" altLang="en-US" sz="2800" dirty="0">
                <a:solidFill>
                  <a:schemeClr val="bg1"/>
                </a:solidFill>
              </a:rPr>
              <a:t>影响机能的发挥。</a:t>
            </a:r>
          </a:p>
          <a:p>
            <a:endParaRPr lang="zh-CN" altLang="en-US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e.g. </a:t>
            </a:r>
            <a:r>
              <a:rPr lang="zh-CN" altLang="en-US" sz="2800" i="1" dirty="0">
                <a:solidFill>
                  <a:schemeClr val="bg1"/>
                </a:solidFill>
                <a:sym typeface="+mn-ea"/>
              </a:rPr>
              <a:t>Tom injured his leg in a skating accident. </a:t>
            </a:r>
          </a:p>
          <a:p>
            <a:endParaRPr lang="zh-CN" altLang="en-US" sz="2800" dirty="0">
              <a:solidFill>
                <a:schemeClr val="bg1"/>
              </a:solidFill>
              <a:sym typeface="+mn-ea"/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与</a:t>
            </a:r>
            <a:r>
              <a:rPr lang="en-US" altLang="zh-CN" sz="2800" dirty="0">
                <a:solidFill>
                  <a:schemeClr val="bg1"/>
                </a:solidFill>
              </a:rPr>
              <a:t>hurt</a:t>
            </a:r>
            <a:r>
              <a:rPr lang="zh-CN" altLang="en-US" sz="2800" dirty="0">
                <a:solidFill>
                  <a:schemeClr val="bg1"/>
                </a:solidFill>
              </a:rPr>
              <a:t>相比，injure比hurt正式。hurt 多指伤痛，而injure则指</a:t>
            </a:r>
            <a:r>
              <a:rPr lang="zh-CN" altLang="en-US" sz="2800" dirty="0" smtClean="0">
                <a:solidFill>
                  <a:schemeClr val="bg1"/>
                </a:solidFill>
              </a:rPr>
              <a:t>损害生理健康、、容貌、荣誉等</a:t>
            </a:r>
            <a:r>
              <a:rPr lang="zh-CN" altLang="en-US" sz="2800" dirty="0">
                <a:solidFill>
                  <a:schemeClr val="bg1"/>
                </a:solidFill>
              </a:rPr>
              <a:t>，强调功能的损失。</a:t>
            </a:r>
          </a:p>
          <a:p>
            <a:endParaRPr lang="zh-CN" altLang="en-US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e.g. </a:t>
            </a:r>
            <a:r>
              <a:rPr lang="en-US" altLang="zh-CN" sz="2800" i="1" dirty="0">
                <a:solidFill>
                  <a:schemeClr val="bg1"/>
                </a:solidFill>
              </a:rPr>
              <a:t>Two people were killed and seven </a:t>
            </a:r>
            <a:r>
              <a:rPr lang="en-US" altLang="zh-CN" sz="2800" i="1" dirty="0" smtClean="0">
                <a:solidFill>
                  <a:schemeClr val="bg1"/>
                </a:solidFill>
              </a:rPr>
              <a:t>got injured in the traffic accident. </a:t>
            </a:r>
            <a:endParaRPr lang="en-US" altLang="zh-CN" sz="2800" i="1" dirty="0">
              <a:solidFill>
                <a:schemeClr val="bg1"/>
              </a:solidFill>
            </a:endParaRPr>
          </a:p>
          <a:p>
            <a:r>
              <a:rPr lang="en-US" altLang="zh-CN" sz="2800" i="1" dirty="0">
                <a:solidFill>
                  <a:schemeClr val="bg1"/>
                </a:solidFill>
              </a:rPr>
              <a:t>        Drinking can injure one's health. </a:t>
            </a:r>
          </a:p>
          <a:p>
            <a:endParaRPr lang="en-US" altLang="zh-CN" sz="2800" i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52" y="788958"/>
            <a:ext cx="2085769" cy="16979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896" y="4958312"/>
            <a:ext cx="5706351" cy="187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142875" y="119416"/>
            <a:ext cx="11710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Arial" charset="0"/>
              </a:rPr>
              <a:t>▲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wound</a:t>
            </a:r>
            <a:r>
              <a:rPr lang="en-US" altLang="zh-CN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指枪伤、刀伤、刺伤等皮肉之伤</a:t>
            </a:r>
            <a:r>
              <a:rPr lang="en-US" altLang="zh-CN" sz="3200" dirty="0">
                <a:solidFill>
                  <a:schemeClr val="bg1"/>
                </a:solidFill>
                <a:cs typeface="Arial" charset="0"/>
              </a:rPr>
              <a:t>,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是严重的外伤</a:t>
            </a:r>
            <a:r>
              <a:rPr lang="en-US" altLang="zh-CN" sz="3200" dirty="0" smtClean="0">
                <a:solidFill>
                  <a:schemeClr val="bg1"/>
                </a:solidFill>
                <a:cs typeface="Arial" charset="0"/>
              </a:rPr>
              <a:t>,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多指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战场上的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受伤，也可指精神上的创伤。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作为及物动词，它的宾语是整个人，而不是受伤的部位。</a:t>
            </a:r>
          </a:p>
          <a:p>
            <a:r>
              <a:rPr lang="en-US" altLang="zh-CN" sz="3200" dirty="0" smtClean="0">
                <a:solidFill>
                  <a:schemeClr val="bg1"/>
                </a:solidFill>
                <a:cs typeface="Arial" charset="0"/>
              </a:rPr>
              <a:t>e.g</a:t>
            </a:r>
            <a:r>
              <a:rPr lang="en-US" altLang="zh-CN" sz="3200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zh-CN" altLang="en-US" sz="3200" i="1" dirty="0">
                <a:solidFill>
                  <a:schemeClr val="bg1"/>
                </a:solidFill>
                <a:cs typeface="Arial" charset="0"/>
              </a:rPr>
              <a:t>The thief wounded him with a knife．  </a:t>
            </a:r>
          </a:p>
          <a:p>
            <a:r>
              <a:rPr lang="zh-CN" altLang="en-US" sz="3200" i="1" dirty="0">
                <a:solidFill>
                  <a:schemeClr val="bg1"/>
                </a:solidFill>
                <a:cs typeface="Arial" charset="0"/>
              </a:rPr>
              <a:t>         </a:t>
            </a:r>
            <a:r>
              <a:rPr lang="en-US" altLang="zh-CN" sz="3200" i="1" dirty="0">
                <a:solidFill>
                  <a:schemeClr val="bg1"/>
                </a:solidFill>
                <a:cs typeface="Arial" charset="0"/>
              </a:rPr>
              <a:t>The soldier was badly wounded in the head.</a:t>
            </a:r>
            <a:endParaRPr lang="zh-CN" altLang="en-US" sz="3200" i="1" dirty="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3200" i="1" dirty="0">
                <a:solidFill>
                  <a:schemeClr val="bg1"/>
                </a:solidFill>
                <a:cs typeface="Arial" charset="0"/>
              </a:rPr>
              <a:t>         </a:t>
            </a:r>
          </a:p>
          <a:p>
            <a:endParaRPr lang="zh-CN" altLang="en-US" sz="3200" dirty="0">
              <a:solidFill>
                <a:schemeClr val="bg1"/>
              </a:solidFill>
              <a:cs typeface="Arial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" y="3242650"/>
            <a:ext cx="914479" cy="816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1099" y="2938546"/>
            <a:ext cx="798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wound </a:t>
            </a:r>
            <a:r>
              <a:rPr lang="en-US" altLang="zh-CN" sz="3200" dirty="0">
                <a:solidFill>
                  <a:schemeClr val="bg1"/>
                </a:solidFill>
              </a:rPr>
              <a:t>n.  </a:t>
            </a:r>
            <a:r>
              <a:rPr lang="zh-CN" altLang="en-US" sz="3200" dirty="0">
                <a:solidFill>
                  <a:schemeClr val="bg1"/>
                </a:solidFill>
              </a:rPr>
              <a:t>伤口，创伤</a:t>
            </a:r>
            <a:r>
              <a:rPr lang="en-US" altLang="zh-CN" sz="3200" dirty="0">
                <a:solidFill>
                  <a:schemeClr val="bg1"/>
                </a:solidFill>
              </a:rPr>
              <a:t>; wounded adj. </a:t>
            </a:r>
            <a:r>
              <a:rPr lang="zh-CN" altLang="en-US" sz="3200" dirty="0">
                <a:solidFill>
                  <a:schemeClr val="bg1"/>
                </a:solidFill>
              </a:rPr>
              <a:t>受伤的 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e.g</a:t>
            </a:r>
            <a:r>
              <a:rPr lang="en-US" altLang="zh-CN" sz="3200" dirty="0">
                <a:solidFill>
                  <a:schemeClr val="bg1"/>
                </a:solidFill>
              </a:rPr>
              <a:t>. </a:t>
            </a:r>
            <a:r>
              <a:rPr lang="en-US" altLang="zh-CN" sz="3200" i="1" dirty="0">
                <a:solidFill>
                  <a:schemeClr val="bg1"/>
                </a:solidFill>
              </a:rPr>
              <a:t>The wounded were removed.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7596" y="3975997"/>
            <a:ext cx="4655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t</a:t>
            </a:r>
            <a:r>
              <a:rPr lang="en-US" altLang="zh-CN" sz="3200" dirty="0" smtClean="0">
                <a:solidFill>
                  <a:srgbClr val="C00000"/>
                </a:solidFill>
              </a:rPr>
              <a:t>he wounded </a:t>
            </a:r>
            <a:r>
              <a:rPr lang="zh-CN" altLang="en-US" sz="3200" dirty="0" smtClean="0">
                <a:solidFill>
                  <a:srgbClr val="C00000"/>
                </a:solidFill>
              </a:rPr>
              <a:t>全体伤员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256" y="3705144"/>
            <a:ext cx="2978987" cy="313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-1397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295275" y="479425"/>
            <a:ext cx="11544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2"/>
                </a:solidFill>
                <a:cs typeface="Arial" charset="0"/>
              </a:rPr>
              <a:t>▲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 harm指对人或事物造成危害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，还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可用于抽象事物，尤指不道德的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事情，有时也可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指引起不安或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不便。做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及物动词时，表示“损害，危害”；做名词时，表示</a:t>
            </a:r>
            <a:r>
              <a:rPr lang="zh-CN" altLang="en-US" sz="3200" dirty="0" smtClean="0">
                <a:solidFill>
                  <a:schemeClr val="bg1"/>
                </a:solidFill>
                <a:cs typeface="Arial" charset="0"/>
              </a:rPr>
              <a:t>“损害，伤害”，其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名词构成短语</a:t>
            </a:r>
            <a:r>
              <a:rPr lang="en-US" altLang="zh-CN" sz="3200" dirty="0">
                <a:solidFill>
                  <a:schemeClr val="bg1"/>
                </a:solidFill>
                <a:cs typeface="Arial" charset="0"/>
              </a:rPr>
              <a:t>do sb. harm</a:t>
            </a:r>
            <a:r>
              <a:rPr lang="zh-CN" altLang="en-US" sz="3200" dirty="0">
                <a:solidFill>
                  <a:schemeClr val="bg1"/>
                </a:solidFill>
                <a:cs typeface="Arial" charset="0"/>
              </a:rPr>
              <a:t>或</a:t>
            </a:r>
            <a:r>
              <a:rPr lang="en-US" altLang="zh-CN" sz="3200" dirty="0">
                <a:solidFill>
                  <a:schemeClr val="bg1"/>
                </a:solidFill>
                <a:cs typeface="Arial" charset="0"/>
              </a:rPr>
              <a:t>do harm to sb.</a:t>
            </a:r>
          </a:p>
          <a:p>
            <a:endParaRPr lang="zh-CN" altLang="en-US" sz="3200" dirty="0">
              <a:solidFill>
                <a:schemeClr val="bg1"/>
              </a:solidFill>
              <a:cs typeface="Arial" charset="0"/>
            </a:endParaRPr>
          </a:p>
          <a:p>
            <a:r>
              <a:rPr lang="en-US" altLang="zh-CN" sz="3200" dirty="0">
                <a:solidFill>
                  <a:schemeClr val="bg1"/>
                </a:solidFill>
                <a:cs typeface="Arial" charset="0"/>
              </a:rPr>
              <a:t>e.g. </a:t>
            </a:r>
            <a:r>
              <a:rPr lang="en-US" altLang="zh-CN" sz="3200" i="1" dirty="0">
                <a:solidFill>
                  <a:schemeClr val="bg1"/>
                </a:solidFill>
                <a:cs typeface="Arial" charset="0"/>
              </a:rPr>
              <a:t>Smoking seriously harmed his health.</a:t>
            </a:r>
          </a:p>
          <a:p>
            <a:r>
              <a:rPr lang="en-US" altLang="zh-CN" sz="3200" i="1" dirty="0">
                <a:solidFill>
                  <a:schemeClr val="bg1"/>
                </a:solidFill>
                <a:cs typeface="Arial" charset="0"/>
              </a:rPr>
              <a:t>       It wouldn’t do her any harm to work a bit harder.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69" y="4456663"/>
            <a:ext cx="1514475" cy="2352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76" y="2142303"/>
            <a:ext cx="2379518" cy="154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192180" y="36195"/>
            <a:ext cx="2311851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sum-up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580" y="886460"/>
            <a:ext cx="10506710" cy="393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cs typeface="Arial" charset="0"/>
              </a:rPr>
              <a:t>▲</a:t>
            </a:r>
            <a:r>
              <a:rPr lang="en-US" altLang="zh-CN" sz="2800" dirty="0">
                <a:solidFill>
                  <a:schemeClr val="bg1"/>
                </a:solidFill>
              </a:rPr>
              <a:t>h</a:t>
            </a:r>
            <a:r>
              <a:rPr lang="en-US" altLang="zh-CN" sz="2800" dirty="0" smtClean="0">
                <a:solidFill>
                  <a:schemeClr val="bg1"/>
                </a:solidFill>
              </a:rPr>
              <a:t>urt </a:t>
            </a:r>
            <a:r>
              <a:rPr lang="en-US" altLang="zh-CN" sz="2800" dirty="0">
                <a:solidFill>
                  <a:schemeClr val="bg1"/>
                </a:solidFill>
              </a:rPr>
              <a:t>⑴ </a:t>
            </a:r>
            <a:r>
              <a:rPr lang="en-US" altLang="zh-CN" sz="2800" dirty="0" err="1" smtClean="0">
                <a:solidFill>
                  <a:schemeClr val="bg1"/>
                </a:solidFill>
              </a:rPr>
              <a:t>vt</a:t>
            </a:r>
            <a:r>
              <a:rPr lang="en-US" altLang="zh-CN" sz="2800" dirty="0" err="1">
                <a:solidFill>
                  <a:schemeClr val="bg1"/>
                </a:solidFill>
              </a:rPr>
              <a:t>.</a:t>
            </a:r>
            <a:r>
              <a:rPr lang="en-US" altLang="zh-CN" sz="2800" dirty="0" smtClean="0">
                <a:solidFill>
                  <a:schemeClr val="bg1"/>
                </a:solidFill>
              </a:rPr>
              <a:t> </a:t>
            </a:r>
            <a:r>
              <a:rPr lang="zh-CN" altLang="en-US" sz="2800" dirty="0">
                <a:solidFill>
                  <a:schemeClr val="bg1"/>
                </a:solidFill>
              </a:rPr>
              <a:t>多指情感或精神上的伤害</a:t>
            </a:r>
          </a:p>
          <a:p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</a:rPr>
              <a:t>             </a:t>
            </a:r>
            <a:r>
              <a:rPr lang="en-US" altLang="zh-CN" sz="2800" dirty="0" smtClean="0">
                <a:solidFill>
                  <a:schemeClr val="bg1"/>
                </a:solidFill>
              </a:rPr>
              <a:t>⑵ vi. </a:t>
            </a:r>
            <a:r>
              <a:rPr lang="zh-CN" altLang="en-US" sz="2800" dirty="0" smtClean="0">
                <a:solidFill>
                  <a:schemeClr val="bg1"/>
                </a:solidFill>
              </a:rPr>
              <a:t>伤痛</a:t>
            </a:r>
            <a:endParaRPr lang="zh-CN" altLang="en-US" sz="2800" dirty="0">
              <a:solidFill>
                <a:schemeClr val="bg1"/>
              </a:solidFill>
            </a:endParaRPr>
          </a:p>
          <a:p>
            <a:endParaRPr lang="zh-CN" altLang="en-US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▲</a:t>
            </a:r>
            <a:r>
              <a:rPr lang="en-US" altLang="zh-CN" sz="2800" dirty="0">
                <a:solidFill>
                  <a:schemeClr val="bg1"/>
                </a:solidFill>
                <a:cs typeface="Arial" charset="0"/>
              </a:rPr>
              <a:t>injure 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多指因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意外事故而对身体部位造成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的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损伤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有时会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导致生理功能的丧失</a:t>
            </a:r>
            <a:endParaRPr lang="zh-CN" altLang="en-US" sz="2800" dirty="0">
              <a:solidFill>
                <a:schemeClr val="bg1"/>
              </a:solidFill>
              <a:cs typeface="Arial" charset="0"/>
            </a:endParaRPr>
          </a:p>
          <a:p>
            <a:endParaRPr lang="zh-CN" altLang="en-US" sz="2800" dirty="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▲ </a:t>
            </a:r>
            <a:r>
              <a:rPr lang="en-US" altLang="zh-CN" sz="2800" dirty="0">
                <a:solidFill>
                  <a:schemeClr val="bg1"/>
                </a:solidFill>
                <a:cs typeface="Arial" charset="0"/>
              </a:rPr>
              <a:t>wound 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通常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指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枪伤，刀伤，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刺伤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等（外伤）</a:t>
            </a:r>
            <a:endParaRPr lang="zh-CN" altLang="en-US" sz="2800" dirty="0">
              <a:solidFill>
                <a:schemeClr val="bg1"/>
              </a:solidFill>
              <a:cs typeface="Arial" charset="0"/>
            </a:endParaRPr>
          </a:p>
          <a:p>
            <a:endParaRPr lang="zh-CN" altLang="en-US" sz="2800" dirty="0">
              <a:solidFill>
                <a:schemeClr val="bg1"/>
              </a:solidFill>
              <a:cs typeface="Arial" charset="0"/>
            </a:endParaRPr>
          </a:p>
          <a:p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▲ </a:t>
            </a:r>
            <a:r>
              <a:rPr lang="en-US" altLang="zh-CN" sz="2800" dirty="0">
                <a:solidFill>
                  <a:schemeClr val="bg1"/>
                </a:solidFill>
                <a:cs typeface="Arial" charset="0"/>
              </a:rPr>
              <a:t>harm 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损害，危害（健康，权利，</a:t>
            </a:r>
            <a:r>
              <a:rPr lang="zh-CN" altLang="en-US" sz="2800" dirty="0" smtClean="0">
                <a:solidFill>
                  <a:schemeClr val="bg1"/>
                </a:solidFill>
                <a:cs typeface="Arial" charset="0"/>
              </a:rPr>
              <a:t>事业，</a:t>
            </a:r>
            <a:r>
              <a:rPr lang="zh-CN" altLang="en-US" sz="2800" dirty="0">
                <a:solidFill>
                  <a:schemeClr val="bg1"/>
                </a:solidFill>
                <a:cs typeface="Arial" charset="0"/>
              </a:rPr>
              <a:t>社会公德等）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420" y="198120"/>
            <a:ext cx="1952625" cy="23050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75410" y="5437505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effectLst/>
              </a:rPr>
              <a:t>注意</a:t>
            </a:r>
            <a:endParaRPr lang="zh-CN" altLang="en-US" sz="3600" dirty="0">
              <a:solidFill>
                <a:srgbClr val="C00000"/>
              </a:solidFill>
              <a:effectLst/>
              <a:cs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4605" y="5381625"/>
            <a:ext cx="9494520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Arial" charset="0"/>
              </a:rPr>
              <a:t>hurt, injure, wound, harm </a:t>
            </a:r>
            <a:r>
              <a:rPr lang="zh-CN" altLang="en-US" sz="3200" dirty="0">
                <a:cs typeface="Arial" charset="0"/>
              </a:rPr>
              <a:t>四者都可指对感情或精神上的伤害，</a:t>
            </a:r>
            <a:r>
              <a:rPr lang="zh-CN" altLang="en-US" sz="3200" dirty="0" smtClean="0">
                <a:cs typeface="Arial" charset="0"/>
              </a:rPr>
              <a:t>但一般</a:t>
            </a:r>
            <a:r>
              <a:rPr lang="zh-CN" altLang="en-US" sz="3200" dirty="0">
                <a:cs typeface="Arial" charset="0"/>
              </a:rPr>
              <a:t>情况下都用</a:t>
            </a:r>
            <a:r>
              <a:rPr lang="en-US" altLang="zh-CN" sz="3200" dirty="0">
                <a:cs typeface="Arial" charset="0"/>
              </a:rPr>
              <a:t>hurt</a:t>
            </a:r>
            <a:r>
              <a:rPr lang="zh-CN" altLang="en-US" sz="3200" dirty="0">
                <a:cs typeface="Arial" charset="0"/>
              </a:rPr>
              <a:t>。</a:t>
            </a:r>
          </a:p>
        </p:txBody>
      </p:sp>
      <p:pic>
        <p:nvPicPr>
          <p:cNvPr id="7" name="图片 6" descr="office6\wpsassist\cache\A000220150321I56PP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" y="5202555"/>
            <a:ext cx="1146175" cy="114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-2794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133668" y="-117475"/>
            <a:ext cx="3104515" cy="1014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Exercise</a:t>
            </a:r>
          </a:p>
        </p:txBody>
      </p:sp>
      <p:pic>
        <p:nvPicPr>
          <p:cNvPr id="14" name="图片 13" descr="office6\wpsassist\cache\A000220150318H16P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490" y="4612005"/>
            <a:ext cx="4297680" cy="2234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4250" y="815340"/>
            <a:ext cx="4565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hurt, injure, wound, harm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7490" y="1532890"/>
            <a:ext cx="1046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1. Drinking </a:t>
            </a:r>
            <a:r>
              <a:rPr lang="en-US" altLang="zh-CN" sz="2800" dirty="0" smtClean="0">
                <a:solidFill>
                  <a:schemeClr val="bg1"/>
                </a:solidFill>
              </a:rPr>
              <a:t>too much can __________ one's </a:t>
            </a:r>
            <a:r>
              <a:rPr lang="en-US" altLang="zh-CN" sz="2800" dirty="0">
                <a:solidFill>
                  <a:schemeClr val="bg1"/>
                </a:solidFill>
              </a:rPr>
              <a:t>health.</a:t>
            </a: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2</a:t>
            </a:r>
            <a:r>
              <a:rPr lang="en-US" altLang="zh-CN" sz="2800" dirty="0">
                <a:solidFill>
                  <a:schemeClr val="bg1"/>
                </a:solidFill>
              </a:rPr>
              <a:t>. What really </a:t>
            </a:r>
            <a:r>
              <a:rPr lang="en-US" altLang="zh-CN" sz="2800" dirty="0" smtClean="0">
                <a:solidFill>
                  <a:schemeClr val="bg1"/>
                </a:solidFill>
              </a:rPr>
              <a:t>______ </a:t>
            </a:r>
            <a:r>
              <a:rPr lang="en-US" altLang="zh-CN" sz="2800" dirty="0">
                <a:solidFill>
                  <a:schemeClr val="bg1"/>
                </a:solidFill>
              </a:rPr>
              <a:t>me is that he always ignores me.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3. They had their hearing </a:t>
            </a:r>
            <a:r>
              <a:rPr lang="en-US" altLang="zh-CN" sz="2800" dirty="0" smtClean="0">
                <a:solidFill>
                  <a:schemeClr val="bg1"/>
                </a:solidFill>
              </a:rPr>
              <a:t>_______ </a:t>
            </a:r>
            <a:r>
              <a:rPr lang="en-US" altLang="zh-CN" sz="2800" dirty="0">
                <a:solidFill>
                  <a:schemeClr val="bg1"/>
                </a:solidFill>
              </a:rPr>
              <a:t>by the loud </a:t>
            </a:r>
            <a:r>
              <a:rPr lang="en-US" altLang="zh-CN" sz="2800" dirty="0" smtClean="0">
                <a:solidFill>
                  <a:schemeClr val="bg1"/>
                </a:solidFill>
              </a:rPr>
              <a:t>noise</a:t>
            </a: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4</a:t>
            </a:r>
            <a:r>
              <a:rPr lang="en-US" altLang="zh-CN" sz="2800" dirty="0">
                <a:solidFill>
                  <a:schemeClr val="bg1"/>
                </a:solidFill>
              </a:rPr>
              <a:t>. Many soldiers got  _________ in the battle.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5. A bullet </a:t>
            </a:r>
            <a:r>
              <a:rPr lang="en-US" altLang="zh-CN" sz="2800" dirty="0" smtClean="0">
                <a:solidFill>
                  <a:schemeClr val="bg1"/>
                </a:solidFill>
              </a:rPr>
              <a:t>_______ </a:t>
            </a:r>
            <a:r>
              <a:rPr lang="en-US" altLang="zh-CN" sz="2800" dirty="0">
                <a:solidFill>
                  <a:schemeClr val="bg1"/>
                </a:solidFill>
              </a:rPr>
              <a:t>his left eye.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12695" y="1978660"/>
            <a:ext cx="1179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hurts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29289" y="2761415"/>
            <a:ext cx="1728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wounded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64433" y="3218141"/>
            <a:ext cx="132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injured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80016" y="3281256"/>
            <a:ext cx="31603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强调机能的丧失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7635" y="1503572"/>
            <a:ext cx="198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</a:t>
            </a:r>
            <a:r>
              <a:rPr lang="en-US" altLang="zh-CN" sz="2800" dirty="0" smtClean="0">
                <a:solidFill>
                  <a:srgbClr val="FF0000"/>
                </a:solidFill>
              </a:rPr>
              <a:t>arm/injure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568" y="2372675"/>
            <a:ext cx="151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harmed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>
          <a:xfrm>
            <a:off x="2671763" y="2908300"/>
            <a:ext cx="6764337" cy="2824163"/>
            <a:chOff x="0" y="0"/>
            <a:chExt cx="6765060" cy="2825054"/>
          </a:xfrm>
        </p:grpSpPr>
        <p:sp>
          <p:nvSpPr>
            <p:cNvPr id="8195" name="直接连接符 12"/>
            <p:cNvSpPr/>
            <p:nvPr/>
          </p:nvSpPr>
          <p:spPr>
            <a:xfrm flipV="1">
              <a:off x="0" y="0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直接连接符 31"/>
            <p:cNvSpPr/>
            <p:nvPr/>
          </p:nvSpPr>
          <p:spPr>
            <a:xfrm flipV="1">
              <a:off x="82296" y="703941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直接连接符 32"/>
            <p:cNvSpPr/>
            <p:nvPr/>
          </p:nvSpPr>
          <p:spPr>
            <a:xfrm flipV="1">
              <a:off x="164592" y="140788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直接连接符 33"/>
            <p:cNvSpPr/>
            <p:nvPr/>
          </p:nvSpPr>
          <p:spPr>
            <a:xfrm flipV="1">
              <a:off x="237744" y="2111822"/>
              <a:ext cx="6527316" cy="713232"/>
            </a:xfrm>
            <a:prstGeom prst="line">
              <a:avLst/>
            </a:prstGeom>
            <a:ln w="1587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7"/>
          <p:cNvSpPr/>
          <p:nvPr/>
        </p:nvSpPr>
        <p:spPr>
          <a:xfrm rot="21260629">
            <a:off x="4722813" y="2041525"/>
            <a:ext cx="4814887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刘健亮   </a:t>
            </a:r>
            <a:r>
              <a:rPr lang="en-US" altLang="x-none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0906102022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200" name="文本框 35"/>
          <p:cNvSpPr/>
          <p:nvPr/>
        </p:nvSpPr>
        <p:spPr>
          <a:xfrm rot="21260629">
            <a:off x="2720975" y="3322638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      短短的大学四年就要过去了，不想和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1" name="文本框 37"/>
          <p:cNvSpPr/>
          <p:nvPr/>
        </p:nvSpPr>
        <p:spPr>
          <a:xfrm rot="21260629">
            <a:off x="2720975" y="4089400"/>
            <a:ext cx="6610350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大学说再见。珍惜校园自由的生活，但是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sp>
        <p:nvSpPr>
          <p:cNvPr id="8202" name="文本框 43"/>
          <p:cNvSpPr/>
          <p:nvPr/>
        </p:nvSpPr>
        <p:spPr>
          <a:xfrm rot="21260629">
            <a:off x="2813050" y="4784725"/>
            <a:ext cx="6608763" cy="523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华文中宋" pitchFamily="2" charset="-122"/>
              </a:rPr>
              <a:t>必须要走向社会，小刘加油！</a:t>
            </a:r>
            <a:endParaRPr lang="en-US" altLang="x-none" sz="28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华文中宋" pitchFamily="2" charset="-122"/>
            </a:endParaRPr>
          </a:p>
        </p:txBody>
      </p:sp>
      <p:pic>
        <p:nvPicPr>
          <p:cNvPr id="8203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25" y="0"/>
            <a:ext cx="12179300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3255438" y="2142490"/>
            <a:ext cx="551221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</a:t>
            </a:r>
            <a:r>
              <a:rPr lang="en-US" altLang="zh-CN" sz="8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</a:t>
            </a:r>
            <a:r>
              <a:rPr lang="zh-CN" altLang="en-US" sz="8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！</a:t>
            </a:r>
            <a:endParaRPr lang="en-US" altLang="zh-CN" sz="8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810</Words>
  <Application>Microsoft Office PowerPoint</Application>
  <PresentationFormat>宽屏</PresentationFormat>
  <Paragraphs>87</Paragraphs>
  <Slides>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 Unicode MS</vt:lpstr>
      <vt:lpstr>华文中宋</vt:lpstr>
      <vt:lpstr>康煕字典體(Demo)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刘永安</cp:lastModifiedBy>
  <cp:revision>22</cp:revision>
  <dcterms:created xsi:type="dcterms:W3CDTF">2016-02-24T03:37:10Z</dcterms:created>
  <dcterms:modified xsi:type="dcterms:W3CDTF">2016-02-24T16:13:33Z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