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8" r:id="rId11"/>
    <p:sldId id="270" r:id="rId12"/>
    <p:sldId id="258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3929"/>
        <p:guide pos="7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85D45-B377-4F95-A064-A72B85B0F5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33B6E-4857-43F4-B904-081D35056C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1D22-0669-4D7D-962F-78AB99821D5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2BF2A-6A19-41FE-9201-F9EB426900B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976D4-24DF-44E8-AE2E-D521C8DEB5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53504-8880-4252-A1CD-2C22A07F473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2775" y="1598613"/>
            <a:ext cx="5374339" cy="45275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474" y="1598613"/>
            <a:ext cx="5374339" cy="45275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22D0-A374-4073-971A-2ABE464D69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lIns="91440" tIns="45720" rIns="91440" bIns="45720"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ED16B-0C3D-488B-BFA4-E42401270EE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942D-31B1-4D0C-A757-E67919487A1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DBC9B-1C17-43C2-8B92-3BFC1D989B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A894-B72F-4311-BB01-97462FCD10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D4DA2-B928-4193-973A-3E06D4EF2DA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FA4C7-8C80-4D20-8E94-8A8C072D05D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2EF3-E693-4227-B338-7D03E9E30A3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804" y="274638"/>
            <a:ext cx="274201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2775" y="274638"/>
            <a:ext cx="8067071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CD850-56C5-44CE-B223-97A2994130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36D-7BD8-4A23-B83A-E94510C490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091BD-8908-4EB3-978C-93F1C2A36B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586CF-09D0-400C-81C5-7C2F6E085FF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9BA3A-E7AA-4FDC-9A4A-28B900C93F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6D553-2F99-41F3-B079-869ECDC109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D2AB0-D401-49F5-B0B2-6731D2632B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3F6BB-0E22-4F9E-B13C-168B93C1E58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 dirty="0">
                <a:solidFill>
                  <a:srgbClr val="898989"/>
                </a:solidFill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A7FD8C8-ABE5-46A4-94AC-3B65312F5E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775" y="274638"/>
            <a:ext cx="10968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44" tIns="44772" rIns="89544" bIns="44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05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2775" y="1598613"/>
            <a:ext cx="109680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44" tIns="44772" rIns="89544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12775" y="6245225"/>
            <a:ext cx="2840038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1300" noProof="1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4164013" y="6245225"/>
            <a:ext cx="3865562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ctr">
              <a:defRPr sz="1300" noProof="1">
                <a:ea typeface="宋体" charset="-122"/>
              </a:defRPr>
            </a:lvl1pPr>
          </a:lstStyle>
          <a:p>
            <a:endParaRPr lang="zh-CN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8740775" y="6245225"/>
            <a:ext cx="2840038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89544" tIns="44772" rIns="89544" bIns="447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5E8C13A-C4D8-46EA-8946-45F8CE97F1E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36550" indent="-336550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7075" lvl="1" indent="-279400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188" lvl="2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863" lvl="3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lvl="4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613" y="1855788"/>
            <a:ext cx="8078787" cy="186444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074" name="组合 4098"/>
          <p:cNvGrpSpPr>
            <a:grpSpLocks/>
          </p:cNvGrpSpPr>
          <p:nvPr/>
        </p:nvGrpSpPr>
        <p:grpSpPr bwMode="auto">
          <a:xfrm>
            <a:off x="1601788" y="1473200"/>
            <a:ext cx="755650" cy="755650"/>
            <a:chOff x="0" y="0"/>
            <a:chExt cx="1191" cy="1191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91" cy="1191"/>
            </a:xfrm>
            <a:prstGeom prst="rect">
              <a:avLst/>
            </a:prstGeom>
            <a:noFill/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31" cy="63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078" name="Text Box 6"/>
          <p:cNvSpPr>
            <a:spLocks noChangeArrowheads="1"/>
          </p:cNvSpPr>
          <p:nvPr/>
        </p:nvSpPr>
        <p:spPr bwMode="auto">
          <a:xfrm>
            <a:off x="1303856" y="1787501"/>
            <a:ext cx="94434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latin typeface="+mn-lt"/>
              </a:rPr>
              <a:t>Emphatic Sentences</a:t>
            </a:r>
          </a:p>
          <a:p>
            <a:pPr algn="ctr"/>
            <a:r>
              <a:rPr lang="zh-CN" altLang="en-US" sz="6000" b="1" dirty="0">
                <a:latin typeface="+mn-lt"/>
              </a:rPr>
              <a:t>强调句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994298" y="1846181"/>
            <a:ext cx="8043225" cy="1874050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079" name="组合 4103"/>
          <p:cNvGrpSpPr>
            <a:grpSpLocks/>
          </p:cNvGrpSpPr>
          <p:nvPr/>
        </p:nvGrpSpPr>
        <p:grpSpPr bwMode="auto">
          <a:xfrm>
            <a:off x="10050680" y="3720490"/>
            <a:ext cx="793750" cy="577850"/>
            <a:chOff x="0" y="0"/>
            <a:chExt cx="794385" cy="578486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969" y="361474"/>
              <a:ext cx="216708" cy="217012"/>
            </a:xfrm>
            <a:prstGeom prst="rect">
              <a:avLst/>
            </a:prstGeom>
            <a:solidFill>
              <a:srgbClr val="66CCFF">
                <a:alpha val="75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577677" y="144463"/>
              <a:ext cx="216708" cy="217012"/>
            </a:xfrm>
            <a:prstGeom prst="rect">
              <a:avLst/>
            </a:prstGeom>
            <a:solidFill>
              <a:srgbClr val="66CCFF">
                <a:alpha val="8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60969" cy="361474"/>
            </a:xfrm>
            <a:prstGeom prst="rect">
              <a:avLst/>
            </a:prstGeom>
            <a:solidFill>
              <a:srgbClr val="33CCFF">
                <a:alpha val="57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16064" y="5507359"/>
            <a:ext cx="871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河源市田家炳实验中学 黄小凤</a:t>
            </a:r>
          </a:p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华南师范大学外国语言文化学院 </a:t>
            </a:r>
            <a:r>
              <a:rPr lang="zh-CN" altLang="en-US" sz="2400" b="1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邓嘉仪</a:t>
            </a:r>
            <a:endParaRPr lang="en-US" altLang="zh-CN" sz="2400" b="1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华南</a:t>
            </a:r>
            <a:r>
              <a:rPr lang="zh-CN" altLang="en-US" sz="2400" b="1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师范大学外国语言文化学院 陆艺</a:t>
            </a:r>
            <a:r>
              <a:rPr lang="zh-CN" altLang="en-US" sz="2400" b="1" dirty="0" smtClean="0">
                <a:solidFill>
                  <a:srgbClr val="FFFFFF"/>
                </a:solidFill>
                <a:latin typeface="楷体" pitchFamily="49" charset="-122"/>
                <a:ea typeface="楷体" pitchFamily="49" charset="-122"/>
              </a:rPr>
              <a:t>楠</a:t>
            </a:r>
            <a:endParaRPr lang="en-US" altLang="zh-CN" sz="2400" b="1" dirty="0" smtClean="0">
              <a:solidFill>
                <a:srgbClr val="FFFF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9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89541" y="1770674"/>
            <a:ext cx="877036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The man was not able to speak until at least 30 seconds  had passed.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“not…until…”</a:t>
            </a:r>
            <a:r>
              <a:rPr lang="en-US" altLang="zh-CN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sentence pattern</a:t>
            </a:r>
          </a:p>
          <a:p>
            <a:pPr lvl="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It was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until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 least 30 seconds had passed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the man was able to speak. </a:t>
            </a:r>
          </a:p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3"/>
          <p:cNvSpPr>
            <a:spLocks noChangeArrowheads="1"/>
          </p:cNvSpPr>
          <p:nvPr/>
        </p:nvSpPr>
        <p:spPr bwMode="auto">
          <a:xfrm>
            <a:off x="2328188" y="2716408"/>
            <a:ext cx="9863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Thanks for your listening!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72" name="直接连接符 5"/>
          <p:cNvSpPr>
            <a:spLocks noChangeShapeType="1"/>
          </p:cNvSpPr>
          <p:nvPr/>
        </p:nvSpPr>
        <p:spPr bwMode="auto">
          <a:xfrm>
            <a:off x="5491163" y="4046538"/>
            <a:ext cx="84137" cy="209550"/>
          </a:xfrm>
          <a:prstGeom prst="line">
            <a:avLst/>
          </a:prstGeom>
          <a:noFill/>
          <a:ln w="12700">
            <a:solidFill>
              <a:srgbClr val="FFFFFF">
                <a:alpha val="46999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6"/>
          <p:cNvSpPr>
            <a:spLocks noChangeShapeType="1"/>
          </p:cNvSpPr>
          <p:nvPr/>
        </p:nvSpPr>
        <p:spPr bwMode="auto">
          <a:xfrm flipH="1">
            <a:off x="6480175" y="4046538"/>
            <a:ext cx="82550" cy="20955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直接连接符 7"/>
          <p:cNvSpPr>
            <a:spLocks noChangeShapeType="1"/>
          </p:cNvSpPr>
          <p:nvPr/>
        </p:nvSpPr>
        <p:spPr bwMode="auto">
          <a:xfrm rot="20280000" flipH="1">
            <a:off x="5975350" y="3806825"/>
            <a:ext cx="82550" cy="2111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6" dur="35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" dur="35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2" dur="35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512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7028885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What is 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emphatic sentence?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898535"/>
            <a:ext cx="81803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F0"/>
                </a:solidFill>
                <a:latin typeface="Comic Sans MS" pitchFamily="66" charset="0"/>
                <a:cs typeface="MV Boli" pitchFamily="2" charset="0"/>
              </a:rPr>
              <a:t>An emphatic sentence is a device for </a:t>
            </a:r>
            <a:r>
              <a:rPr lang="en-US" altLang="zh-CN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focusing attention on a particular piece of information</a:t>
            </a:r>
            <a:r>
              <a:rPr lang="en-US" altLang="zh-CN" sz="3600" b="1" dirty="0" smtClean="0">
                <a:solidFill>
                  <a:srgbClr val="00B0F0"/>
                </a:solidFill>
                <a:latin typeface="Comic Sans MS" pitchFamily="66" charset="0"/>
                <a:cs typeface="MV Boli" pitchFamily="2" charset="0"/>
              </a:rPr>
              <a:t>.</a:t>
            </a: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4" y="1128713"/>
            <a:ext cx="10264775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244029" y="1959084"/>
            <a:ext cx="818038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●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In English, there are lots of patterns of  the emphatic sentences, today what we are going to learn is the widely used one:</a:t>
            </a:r>
          </a:p>
          <a:p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is/was + </a:t>
            </a:r>
            <a:r>
              <a:rPr lang="en-US" altLang="zh-CN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emphasized part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(subject, object</a:t>
            </a:r>
            <a:r>
              <a:rPr lang="zh-CN" alt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or adverbial)</a:t>
            </a:r>
            <a:r>
              <a:rPr lang="en-US" altLang="zh-CN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who/that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rest part of the sentence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"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652E-6 -2.10916E-6 L 0.00013 0.34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Attention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206452" y="2372444"/>
            <a:ext cx="864108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①强调句的时态。原句的谓语动词如果是现在或将来的各种时态，用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It is…that/who…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；如果原句的谓语动词是过去的各种时态，则用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It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was…that/who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②如果被强调的是人，用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that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或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who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；如果被强调的不是人，只能用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that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</a:t>
            </a:r>
            <a:endParaRPr lang="zh-CN" altLang="en-US" sz="32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sz="36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814490" y="1166292"/>
            <a:ext cx="9383778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Patterns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309813"/>
            <a:ext cx="818038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emphasized part (person as subject)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who/that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the rest part of the sentence</a:t>
            </a:r>
            <a:endParaRPr lang="en-US" altLang="zh-CN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emphasized part (person as object)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whom/that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the rest part of the sentence</a:t>
            </a:r>
            <a:endParaRPr lang="en-US" altLang="zh-CN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endParaRPr lang="en-US" sz="3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5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814490" y="1166292"/>
            <a:ext cx="9383778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Patterns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560333"/>
            <a:ext cx="81803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the emphasized part +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the rest part of the sentence</a:t>
            </a:r>
          </a:p>
          <a:p>
            <a:pPr lvl="0"/>
            <a:endParaRPr lang="en-US" altLang="zh-CN" sz="3600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not…until…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sentence pattern</a:t>
            </a:r>
            <a:endParaRPr lang="en-US" sz="3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6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0114" y="2145795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Declarative sentence: </a:t>
            </a:r>
          </a:p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Prof. Lin teaches us English. 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subject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 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Prof. Lin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teaches us English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</a:p>
          <a:p>
            <a:pPr lvl="0"/>
            <a:endParaRPr lang="en-US" altLang="zh-CN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object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English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Prof. Lin teaches us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altLang="zh-CN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en-US" altLang="zh-CN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7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1888385" y="970485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2224" y="2117582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   I worked in a factory in 1975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emphasize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the temporal adverbial</a:t>
            </a:r>
            <a:endParaRPr lang="zh-CN" altLang="zh-CN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It was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in 1975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I worked in a factory.</a:t>
            </a:r>
          </a:p>
          <a:p>
            <a:pPr lvl="0"/>
            <a:endParaRPr lang="en-US" altLang="zh-CN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8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52120" y="2286716"/>
            <a:ext cx="85689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I saw the film in Shanghai.</a:t>
            </a:r>
          </a:p>
          <a:p>
            <a:pPr lvl="0"/>
            <a:endParaRPr lang="en-US" altLang="zh-CN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emphasize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adverbial of place</a:t>
            </a:r>
          </a:p>
          <a:p>
            <a:pPr lvl="0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It was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Shanghai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 saw the film. </a:t>
            </a:r>
          </a:p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Pages>0</Pages>
  <Words>421</Words>
  <Characters>0</Characters>
  <Application>Microsoft Office PowerPoint</Application>
  <DocSecurity>0</DocSecurity>
  <PresentationFormat>自定义</PresentationFormat>
  <Lines>0</Lines>
  <Paragraphs>103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D13001</dc:creator>
  <cp:lastModifiedBy>Administrator</cp:lastModifiedBy>
  <cp:revision>31</cp:revision>
  <dcterms:created xsi:type="dcterms:W3CDTF">2013-07-23T19:48:00Z</dcterms:created>
  <dcterms:modified xsi:type="dcterms:W3CDTF">2016-02-23T17:07:09Z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