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73" r:id="rId4"/>
    <p:sldId id="294" r:id="rId5"/>
    <p:sldId id="279" r:id="rId6"/>
    <p:sldId id="275" r:id="rId7"/>
    <p:sldId id="276" r:id="rId8"/>
    <p:sldId id="277" r:id="rId9"/>
    <p:sldId id="278" r:id="rId10"/>
    <p:sldId id="271" r:id="rId11"/>
    <p:sldId id="272" r:id="rId12"/>
    <p:sldId id="259" r:id="rId13"/>
    <p:sldId id="260" r:id="rId14"/>
    <p:sldId id="261" r:id="rId15"/>
    <p:sldId id="262" r:id="rId16"/>
    <p:sldId id="263" r:id="rId17"/>
    <p:sldId id="295" r:id="rId18"/>
    <p:sldId id="265" r:id="rId19"/>
    <p:sldId id="266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90"/>
      </p:cViewPr>
      <p:guideLst>
        <p:guide orient="horz" pos="21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8A59-0DC7-4DA2-A2ED-6B308C85501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21B1-320A-44DA-B72D-4B9E839C090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A85D8-8081-41AB-89D2-7170B432648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8AB1E-A294-4143-BB38-0171AEB819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5370-FFCF-4EB3-ABD4-24B375852D7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B5CE-67CC-4CF1-B633-B2589BF21E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8332-C711-418D-9F50-82EBD874E98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EE2C-4771-461D-B1BD-9B9B90CEB3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E389-7814-478B-9E2B-0217DEE1AF4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87A5-4F75-406C-982A-01643FE21D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0626-CD00-4A17-842F-3CA3CBA4BFE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E521-0A88-4B68-A4D4-B9772536C72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5BFE-8061-473F-96B1-FD210F53787D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8F1E-0B70-4F3F-A37A-E0B8FFFB7F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7B5B-7B69-4366-83BB-330D5433DF8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0014-2860-42FD-AAA2-01B9ABFBAD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953F-5134-40B7-BFE2-9E07CFDEDC5D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E527-E47B-4241-9239-B085AC4677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A390-5592-495F-8E3D-1781634BDE8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630F-36AB-42FE-992C-E172D74EA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6161-CA2F-4248-A223-B5EA2804F68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5480-A55E-436F-8D91-742D29D5CB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FD6A2E4-8556-4AF0-AE2F-599308453F9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C88043-5DC3-48C1-8E83-2F29D519DA7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hyperlink" Target="0001.&#20013;&#22269;&#32593;&#32476;&#30005;&#35270;&#21488;-cctvamericanews%20TAIWAN%20EARTHQUAKE.mp4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76475"/>
            <a:ext cx="9144000" cy="1439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高中英语必修</a:t>
            </a:r>
            <a:r>
              <a:rPr lang="en-US" altLang="zh-CN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  Unit 4  Earthquake</a:t>
            </a:r>
            <a:endParaRPr lang="en-US" altLang="zh-CN" sz="3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82135" y="4527550"/>
            <a:ext cx="448691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+mn-ea"/>
                <a:ea typeface="+mn-ea"/>
                <a:sym typeface="+mn-ea"/>
              </a:rPr>
              <a:t>华南师范大学外国语言文化学院 麦群兴 </a:t>
            </a:r>
            <a:endParaRPr lang="zh-CN" altLang="en-US" b="1">
              <a:latin typeface="+mn-ea"/>
              <a:ea typeface="+mn-ea"/>
            </a:endParaRPr>
          </a:p>
          <a:p>
            <a:r>
              <a:rPr lang="zh-CN" altLang="en-US" b="1">
                <a:latin typeface="+mn-ea"/>
                <a:ea typeface="+mn-ea"/>
                <a:sym typeface="+mn-ea"/>
              </a:rPr>
              <a:t>华南师范大学外国语言文化学院 黄晓旋</a:t>
            </a:r>
            <a:endParaRPr lang="zh-CN" altLang="en-US" b="1">
              <a:latin typeface="+mn-ea"/>
              <a:ea typeface="+mn-ea"/>
            </a:endParaRPr>
          </a:p>
          <a:p>
            <a:r>
              <a:rPr lang="zh-CN" altLang="en-US" b="1">
                <a:latin typeface="+mn-ea"/>
                <a:ea typeface="+mn-ea"/>
              </a:rPr>
              <a:t>河源市河源中学 赵聪娥 </a:t>
            </a: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ea7dbf96cbe7d7e242df20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27088" y="1268413"/>
            <a:ext cx="5200650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66CCFF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/>
              <a:t>1. Time and place</a:t>
            </a:r>
            <a:endParaRPr lang="en-US" altLang="zh-CN" sz="3600" b="1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5650" y="2335213"/>
            <a:ext cx="4103688" cy="641350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/>
              <a:t>2. Degree (</a:t>
            </a:r>
            <a:r>
              <a:rPr lang="zh-CN" altLang="en-US" sz="3600" b="1"/>
              <a:t>程度</a:t>
            </a:r>
            <a:r>
              <a:rPr lang="en-US" altLang="zh-CN" sz="3600" b="1"/>
              <a:t>)</a:t>
            </a:r>
            <a:endParaRPr lang="en-US" altLang="zh-CN" sz="3600" b="1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55650" y="3494088"/>
            <a:ext cx="7561263" cy="64135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/>
              <a:t>3. Deaths and casualty</a:t>
            </a:r>
            <a:r>
              <a:rPr lang="zh-CN" altLang="en-US" sz="3600" b="1"/>
              <a:t>（死伤情况）</a:t>
            </a:r>
            <a:endParaRPr lang="zh-CN" altLang="en-US" sz="3600" b="1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5650" y="4725988"/>
            <a:ext cx="5461000" cy="641350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/>
              <a:t>4. Economic losses</a:t>
            </a:r>
            <a:endParaRPr lang="en-US" altLang="zh-CN" sz="3600" b="1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5650" y="5740400"/>
            <a:ext cx="5581650" cy="64135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/>
              <a:t>5.The rescue work</a:t>
            </a:r>
            <a:endParaRPr lang="en-US" altLang="zh-CN" sz="3600" b="1"/>
          </a:p>
        </p:txBody>
      </p:sp>
      <p:sp>
        <p:nvSpPr>
          <p:cNvPr id="28680" name="标题 1"/>
          <p:cNvSpPr/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4000" b="1">
                <a:solidFill>
                  <a:srgbClr val="FFFFFF"/>
                </a:solidFill>
                <a:latin typeface="Calibri" pitchFamily="34" charset="0"/>
              </a:rPr>
              <a:t>Chunks About Disasters</a:t>
            </a:r>
            <a:endParaRPr lang="en-US" altLang="zh-CN" sz="40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867400" cy="8366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1. Time and place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179388" y="1268413"/>
            <a:ext cx="83534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cs typeface="Arial" charset="0"/>
              </a:rPr>
              <a:t>河北省东北部的农村 </a:t>
            </a:r>
            <a:endParaRPr lang="en-US" altLang="zh-CN" sz="2800" b="1">
              <a:cs typeface="Arial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79388" y="1916113"/>
            <a:ext cx="66246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cs typeface="Arial" charset="0"/>
              </a:rPr>
              <a:t>in the countryside of northeast Hebei</a:t>
            </a:r>
            <a:endParaRPr lang="en-US" altLang="zh-CN" sz="2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36" name="矩形 4"/>
          <p:cNvSpPr>
            <a:spLocks noChangeArrowheads="1"/>
          </p:cNvSpPr>
          <p:nvPr/>
        </p:nvSpPr>
        <p:spPr bwMode="auto">
          <a:xfrm>
            <a:off x="179388" y="2520950"/>
            <a:ext cx="66786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cs typeface="Arial" charset="0"/>
              </a:rPr>
              <a:t>在可怕的</a:t>
            </a:r>
            <a:r>
              <a:rPr lang="en-US" altLang="zh-CN" sz="2800" b="1">
                <a:solidFill>
                  <a:srgbClr val="000000"/>
                </a:solidFill>
                <a:cs typeface="Arial" charset="0"/>
              </a:rPr>
              <a:t>15</a:t>
            </a:r>
            <a:r>
              <a:rPr lang="zh-CN" altLang="en-US" sz="2800" b="1">
                <a:solidFill>
                  <a:srgbClr val="000000"/>
                </a:solidFill>
                <a:cs typeface="Arial" charset="0"/>
              </a:rPr>
              <a:t>秒钟内 </a:t>
            </a:r>
            <a:endParaRPr lang="en-US" altLang="zh-CN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4625" y="3044825"/>
            <a:ext cx="6534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cs typeface="Arial" charset="0"/>
              </a:rPr>
              <a:t>in fifteen terrible seconds</a:t>
            </a:r>
            <a:endParaRPr lang="en-US" altLang="zh-CN" sz="2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38" name="矩形 6"/>
          <p:cNvSpPr>
            <a:spLocks noChangeArrowheads="1"/>
          </p:cNvSpPr>
          <p:nvPr/>
        </p:nvSpPr>
        <p:spPr bwMode="auto">
          <a:xfrm>
            <a:off x="179388" y="3587750"/>
            <a:ext cx="47069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cs typeface="Arial" charset="0"/>
              </a:rPr>
              <a:t>在</a:t>
            </a:r>
            <a:r>
              <a:rPr lang="en-US" altLang="zh-CN" sz="2800" b="1">
                <a:solidFill>
                  <a:srgbClr val="000000"/>
                </a:solidFill>
                <a:cs typeface="Arial" charset="0"/>
              </a:rPr>
              <a:t>……</a:t>
            </a:r>
            <a:r>
              <a:rPr lang="zh-CN" altLang="en-US" sz="2800" b="1">
                <a:solidFill>
                  <a:srgbClr val="000000"/>
                </a:solidFill>
                <a:cs typeface="Arial" charset="0"/>
              </a:rPr>
              <a:t>的北部 </a:t>
            </a:r>
            <a:endParaRPr lang="en-US" altLang="zh-CN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9388" y="4114800"/>
            <a:ext cx="30511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cs typeface="Arial" charset="0"/>
              </a:rPr>
              <a:t>to the north of …</a:t>
            </a:r>
            <a:endParaRPr lang="en-US" altLang="zh-CN" sz="2800" b="1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867400" cy="8366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2. Degree 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矩形 2"/>
          <p:cNvSpPr>
            <a:spLocks noChangeArrowheads="1"/>
          </p:cNvSpPr>
          <p:nvPr/>
        </p:nvSpPr>
        <p:spPr bwMode="auto">
          <a:xfrm>
            <a:off x="0" y="1052513"/>
            <a:ext cx="6858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cs typeface="Arial" charset="0"/>
              </a:rPr>
              <a:t>升升降降、起起伏伏</a:t>
            </a:r>
            <a:endParaRPr lang="en-US" altLang="zh-CN">
              <a:latin typeface="Calibri" pitchFamily="34" charset="0"/>
            </a:endParaRPr>
          </a:p>
        </p:txBody>
      </p:sp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34925" y="1595438"/>
            <a:ext cx="68230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井壁上有深深的裂缝</a:t>
            </a:r>
            <a:r>
              <a:rPr lang="en-US" altLang="zh-CN" sz="2800">
                <a:solidFill>
                  <a:srgbClr val="000000"/>
                </a:solidFill>
                <a:cs typeface="Arial" charset="0"/>
              </a:rPr>
              <a:t>. </a:t>
            </a:r>
            <a:endParaRPr lang="en-US" altLang="zh-CN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1275" y="2117725"/>
            <a:ext cx="74104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The well walls have deep cracks in them.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9461" name="矩形 5"/>
          <p:cNvSpPr>
            <a:spLocks noChangeArrowheads="1"/>
          </p:cNvSpPr>
          <p:nvPr/>
        </p:nvSpPr>
        <p:spPr bwMode="auto">
          <a:xfrm>
            <a:off x="0" y="2641600"/>
            <a:ext cx="65881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爆裂</a:t>
            </a:r>
            <a:endParaRPr lang="en-US" altLang="zh-CN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184275" y="2655888"/>
            <a:ext cx="62674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crack and burst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9463" name="矩形 7"/>
          <p:cNvSpPr>
            <a:spLocks noChangeArrowheads="1"/>
          </p:cNvSpPr>
          <p:nvPr/>
        </p:nvSpPr>
        <p:spPr bwMode="auto">
          <a:xfrm>
            <a:off x="73025" y="3195638"/>
            <a:ext cx="70913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世界似乎到了末日</a:t>
            </a:r>
            <a:r>
              <a:rPr lang="en-US" altLang="zh-CN" sz="2800">
                <a:solidFill>
                  <a:srgbClr val="000000"/>
                </a:solidFill>
                <a:cs typeface="Arial" charset="0"/>
              </a:rPr>
              <a:t>. </a:t>
            </a:r>
            <a:endParaRPr lang="en-US" altLang="zh-CN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6200" y="3675063"/>
            <a:ext cx="78406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It seemed as if the world was at an end.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9465" name="矩形 9"/>
          <p:cNvSpPr>
            <a:spLocks noChangeArrowheads="1"/>
          </p:cNvSpPr>
          <p:nvPr/>
        </p:nvSpPr>
        <p:spPr bwMode="auto">
          <a:xfrm>
            <a:off x="127000" y="4184650"/>
            <a:ext cx="68294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横穿房舍、马路和渠道 </a:t>
            </a:r>
            <a:endParaRPr lang="en-US" altLang="zh-CN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3025" y="4708525"/>
            <a:ext cx="6659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cut across houses, roads and canals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9467" name="矩形 11"/>
          <p:cNvSpPr>
            <a:spLocks noChangeArrowheads="1"/>
          </p:cNvSpPr>
          <p:nvPr/>
        </p:nvSpPr>
        <p:spPr bwMode="auto">
          <a:xfrm>
            <a:off x="127000" y="5229225"/>
            <a:ext cx="65516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沉沦在一片废墟之中</a:t>
            </a:r>
            <a:endParaRPr lang="en-US" altLang="zh-CN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370388" y="5251450"/>
            <a:ext cx="18049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lie in ruins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843338" y="1071563"/>
            <a:ext cx="20240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rise and fall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867400" cy="8366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3. Deaths and casualty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矩形 2"/>
          <p:cNvSpPr>
            <a:spLocks noChangeArrowheads="1"/>
          </p:cNvSpPr>
          <p:nvPr/>
        </p:nvSpPr>
        <p:spPr bwMode="auto">
          <a:xfrm>
            <a:off x="0" y="1268413"/>
            <a:ext cx="6858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 </a:t>
            </a:r>
            <a:r>
              <a:rPr lang="zh-CN" altLang="en-US" sz="2800">
                <a:cs typeface="Arial" charset="0"/>
              </a:rPr>
              <a:t>死或受伤</a:t>
            </a:r>
            <a:endParaRPr lang="en-US" altLang="zh-CN" sz="2800">
              <a:cs typeface="Arial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465388" y="1268413"/>
            <a:ext cx="45720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die or be injured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 </a:t>
            </a:r>
            <a:endParaRPr lang="en-US" altLang="zh-CN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61913" y="1817688"/>
            <a:ext cx="47513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许多孩子变成了孤儿</a:t>
            </a:r>
            <a:r>
              <a:rPr lang="en-US" altLang="zh-CN" sz="2800">
                <a:solidFill>
                  <a:srgbClr val="000000"/>
                </a:solidFill>
                <a:cs typeface="Arial" charset="0"/>
              </a:rPr>
              <a:t>. </a:t>
            </a:r>
            <a:endParaRPr lang="en-US" altLang="zh-CN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113" y="2341563"/>
            <a:ext cx="78486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Many children were left without parents.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 </a:t>
            </a:r>
            <a:endParaRPr lang="en-US" altLang="zh-CN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6" name="矩形 6"/>
          <p:cNvSpPr>
            <a:spLocks noChangeArrowheads="1"/>
          </p:cNvSpPr>
          <p:nvPr/>
        </p:nvSpPr>
        <p:spPr bwMode="auto">
          <a:xfrm>
            <a:off x="11113" y="2938463"/>
            <a:ext cx="79930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死伤人数达到</a:t>
            </a:r>
            <a:r>
              <a:rPr lang="en-US" altLang="zh-CN" sz="2800">
                <a:solidFill>
                  <a:srgbClr val="000000"/>
                </a:solidFill>
                <a:cs typeface="Arial" charset="0"/>
              </a:rPr>
              <a:t>……</a:t>
            </a:r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　</a:t>
            </a:r>
            <a:endParaRPr lang="en-US" altLang="zh-CN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113" y="3475038"/>
            <a:ext cx="8269287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The number of people who were killed or seriously injured reached …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488" name="矩形 8"/>
          <p:cNvSpPr>
            <a:spLocks noChangeArrowheads="1"/>
          </p:cNvSpPr>
          <p:nvPr/>
        </p:nvSpPr>
        <p:spPr bwMode="auto">
          <a:xfrm>
            <a:off x="11113" y="4418013"/>
            <a:ext cx="45720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消失</a:t>
            </a:r>
            <a:endParaRPr lang="en-US" altLang="zh-CN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284288" y="4435475"/>
            <a:ext cx="4572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　</a:t>
            </a:r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be gone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490" name="矩形 10"/>
          <p:cNvSpPr>
            <a:spLocks noChangeArrowheads="1"/>
          </p:cNvSpPr>
          <p:nvPr/>
        </p:nvSpPr>
        <p:spPr bwMode="auto">
          <a:xfrm>
            <a:off x="-9525" y="4935538"/>
            <a:ext cx="12620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刮走　</a:t>
            </a:r>
            <a:endParaRPr lang="en-US" altLang="zh-CN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612900" y="4914900"/>
            <a:ext cx="23225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blow … away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867400" cy="8366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4. Economic losses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矩形 2"/>
          <p:cNvSpPr>
            <a:spLocks noChangeArrowheads="1"/>
          </p:cNvSpPr>
          <p:nvPr/>
        </p:nvSpPr>
        <p:spPr bwMode="auto">
          <a:xfrm>
            <a:off x="107950" y="1125538"/>
            <a:ext cx="74882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cs typeface="Arial" charset="0"/>
              </a:rPr>
              <a:t>造成经济损失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1507" name="矩形 3"/>
          <p:cNvSpPr>
            <a:spLocks noChangeArrowheads="1"/>
          </p:cNvSpPr>
          <p:nvPr/>
        </p:nvSpPr>
        <p:spPr bwMode="auto">
          <a:xfrm>
            <a:off x="133350" y="2171700"/>
            <a:ext cx="60785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cs typeface="Arial" charset="0"/>
              </a:rPr>
              <a:t>.……</a:t>
            </a:r>
            <a:r>
              <a:rPr lang="zh-CN" altLang="en-US" sz="2800">
                <a:cs typeface="Arial" charset="0"/>
              </a:rPr>
              <a:t>很难弄到</a:t>
            </a:r>
            <a:endParaRPr lang="zh-CN" altLang="en-US" sz="2800">
              <a:cs typeface="Arial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25425" y="2755900"/>
            <a:ext cx="28638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… be hard to get</a:t>
            </a:r>
            <a:endParaRPr lang="zh-CN" altLang="en-US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4300" y="1673225"/>
            <a:ext cx="39036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cause economic losses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867400" cy="8366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5. The rescue work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矩形 2"/>
          <p:cNvSpPr>
            <a:spLocks noChangeArrowheads="1"/>
          </p:cNvSpPr>
          <p:nvPr/>
        </p:nvSpPr>
        <p:spPr bwMode="auto">
          <a:xfrm>
            <a:off x="0" y="981075"/>
            <a:ext cx="86756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cs typeface="Arial" charset="0"/>
              </a:rPr>
              <a:t> 救援人员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2531" name="矩形 3"/>
          <p:cNvSpPr>
            <a:spLocks noChangeArrowheads="1"/>
          </p:cNvSpPr>
          <p:nvPr/>
        </p:nvSpPr>
        <p:spPr bwMode="auto">
          <a:xfrm>
            <a:off x="107950" y="1489075"/>
            <a:ext cx="6605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挖</a:t>
            </a:r>
            <a:endParaRPr lang="en-US" altLang="zh-CN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333625" y="1489075"/>
            <a:ext cx="675005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dig out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 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2533" name="矩形 5"/>
          <p:cNvSpPr>
            <a:spLocks noChangeArrowheads="1"/>
          </p:cNvSpPr>
          <p:nvPr/>
        </p:nvSpPr>
        <p:spPr bwMode="auto">
          <a:xfrm>
            <a:off x="107950" y="2012950"/>
            <a:ext cx="66055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埋葬　</a:t>
            </a: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46325" y="1963738"/>
            <a:ext cx="567055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bury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 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2535" name="矩形 7"/>
          <p:cNvSpPr>
            <a:spLocks noChangeArrowheads="1"/>
          </p:cNvSpPr>
          <p:nvPr/>
        </p:nvSpPr>
        <p:spPr bwMode="auto">
          <a:xfrm>
            <a:off x="109538" y="2503488"/>
            <a:ext cx="45720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得救　</a:t>
            </a: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395538" y="2443163"/>
            <a:ext cx="45720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be rescued from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 </a:t>
            </a: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7" name="矩形 9"/>
          <p:cNvSpPr>
            <a:spLocks noChangeArrowheads="1"/>
          </p:cNvSpPr>
          <p:nvPr/>
        </p:nvSpPr>
        <p:spPr bwMode="auto">
          <a:xfrm>
            <a:off x="109538" y="3040063"/>
            <a:ext cx="4572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为幸存者盖起了避难所</a:t>
            </a: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39700" y="3448050"/>
            <a:ext cx="4572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build shelters for survivors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2539" name="矩形 11"/>
          <p:cNvSpPr>
            <a:spLocks noChangeArrowheads="1"/>
          </p:cNvSpPr>
          <p:nvPr/>
        </p:nvSpPr>
        <p:spPr bwMode="auto">
          <a:xfrm>
            <a:off x="0" y="3971925"/>
            <a:ext cx="45720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 开始出现生机</a:t>
            </a: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77800" y="4460875"/>
            <a:ext cx="37671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begin to breathe again</a:t>
            </a:r>
            <a:endParaRPr lang="zh-CN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333625" y="981075"/>
            <a:ext cx="32242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the rescue workers</a:t>
            </a:r>
            <a:endParaRPr lang="en-US" altLang="zh-CN" sz="280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868144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Application of lexical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chunks :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514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Arial" pitchFamily="34" charset="0"/>
                <a:cs typeface="Arial" pitchFamily="34" charset="0"/>
              </a:rPr>
              <a:t>一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. Sentence.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772816"/>
            <a:ext cx="8856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+mn-lt"/>
                <a:ea typeface="宋体" charset="0"/>
              </a:rPr>
              <a:t>1. </a:t>
            </a:r>
            <a:r>
              <a:rPr lang="zh-CN" altLang="en-US" sz="2800" b="1" dirty="0" smtClean="0">
                <a:latin typeface="+mn-lt"/>
                <a:ea typeface="宋体" charset="0"/>
              </a:rPr>
              <a:t>在台</a:t>
            </a:r>
            <a:r>
              <a:rPr lang="zh-CN" altLang="en-US" sz="2800" b="1" dirty="0">
                <a:latin typeface="+mn-lt"/>
                <a:ea typeface="宋体" charset="0"/>
              </a:rPr>
              <a:t>南</a:t>
            </a:r>
            <a:r>
              <a:rPr lang="zh-CN" altLang="en-US" sz="2800" b="1" dirty="0" smtClean="0">
                <a:latin typeface="+mn-lt"/>
                <a:ea typeface="宋体" charset="0"/>
              </a:rPr>
              <a:t>，两个人已经从倒塌了的</a:t>
            </a:r>
            <a:r>
              <a:rPr lang="en-US" altLang="zh-CN" sz="2800" b="1" dirty="0" smtClean="0">
                <a:latin typeface="+mn-lt"/>
                <a:ea typeface="宋体" charset="0"/>
              </a:rPr>
              <a:t>17</a:t>
            </a:r>
            <a:r>
              <a:rPr lang="zh-CN" altLang="en-US" sz="2800" b="1" dirty="0" smtClean="0">
                <a:latin typeface="+mn-lt"/>
                <a:ea typeface="宋体" charset="0"/>
              </a:rPr>
              <a:t>层公寓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ea typeface="宋体" charset="0"/>
              </a:rPr>
              <a:t>获救出来</a:t>
            </a:r>
            <a:r>
              <a:rPr lang="zh-CN" altLang="en-US" sz="2800" b="1" dirty="0" smtClean="0">
                <a:latin typeface="+mn-lt"/>
                <a:ea typeface="宋体" charset="0"/>
              </a:rPr>
              <a:t>。</a:t>
            </a:r>
            <a:endParaRPr lang="en-US" altLang="zh-CN" sz="2800" b="1" dirty="0" smtClean="0">
              <a:latin typeface="+mn-lt"/>
              <a:ea typeface="宋体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66" y="3176862"/>
            <a:ext cx="8640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+mn-lt"/>
              </a:rPr>
              <a:t>2. </a:t>
            </a:r>
            <a:r>
              <a:rPr lang="zh-CN" altLang="en-US" sz="2800" b="1" dirty="0">
                <a:latin typeface="+mn-lt"/>
              </a:rPr>
              <a:t>在</a:t>
            </a:r>
            <a:r>
              <a:rPr lang="en-US" altLang="zh-CN" sz="2800" b="1" dirty="0">
                <a:latin typeface="+mn-lt"/>
              </a:rPr>
              <a:t>2</a:t>
            </a:r>
            <a:r>
              <a:rPr lang="zh-CN" altLang="en-US" sz="2800" b="1" dirty="0">
                <a:latin typeface="+mn-lt"/>
              </a:rPr>
              <a:t>月</a:t>
            </a:r>
            <a:r>
              <a:rPr lang="en-US" altLang="zh-CN" sz="2800" b="1" dirty="0">
                <a:latin typeface="+mn-lt"/>
              </a:rPr>
              <a:t>6</a:t>
            </a:r>
            <a:r>
              <a:rPr lang="zh-CN" altLang="en-US" sz="2800" b="1" dirty="0">
                <a:latin typeface="+mn-lt"/>
              </a:rPr>
              <a:t>号的台湾地震中，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已经有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112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人遇难</a:t>
            </a:r>
            <a:r>
              <a:rPr lang="zh-CN" altLang="en-US" sz="2800" b="1" dirty="0" smtClean="0">
                <a:latin typeface="+mn-lt"/>
              </a:rPr>
              <a:t>。</a:t>
            </a:r>
            <a:endParaRPr lang="en-US" altLang="zh-CN" sz="28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581130"/>
            <a:ext cx="8424936" cy="94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+mn-lt"/>
              </a:rPr>
              <a:t>3. </a:t>
            </a:r>
            <a:r>
              <a:rPr lang="zh-CN" altLang="en-US" sz="2800" b="1" dirty="0">
                <a:latin typeface="+mn-lt"/>
              </a:rPr>
              <a:t>估计造成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经济损失</a:t>
            </a:r>
            <a:r>
              <a:rPr lang="zh-CN" altLang="en-US" sz="2800" b="1" dirty="0">
                <a:latin typeface="+mn-lt"/>
              </a:rPr>
              <a:t>达</a:t>
            </a:r>
            <a:r>
              <a:rPr lang="en-US" altLang="zh-CN" sz="2800" b="1" dirty="0">
                <a:latin typeface="+mn-lt"/>
              </a:rPr>
              <a:t>97</a:t>
            </a:r>
            <a:r>
              <a:rPr lang="zh-CN" altLang="en-US" sz="2800" b="1" dirty="0">
                <a:latin typeface="+mn-lt"/>
              </a:rPr>
              <a:t>个亿。</a:t>
            </a:r>
            <a:endParaRPr lang="en-US" altLang="zh-CN" sz="2800" b="1" dirty="0">
              <a:latin typeface="+mn-lt"/>
            </a:endParaRPr>
          </a:p>
          <a:p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27022" y="2276387"/>
            <a:ext cx="8712968" cy="948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prstClr val="black"/>
                </a:solidFill>
                <a:latin typeface="+mn-lt"/>
                <a:ea typeface="+mn-ea"/>
              </a:rPr>
              <a:t>Two people have been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rescued from 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+mn-ea"/>
              </a:rPr>
              <a:t>a collapsed 17-story apartment building in Tainan.</a:t>
            </a:r>
            <a:endParaRPr lang="zh-CN" altLang="en-US" sz="2800" b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3700085"/>
            <a:ext cx="8660478" cy="948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prstClr val="black"/>
                </a:solidFill>
                <a:latin typeface="+mn-lt"/>
              </a:rPr>
              <a:t>In the February 6th earthquake in Taiwan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, the number of people who were killed have been reached 112.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</a:rPr>
              <a:t> </a:t>
            </a:r>
            <a:endParaRPr lang="zh-CN" altLang="en-US" sz="28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5058182"/>
            <a:ext cx="8536114" cy="948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u="sng" dirty="0">
                <a:solidFill>
                  <a:srgbClr val="0000FF"/>
                </a:solidFill>
                <a:latin typeface="+mn-lt"/>
              </a:rPr>
              <a:t>It is estimated that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the economic losses 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</a:rPr>
              <a:t>were more than 9.7 billion </a:t>
            </a:r>
            <a:r>
              <a:rPr lang="en-US" altLang="zh-CN" sz="2800" b="1" dirty="0" err="1">
                <a:solidFill>
                  <a:prstClr val="black"/>
                </a:solidFill>
                <a:latin typeface="+mn-lt"/>
              </a:rPr>
              <a:t>yuan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</a:rPr>
              <a:t>.</a:t>
            </a:r>
            <a:endParaRPr lang="en-US" altLang="zh-CN" sz="28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Step 3: Application of lexical chunks </a:t>
            </a:r>
            <a:endParaRPr lang="zh-CN" altLang="en-US" sz="28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Application of lexical chunks ----- Writing</a:t>
            </a:r>
            <a:endParaRPr lang="zh-CN" altLang="en-US" sz="28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矩形 7"/>
          <p:cNvSpPr>
            <a:spLocks noChangeArrowheads="1"/>
          </p:cNvSpPr>
          <p:nvPr/>
        </p:nvSpPr>
        <p:spPr bwMode="auto">
          <a:xfrm>
            <a:off x="0" y="1125538"/>
            <a:ext cx="9144000" cy="4968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宋体" charset="-122"/>
                <a:cs typeface="Arial" charset="0"/>
              </a:rPr>
              <a:t>    假如你是河源中学的记者，茂名市在</a:t>
            </a:r>
            <a:r>
              <a:rPr lang="en-US" altLang="zh-CN" sz="2000" b="1">
                <a:latin typeface="宋体" charset="-122"/>
                <a:cs typeface="Arial" charset="0"/>
              </a:rPr>
              <a:t>2010</a:t>
            </a:r>
            <a:r>
              <a:rPr lang="zh-CN" altLang="en-US" sz="2000" b="1">
                <a:latin typeface="宋体" charset="-122"/>
                <a:cs typeface="Arial" charset="0"/>
              </a:rPr>
              <a:t>年</a:t>
            </a:r>
            <a:r>
              <a:rPr lang="en-US" altLang="zh-CN" sz="2000" b="1">
                <a:latin typeface="宋体" charset="-122"/>
                <a:cs typeface="Arial" charset="0"/>
              </a:rPr>
              <a:t>9</a:t>
            </a:r>
            <a:r>
              <a:rPr lang="zh-CN" altLang="en-US" sz="2000" b="1">
                <a:latin typeface="宋体" charset="-122"/>
                <a:cs typeface="Arial" charset="0"/>
              </a:rPr>
              <a:t>月</a:t>
            </a:r>
            <a:r>
              <a:rPr lang="en-US" altLang="zh-CN" sz="2000" b="1">
                <a:latin typeface="宋体" charset="-122"/>
                <a:cs typeface="Arial" charset="0"/>
              </a:rPr>
              <a:t>21</a:t>
            </a:r>
            <a:r>
              <a:rPr lang="zh-CN" altLang="en-US" sz="2000" b="1">
                <a:latin typeface="宋体" charset="-122"/>
                <a:cs typeface="Arial" charset="0"/>
              </a:rPr>
              <a:t>日遭受特大洪灾，请写一篇英语短文向外国朋友报道灾情。 </a:t>
            </a:r>
            <a:endParaRPr lang="en-US" altLang="zh-CN" sz="2000" b="1">
              <a:latin typeface="宋体" charset="-122"/>
              <a:cs typeface="Arial" charset="0"/>
            </a:endParaRPr>
          </a:p>
          <a:p>
            <a:r>
              <a:rPr lang="en-US" altLang="zh-CN" sz="2000" b="1">
                <a:solidFill>
                  <a:srgbClr val="FF0000"/>
                </a:solidFill>
                <a:latin typeface="宋体" charset="-122"/>
                <a:cs typeface="Arial" charset="0"/>
              </a:rPr>
              <a:t>[</a:t>
            </a:r>
            <a:r>
              <a:rPr lang="zh-CN" altLang="en-US" sz="2000" b="1">
                <a:solidFill>
                  <a:srgbClr val="FF0000"/>
                </a:solidFill>
                <a:latin typeface="宋体" charset="-122"/>
                <a:cs typeface="Arial" charset="0"/>
              </a:rPr>
              <a:t>写作内容</a:t>
            </a:r>
            <a:r>
              <a:rPr lang="en-US" altLang="zh-CN" sz="2000" b="1">
                <a:solidFill>
                  <a:srgbClr val="FF0000"/>
                </a:solidFill>
                <a:latin typeface="宋体" charset="-122"/>
                <a:cs typeface="Arial" charset="0"/>
              </a:rPr>
              <a:t>] </a:t>
            </a:r>
            <a:endParaRPr lang="en-US" altLang="zh-CN" sz="2000" b="1">
              <a:solidFill>
                <a:srgbClr val="FF0000"/>
              </a:solidFill>
              <a:latin typeface="宋体" charset="-122"/>
              <a:cs typeface="Arial" charset="0"/>
            </a:endParaRPr>
          </a:p>
          <a:p>
            <a:r>
              <a:rPr lang="en-US" altLang="zh-CN" sz="2000" b="1">
                <a:latin typeface="宋体" charset="-122"/>
                <a:cs typeface="Arial" charset="0"/>
              </a:rPr>
              <a:t>    1.</a:t>
            </a:r>
            <a:r>
              <a:rPr lang="zh-CN" altLang="en-US" sz="2000" b="1">
                <a:latin typeface="宋体" charset="-122"/>
                <a:cs typeface="Arial" charset="0"/>
              </a:rPr>
              <a:t>发生的时间地点。</a:t>
            </a:r>
            <a:endParaRPr lang="en-US" altLang="zh-CN" sz="2000" b="1">
              <a:latin typeface="宋体" charset="-122"/>
              <a:cs typeface="Arial" charset="0"/>
            </a:endParaRPr>
          </a:p>
          <a:p>
            <a:r>
              <a:rPr lang="en-US" altLang="zh-CN" sz="2000" b="1">
                <a:latin typeface="宋体" charset="-122"/>
                <a:cs typeface="Arial" charset="0"/>
              </a:rPr>
              <a:t>    2.</a:t>
            </a:r>
            <a:r>
              <a:rPr lang="zh-CN" altLang="en-US" sz="2000" b="1">
                <a:latin typeface="宋体" charset="-122"/>
                <a:cs typeface="Arial" charset="0"/>
              </a:rPr>
              <a:t>灾情：   </a:t>
            </a:r>
            <a:endParaRPr lang="en-US" altLang="zh-CN" sz="2000" b="1">
              <a:latin typeface="宋体" charset="-122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zh-CN" altLang="en-US" sz="2000" b="1">
                <a:latin typeface="宋体" charset="-122"/>
                <a:cs typeface="Arial" charset="0"/>
              </a:rPr>
              <a:t>      （１）死伤人数达到</a:t>
            </a:r>
            <a:r>
              <a:rPr lang="en-US" altLang="zh-CN" sz="2000" b="1">
                <a:latin typeface="宋体" charset="-122"/>
                <a:cs typeface="Arial" charset="0"/>
              </a:rPr>
              <a:t>400</a:t>
            </a:r>
            <a:r>
              <a:rPr lang="zh-CN" altLang="en-US" sz="2000" b="1">
                <a:latin typeface="宋体" charset="-122"/>
                <a:cs typeface="Arial" charset="0"/>
              </a:rPr>
              <a:t>多人，成千上万的房屋被毁，</a:t>
            </a:r>
            <a:r>
              <a:rPr lang="en-US" altLang="zh-CN" sz="2000" b="1">
                <a:latin typeface="宋体" charset="-122"/>
                <a:cs typeface="Arial" charset="0"/>
              </a:rPr>
              <a:t> </a:t>
            </a:r>
            <a:r>
              <a:rPr lang="zh-CN" altLang="en-US" sz="2000" b="1">
                <a:latin typeface="宋体" charset="-122"/>
                <a:cs typeface="Arial" charset="0"/>
              </a:rPr>
              <a:t>几十万人无家归；  　 （２）水、食物和电都很难得到；  </a:t>
            </a:r>
            <a:endParaRPr lang="en-US" altLang="zh-CN" sz="2000" b="1">
              <a:latin typeface="宋体" charset="-122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zh-CN" altLang="en-US" sz="2000" b="1">
                <a:latin typeface="宋体" charset="-122"/>
                <a:cs typeface="Arial" charset="0"/>
              </a:rPr>
              <a:t>      （３）有史以来最大的洪灾。 </a:t>
            </a:r>
            <a:endParaRPr lang="en-US" altLang="zh-CN" sz="2000" b="1">
              <a:latin typeface="宋体" charset="-122"/>
              <a:cs typeface="Arial" charset="0"/>
            </a:endParaRPr>
          </a:p>
          <a:p>
            <a:r>
              <a:rPr lang="zh-CN" altLang="en-US" sz="2000" b="1">
                <a:latin typeface="宋体" charset="-122"/>
                <a:cs typeface="Arial" charset="0"/>
              </a:rPr>
              <a:t>　　　</a:t>
            </a:r>
            <a:r>
              <a:rPr lang="en-US" altLang="zh-CN" sz="2000" b="1">
                <a:latin typeface="宋体" charset="-122"/>
                <a:cs typeface="Arial" charset="0"/>
              </a:rPr>
              <a:t>3.</a:t>
            </a:r>
            <a:r>
              <a:rPr lang="zh-CN" altLang="en-US" sz="2000" b="1">
                <a:latin typeface="宋体" charset="-122"/>
                <a:cs typeface="Arial" charset="0"/>
              </a:rPr>
              <a:t>救援工作：  </a:t>
            </a:r>
            <a:endParaRPr lang="en-US" altLang="zh-CN" sz="2000" b="1">
              <a:latin typeface="宋体" charset="-122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zh-CN" altLang="en-US" sz="2000" b="1">
                <a:latin typeface="宋体" charset="-122"/>
                <a:cs typeface="Arial" charset="0"/>
              </a:rPr>
              <a:t>　　　（１）灾后不久，部队派了大量的战士去灾区协助救援人员。 </a:t>
            </a:r>
            <a:endParaRPr lang="en-US" altLang="zh-CN" sz="2000" b="1">
              <a:latin typeface="宋体" charset="-122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zh-CN" altLang="en-US" sz="2000" b="1">
                <a:latin typeface="宋体" charset="-122"/>
                <a:cs typeface="Arial" charset="0"/>
              </a:rPr>
              <a:t>　　　（２）他们为那些家园被毁的幸存者盖起了避难所，用火车、</a:t>
            </a:r>
            <a:endParaRPr lang="zh-CN" altLang="en-US" sz="2000" b="1">
              <a:latin typeface="宋体" charset="-122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zh-CN" altLang="en-US" sz="2000" b="1">
                <a:latin typeface="宋体" charset="-122"/>
                <a:cs typeface="Arial" charset="0"/>
              </a:rPr>
              <a:t>　　　　　　卡车运来了水和食物。 </a:t>
            </a:r>
            <a:endParaRPr lang="zh-CN" altLang="en-US" sz="2000" b="1">
              <a:latin typeface="宋体" charset="-122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zh-CN" altLang="en-US" sz="2000" b="1">
                <a:latin typeface="宋体" charset="-122"/>
                <a:cs typeface="Arial" charset="0"/>
              </a:rPr>
              <a:t>    </a:t>
            </a:r>
            <a:r>
              <a:rPr lang="zh-CN" altLang="en-US" sz="2000" b="1">
                <a:latin typeface="宋体" charset="-122"/>
                <a:cs typeface="Arial" charset="0"/>
                <a:sym typeface="+mn-ea"/>
              </a:rPr>
              <a:t>（３）</a:t>
            </a:r>
            <a:r>
              <a:rPr lang="zh-CN" altLang="en-US" sz="2000" b="1" dirty="0" smtClean="0">
                <a:latin typeface="宋体" charset="0"/>
                <a:ea typeface="宋体" charset="0"/>
                <a:cs typeface="Arial" pitchFamily="34" charset="0"/>
                <a:sym typeface="+mn-ea"/>
              </a:rPr>
              <a:t>慢慢</a:t>
            </a:r>
            <a:r>
              <a:rPr lang="zh-CN" altLang="en-US" sz="2000" b="1" dirty="0">
                <a:latin typeface="宋体" charset="0"/>
                <a:ea typeface="宋体" charset="0"/>
                <a:cs typeface="Arial" pitchFamily="34" charset="0"/>
                <a:sym typeface="+mn-ea"/>
              </a:rPr>
              <a:t>地，这座城市又恢复了生机</a:t>
            </a:r>
            <a:r>
              <a:rPr lang="zh-CN" altLang="en-US" sz="2000" b="1" dirty="0" smtClean="0">
                <a:latin typeface="宋体" charset="0"/>
                <a:ea typeface="宋体" charset="0"/>
                <a:cs typeface="Arial" pitchFamily="34" charset="0"/>
                <a:sym typeface="+mn-ea"/>
              </a:rPr>
              <a:t>。</a:t>
            </a:r>
            <a:endParaRPr lang="en-US" altLang="zh-CN" sz="2000" b="1">
              <a:latin typeface="宋体" charset="-122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zh-CN" sz="2000" b="1">
                <a:solidFill>
                  <a:srgbClr val="FF0000"/>
                </a:solidFill>
                <a:latin typeface="宋体" charset="-122"/>
                <a:cs typeface="Arial" charset="0"/>
              </a:rPr>
              <a:t>[</a:t>
            </a:r>
            <a:r>
              <a:rPr lang="zh-CN" altLang="en-US" sz="2000" b="1">
                <a:solidFill>
                  <a:srgbClr val="FF0000"/>
                </a:solidFill>
                <a:latin typeface="宋体" charset="-122"/>
                <a:cs typeface="Arial" charset="0"/>
              </a:rPr>
              <a:t>写作要求</a:t>
            </a:r>
            <a:r>
              <a:rPr lang="en-US" altLang="zh-CN" sz="2000" b="1">
                <a:solidFill>
                  <a:srgbClr val="FF0000"/>
                </a:solidFill>
                <a:latin typeface="宋体" charset="-122"/>
                <a:cs typeface="Arial" charset="0"/>
              </a:rPr>
              <a:t>]</a:t>
            </a:r>
            <a:endParaRPr lang="en-US" altLang="zh-CN" sz="2000" b="1">
              <a:solidFill>
                <a:srgbClr val="FF0000"/>
              </a:solidFill>
              <a:latin typeface="宋体" charset="-122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zh-CN" altLang="en-US" sz="2000" b="1">
                <a:latin typeface="宋体" charset="-122"/>
                <a:cs typeface="Arial" charset="0"/>
              </a:rPr>
              <a:t>　　１</a:t>
            </a:r>
            <a:r>
              <a:rPr lang="en-US" altLang="zh-CN" sz="2000" b="1">
                <a:latin typeface="宋体" charset="-122"/>
                <a:cs typeface="Arial" charset="0"/>
              </a:rPr>
              <a:t>.</a:t>
            </a:r>
            <a:r>
              <a:rPr lang="zh-CN" altLang="en-US" sz="2000" b="1">
                <a:latin typeface="宋体" charset="-122"/>
                <a:cs typeface="Arial" charset="0"/>
              </a:rPr>
              <a:t>词数</a:t>
            </a:r>
            <a:r>
              <a:rPr lang="en-US" altLang="zh-CN" sz="2000" b="1">
                <a:latin typeface="宋体" charset="-122"/>
                <a:cs typeface="Arial" charset="0"/>
              </a:rPr>
              <a:t>100</a:t>
            </a:r>
            <a:r>
              <a:rPr lang="zh-CN" altLang="en-US" sz="2000" b="1">
                <a:latin typeface="宋体" charset="-122"/>
                <a:cs typeface="Arial" charset="0"/>
              </a:rPr>
              <a:t>左右；</a:t>
            </a:r>
            <a:endParaRPr lang="zh-CN" altLang="en-US" sz="2000" b="1">
              <a:latin typeface="宋体" charset="-122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zh-CN" altLang="en-US" sz="2000" b="1">
                <a:latin typeface="宋体" charset="-122"/>
                <a:cs typeface="Arial" charset="0"/>
              </a:rPr>
              <a:t>　　２</a:t>
            </a:r>
            <a:r>
              <a:rPr lang="en-US" altLang="zh-CN" sz="2000" b="1">
                <a:latin typeface="宋体" charset="-122"/>
                <a:cs typeface="Arial" charset="0"/>
              </a:rPr>
              <a:t>.</a:t>
            </a:r>
            <a:r>
              <a:rPr lang="zh-CN" altLang="en-US" sz="2000" b="1">
                <a:latin typeface="宋体" charset="-122"/>
                <a:cs typeface="Arial" charset="0"/>
              </a:rPr>
              <a:t>可适当增加细节，以使行文连贯。</a:t>
            </a:r>
            <a:endParaRPr lang="zh-CN" altLang="en-US" sz="2000" b="1">
              <a:latin typeface="宋体" charset="-122"/>
              <a:cs typeface="Arial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548765" y="2637155"/>
            <a:ext cx="1683385" cy="3625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330575" y="2979420"/>
            <a:ext cx="1170305" cy="37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108835" y="4200525"/>
            <a:ext cx="4526915" cy="356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444615" y="3861435"/>
            <a:ext cx="1080135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882390" y="4797425"/>
            <a:ext cx="1341755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6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1"/>
          <p:cNvSpPr>
            <a:spLocks noChangeArrowheads="1"/>
          </p:cNvSpPr>
          <p:nvPr/>
        </p:nvSpPr>
        <p:spPr bwMode="auto">
          <a:xfrm>
            <a:off x="0" y="333375"/>
            <a:ext cx="9144000" cy="607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cs typeface="Arial" charset="0"/>
              </a:rPr>
              <a:t>    A terrible flood </a:t>
            </a:r>
            <a:r>
              <a:rPr lang="en-US" altLang="zh-CN" sz="2800" b="1">
                <a:solidFill>
                  <a:srgbClr val="FF0000"/>
                </a:solidFill>
                <a:cs typeface="Arial" charset="0"/>
              </a:rPr>
              <a:t>occurred in</a:t>
            </a:r>
            <a:r>
              <a:rPr lang="en-US" altLang="zh-CN" sz="2800" b="1">
                <a:cs typeface="Arial" charset="0"/>
              </a:rPr>
              <a:t> </a:t>
            </a:r>
            <a:r>
              <a:rPr lang="en-US" altLang="zh-CN" sz="2800">
                <a:cs typeface="Arial" charset="0"/>
              </a:rPr>
              <a:t>Maoming on September 21, 2010, the greatest flood in the history of the city.  </a:t>
            </a:r>
            <a:r>
              <a:rPr lang="en-US" altLang="zh-CN" sz="2800" b="1">
                <a:solidFill>
                  <a:srgbClr val="0000FF"/>
                </a:solidFill>
                <a:cs typeface="Arial" charset="0"/>
              </a:rPr>
              <a:t>As was reported</a:t>
            </a:r>
            <a:r>
              <a:rPr lang="en-US" altLang="zh-CN" sz="2800">
                <a:cs typeface="Arial" charset="0"/>
              </a:rPr>
              <a:t>, </a:t>
            </a:r>
            <a:r>
              <a:rPr lang="en-US" altLang="zh-CN" sz="2800" b="1">
                <a:solidFill>
                  <a:srgbClr val="FF0000"/>
                </a:solidFill>
                <a:cs typeface="Arial" charset="0"/>
              </a:rPr>
              <a:t>the number of people who were killed or injured reached</a:t>
            </a:r>
            <a:r>
              <a:rPr lang="en-US" altLang="zh-CN" sz="280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zh-CN" sz="2800">
                <a:cs typeface="Arial" charset="0"/>
              </a:rPr>
              <a:t>more than 400.  </a:t>
            </a:r>
            <a:r>
              <a:rPr lang="en-US" altLang="zh-CN" sz="2800" b="1">
                <a:solidFill>
                  <a:srgbClr val="0000FF"/>
                </a:solidFill>
                <a:cs typeface="Arial" charset="0"/>
              </a:rPr>
              <a:t>In addition</a:t>
            </a:r>
            <a:r>
              <a:rPr lang="en-US" altLang="zh-CN" sz="2800">
                <a:cs typeface="Arial" charset="0"/>
              </a:rPr>
              <a:t>, thousands of houses were destroyed, making tens of thousands of people homeless. </a:t>
            </a:r>
            <a:r>
              <a:rPr lang="en-US" altLang="zh-CN" sz="2800" b="1">
                <a:solidFill>
                  <a:srgbClr val="0000FF"/>
                </a:solidFill>
                <a:cs typeface="Arial" charset="0"/>
              </a:rPr>
              <a:t>Worse still</a:t>
            </a:r>
            <a:r>
              <a:rPr lang="en-US" altLang="zh-CN" sz="2800">
                <a:cs typeface="Arial" charset="0"/>
              </a:rPr>
              <a:t>, water, food and electricity </a:t>
            </a:r>
            <a:r>
              <a:rPr lang="en-US" altLang="zh-CN" sz="2800" b="1">
                <a:solidFill>
                  <a:srgbClr val="FF0000"/>
                </a:solidFill>
                <a:cs typeface="Arial" charset="0"/>
              </a:rPr>
              <a:t>were hard to get</a:t>
            </a:r>
            <a:r>
              <a:rPr lang="en-US" altLang="zh-CN" sz="2800">
                <a:cs typeface="Arial" charset="0"/>
              </a:rPr>
              <a:t>.  </a:t>
            </a:r>
            <a:r>
              <a:rPr lang="en-US" altLang="zh-CN" sz="2800" b="1">
                <a:solidFill>
                  <a:srgbClr val="0000FF"/>
                </a:solidFill>
                <a:cs typeface="Arial" charset="0"/>
              </a:rPr>
              <a:t>Much to our delight and satisfaction</a:t>
            </a:r>
            <a:r>
              <a:rPr lang="en-US" altLang="zh-CN" sz="2800">
                <a:cs typeface="Arial" charset="0"/>
              </a:rPr>
              <a:t>, soon after the flood, the army sent a great number of soldiers to the disaster-stricken area to give a hand to </a:t>
            </a:r>
            <a:r>
              <a:rPr lang="en-US" altLang="zh-CN" sz="2800" b="1">
                <a:solidFill>
                  <a:srgbClr val="FF0000"/>
                </a:solidFill>
                <a:cs typeface="Arial" charset="0"/>
              </a:rPr>
              <a:t>the rescue workers</a:t>
            </a:r>
            <a:r>
              <a:rPr lang="en-US" altLang="zh-CN" sz="2800">
                <a:cs typeface="Arial" charset="0"/>
              </a:rPr>
              <a:t>, where they </a:t>
            </a:r>
            <a:r>
              <a:rPr lang="en-US" altLang="zh-CN" sz="2800" b="1">
                <a:solidFill>
                  <a:srgbClr val="FF0000"/>
                </a:solidFill>
                <a:cs typeface="Arial" charset="0"/>
              </a:rPr>
              <a:t>built shelters for survivors</a:t>
            </a:r>
            <a:r>
              <a:rPr lang="en-US" altLang="zh-CN" sz="2800" b="1">
                <a:cs typeface="Arial" charset="0"/>
              </a:rPr>
              <a:t> </a:t>
            </a:r>
            <a:r>
              <a:rPr lang="en-US" altLang="zh-CN" sz="2800">
                <a:cs typeface="Arial" charset="0"/>
              </a:rPr>
              <a:t>whose homes had been destroyed. </a:t>
            </a:r>
            <a:r>
              <a:rPr lang="en-US" altLang="zh-CN" sz="2800" b="1">
                <a:solidFill>
                  <a:srgbClr val="0000FF"/>
                </a:solidFill>
                <a:cs typeface="Arial" charset="0"/>
              </a:rPr>
              <a:t>More importantly</a:t>
            </a:r>
            <a:r>
              <a:rPr lang="en-US" altLang="zh-CN" sz="2800">
                <a:cs typeface="Arial" charset="0"/>
              </a:rPr>
              <a:t>, water and food were also sent to the city by train and truck, which made the city gradually </a:t>
            </a:r>
            <a:r>
              <a:rPr lang="en-US" altLang="zh-CN" sz="2800" b="1">
                <a:solidFill>
                  <a:srgbClr val="FF0000"/>
                </a:solidFill>
                <a:cs typeface="Arial" charset="0"/>
              </a:rPr>
              <a:t>come back to life</a:t>
            </a:r>
            <a:r>
              <a:rPr lang="en-US" altLang="zh-CN" sz="2800">
                <a:cs typeface="Arial" charset="0"/>
              </a:rPr>
              <a:t>. </a:t>
            </a:r>
            <a:endParaRPr lang="zh-CN" altLang="en-US" sz="2800">
              <a:cs typeface="Arial" charset="0"/>
            </a:endParaRPr>
          </a:p>
        </p:txBody>
      </p:sp>
      <p:pic>
        <p:nvPicPr>
          <p:cNvPr id="25603" name="Picture 4" descr="中国力量 抗震救灾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900113" y="2708275"/>
            <a:ext cx="6767512" cy="152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noFill/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Thanks for your attending!</a:t>
            </a:r>
            <a:endParaRPr lang="zh-CN" altLang="en-US" sz="3600" b="1" kern="10">
              <a:ln w="9525">
                <a:noFill/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黑体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 descr="15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01.中国网络电视台-cctvamericanews TAIWAN EARTHQUAKE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548680"/>
            <a:ext cx="9133848" cy="5449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0">
              <p:cMediaNode vol="29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标题 1"/>
          <p:cNvSpPr/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Calibri" pitchFamily="34" charset="0"/>
              </a:rPr>
              <a:t>Step 1-Vocabulary storage</a:t>
            </a:r>
            <a:endParaRPr lang="en-US" altLang="zh-CN" sz="3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5845" name="Picture 2" descr="旱灾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52513"/>
            <a:ext cx="60118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 descr="洪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0800"/>
            <a:ext cx="601186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975350" y="1268413"/>
            <a:ext cx="306070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drought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6084888" y="4133850"/>
            <a:ext cx="22352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</a:rPr>
              <a:t>flood</a:t>
            </a:r>
            <a:endParaRPr lang="en-US" altLang="zh-CN" sz="6600" b="1">
              <a:solidFill>
                <a:srgbClr val="FF0000"/>
              </a:solidFill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516688" y="1963738"/>
            <a:ext cx="15621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5400" b="1"/>
              <a:t>旱灾</a:t>
            </a:r>
            <a:endParaRPr lang="zh-CN" altLang="en-US" sz="5400" b="1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6300788" y="5851525"/>
            <a:ext cx="23050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b="1"/>
              <a:t> </a:t>
            </a:r>
            <a:r>
              <a:rPr lang="zh-CN" altLang="en-US" sz="5400" b="1"/>
              <a:t>洪灾</a:t>
            </a:r>
            <a:endParaRPr lang="zh-CN" altLang="en-US" sz="5400" b="1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6588125" y="5019675"/>
            <a:ext cx="17065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 </a:t>
            </a:r>
            <a:r>
              <a:rPr lang="en-US" altLang="zh-CN" sz="3600" b="1">
                <a:solidFill>
                  <a:srgbClr val="0000FF"/>
                </a:solidFill>
                <a:latin typeface="Comic Sans MS" pitchFamily="66" charset="0"/>
              </a:rPr>
              <a:t>[fl</a:t>
            </a:r>
            <a:r>
              <a:rPr lang="en-US" altLang="zh-CN" sz="3600" b="1">
                <a:solidFill>
                  <a:srgbClr val="FF00FF"/>
                </a:solidFill>
                <a:latin typeface="Comic Sans MS" pitchFamily="66" charset="0"/>
              </a:rPr>
              <a:t>ʌ</a:t>
            </a:r>
            <a:r>
              <a:rPr lang="en-US" altLang="zh-CN" sz="3600" b="1">
                <a:solidFill>
                  <a:srgbClr val="0000FF"/>
                </a:solidFill>
                <a:latin typeface="Comic Sans MS" pitchFamily="66" charset="0"/>
              </a:rPr>
              <a:t>d] </a:t>
            </a:r>
            <a:endParaRPr lang="en-US" altLang="zh-CN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  <p:bldP spid="100358" grpId="0"/>
      <p:bldP spid="1003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6227763" y="549275"/>
            <a:ext cx="1489075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</a:rPr>
              <a:t>fire</a:t>
            </a:r>
            <a:endParaRPr lang="en-US" altLang="zh-CN" sz="6600" b="1">
              <a:solidFill>
                <a:srgbClr val="FF0000"/>
              </a:solidFill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227763" y="1557338"/>
            <a:ext cx="15621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5400" b="1"/>
              <a:t>火灾</a:t>
            </a:r>
            <a:endParaRPr lang="zh-CN" altLang="en-US" sz="5400" b="1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940425" y="4652963"/>
            <a:ext cx="23050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b="1"/>
              <a:t> </a:t>
            </a:r>
            <a:r>
              <a:rPr lang="zh-CN" altLang="en-US" sz="5400" b="1"/>
              <a:t>台风</a:t>
            </a:r>
            <a:endParaRPr lang="zh-CN" altLang="en-US" sz="5400" b="1"/>
          </a:p>
        </p:txBody>
      </p:sp>
      <p:pic>
        <p:nvPicPr>
          <p:cNvPr id="31749" name="Picture 5" descr="火灾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5724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飓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3"/>
            <a:ext cx="5715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292725" y="3573463"/>
            <a:ext cx="3494088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</a:rPr>
              <a:t>t</a:t>
            </a:r>
            <a:r>
              <a:rPr lang="en-US" altLang="zh-CN" sz="6600" b="1">
                <a:solidFill>
                  <a:srgbClr val="0000FF"/>
                </a:solidFill>
              </a:rPr>
              <a:t>y</a:t>
            </a:r>
            <a:r>
              <a:rPr lang="en-US" altLang="zh-CN" sz="6600" b="1">
                <a:solidFill>
                  <a:srgbClr val="FF0000"/>
                </a:solidFill>
              </a:rPr>
              <a:t>ph</a:t>
            </a:r>
            <a:r>
              <a:rPr lang="en-US" altLang="zh-CN" sz="6600" b="1">
                <a:solidFill>
                  <a:srgbClr val="0000FF"/>
                </a:solidFill>
              </a:rPr>
              <a:t>oon</a:t>
            </a:r>
            <a:endParaRPr lang="en-US" altLang="zh-CN" sz="6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6227763" y="2420938"/>
            <a:ext cx="2916237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5400" b="1"/>
              <a:t>龙卷风</a:t>
            </a:r>
            <a:endParaRPr lang="zh-CN" altLang="en-US" sz="5400" b="1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011863" y="5661025"/>
            <a:ext cx="23050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b="1"/>
              <a:t> </a:t>
            </a:r>
            <a:r>
              <a:rPr lang="zh-CN" altLang="en-US" sz="5400" b="1"/>
              <a:t>海啸</a:t>
            </a:r>
            <a:endParaRPr lang="zh-CN" altLang="en-US" sz="5400" b="1"/>
          </a:p>
        </p:txBody>
      </p:sp>
      <p:pic>
        <p:nvPicPr>
          <p:cNvPr id="32772" name="Picture 4" descr="img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57245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海啸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9150"/>
            <a:ext cx="57245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5292725" y="3573463"/>
            <a:ext cx="3400425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</a:rPr>
              <a:t>tsu</a:t>
            </a:r>
            <a:r>
              <a:rPr lang="en-US" altLang="zh-CN" sz="6600" b="1">
                <a:solidFill>
                  <a:srgbClr val="0000FF"/>
                </a:solidFill>
              </a:rPr>
              <a:t>na</a:t>
            </a:r>
            <a:r>
              <a:rPr lang="en-US" altLang="zh-CN" sz="6600" b="1">
                <a:solidFill>
                  <a:srgbClr val="FF0000"/>
                </a:solidFill>
              </a:rPr>
              <a:t>mi</a:t>
            </a:r>
            <a:endParaRPr lang="en-US" altLang="zh-CN" sz="6600" b="1">
              <a:solidFill>
                <a:srgbClr val="FF0000"/>
              </a:solidFill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5508625" y="188913"/>
            <a:ext cx="3306763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</a:rPr>
              <a:t>tor</a:t>
            </a:r>
            <a:r>
              <a:rPr lang="en-US" altLang="zh-CN" sz="6600" b="1">
                <a:solidFill>
                  <a:srgbClr val="0000FF"/>
                </a:solidFill>
              </a:rPr>
              <a:t>na</a:t>
            </a:r>
            <a:r>
              <a:rPr lang="en-US" altLang="zh-CN" sz="6600" b="1">
                <a:solidFill>
                  <a:srgbClr val="FF0000"/>
                </a:solidFill>
              </a:rPr>
              <a:t>do</a:t>
            </a:r>
            <a:endParaRPr lang="en-US" altLang="zh-CN" sz="6600" b="1">
              <a:solidFill>
                <a:srgbClr val="FF0000"/>
              </a:solidFill>
            </a:endParaRP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5940425" y="1322388"/>
            <a:ext cx="29813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4000" b="1">
                <a:solidFill>
                  <a:srgbClr val="800000"/>
                </a:solidFill>
                <a:latin typeface="Arial Rounded MT Bold" pitchFamily="34" charset="0"/>
              </a:rPr>
              <a:t> [tɔ:</a:t>
            </a:r>
            <a:r>
              <a:rPr lang="en-US" altLang="zh-CN" sz="4000" b="1">
                <a:solidFill>
                  <a:srgbClr val="FF00FF"/>
                </a:solidFill>
                <a:latin typeface="Arial Rounded MT Bold" pitchFamily="34" charset="0"/>
              </a:rPr>
              <a:t>nei</a:t>
            </a:r>
            <a:r>
              <a:rPr lang="en-US" altLang="zh-CN" sz="4000" b="1">
                <a:solidFill>
                  <a:srgbClr val="800000"/>
                </a:solidFill>
                <a:latin typeface="Arial Rounded MT Bold" pitchFamily="34" charset="0"/>
              </a:rPr>
              <a:t>dəu]</a:t>
            </a:r>
            <a:r>
              <a:rPr lang="en-US" altLang="zh-CN" sz="4000" b="1" i="1">
                <a:solidFill>
                  <a:srgbClr val="800000"/>
                </a:solidFill>
                <a:latin typeface="Arial Rounded MT Bold" pitchFamily="34" charset="0"/>
              </a:rPr>
              <a:t> </a:t>
            </a:r>
            <a:endParaRPr lang="en-US" altLang="zh-CN" sz="4000" b="1" i="1">
              <a:solidFill>
                <a:srgbClr val="800000"/>
              </a:solidFill>
              <a:latin typeface="Arial Rounded MT Bold" pitchFamily="34" charset="0"/>
            </a:endParaRP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5867400" y="4652963"/>
            <a:ext cx="304641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4000" b="1">
                <a:solidFill>
                  <a:srgbClr val="800000"/>
                </a:solidFill>
                <a:latin typeface="Arial Rounded MT Bold" pitchFamily="34" charset="0"/>
              </a:rPr>
              <a:t>[tsu:'</a:t>
            </a:r>
            <a:r>
              <a:rPr lang="en-US" altLang="zh-CN" sz="4000" b="1">
                <a:solidFill>
                  <a:srgbClr val="FF00FF"/>
                </a:solidFill>
                <a:latin typeface="Arial Rounded MT Bold" pitchFamily="34" charset="0"/>
              </a:rPr>
              <a:t>nɑ:</a:t>
            </a:r>
            <a:r>
              <a:rPr lang="en-US" altLang="zh-CN" sz="4000" b="1">
                <a:solidFill>
                  <a:srgbClr val="800000"/>
                </a:solidFill>
                <a:latin typeface="Arial Rounded MT Bold" pitchFamily="34" charset="0"/>
              </a:rPr>
              <a:t>mi]</a:t>
            </a:r>
            <a:r>
              <a:rPr lang="en-US" altLang="zh-CN" sz="4000" b="1" i="1">
                <a:solidFill>
                  <a:srgbClr val="800000"/>
                </a:solidFill>
                <a:latin typeface="Arial Rounded MT Bold" pitchFamily="34" charset="0"/>
              </a:rPr>
              <a:t> </a:t>
            </a:r>
            <a:endParaRPr lang="en-US" altLang="zh-CN" sz="4000" b="1" i="1">
              <a:solidFill>
                <a:srgbClr val="8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/>
      <p:bldP spid="102406" grpId="0"/>
      <p:bldP spid="102407" grpId="0"/>
      <p:bldP spid="102408" grpId="0"/>
      <p:bldP spid="102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395288" y="4130675"/>
            <a:ext cx="3038475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  <a:latin typeface="Comic Sans MS" pitchFamily="66" charset="0"/>
              </a:rPr>
              <a:t>vol</a:t>
            </a:r>
            <a:r>
              <a:rPr lang="en-US" altLang="zh-CN" sz="6600" b="1">
                <a:solidFill>
                  <a:srgbClr val="0000FF"/>
                </a:solidFill>
                <a:latin typeface="Comic Sans MS" pitchFamily="66" charset="0"/>
              </a:rPr>
              <a:t>ca</a:t>
            </a:r>
            <a:r>
              <a:rPr lang="en-US" altLang="zh-CN" sz="6600" b="1">
                <a:solidFill>
                  <a:srgbClr val="FF0000"/>
                </a:solidFill>
                <a:latin typeface="Comic Sans MS" pitchFamily="66" charset="0"/>
              </a:rPr>
              <a:t>no</a:t>
            </a:r>
            <a:endParaRPr lang="en-US" altLang="zh-CN" sz="66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4857750" y="4149725"/>
            <a:ext cx="37973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  <a:latin typeface="Comic Sans MS" pitchFamily="66" charset="0"/>
              </a:rPr>
              <a:t>mud </a:t>
            </a:r>
            <a:r>
              <a:rPr lang="en-US" altLang="zh-CN" sz="6600" b="1">
                <a:solidFill>
                  <a:srgbClr val="0000FF"/>
                </a:solidFill>
                <a:latin typeface="Comic Sans MS" pitchFamily="66" charset="0"/>
              </a:rPr>
              <a:t>flow</a:t>
            </a:r>
            <a:endParaRPr lang="en-US" altLang="zh-CN" sz="66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539750" y="5759450"/>
            <a:ext cx="2479675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latin typeface="Comic Sans MS" pitchFamily="66" charset="0"/>
              </a:rPr>
              <a:t>(</a:t>
            </a:r>
            <a:r>
              <a:rPr lang="zh-CN" altLang="en-US" sz="6600" b="1">
                <a:latin typeface="Comic Sans MS" pitchFamily="66" charset="0"/>
              </a:rPr>
              <a:t>火山</a:t>
            </a:r>
            <a:r>
              <a:rPr lang="en-US" altLang="zh-CN" sz="6600" b="1">
                <a:latin typeface="Comic Sans MS" pitchFamily="66" charset="0"/>
              </a:rPr>
              <a:t>)</a:t>
            </a:r>
            <a:endParaRPr lang="en-US" altLang="zh-CN" sz="6600" b="1">
              <a:latin typeface="Comic Sans MS" pitchFamily="66" charset="0"/>
            </a:endParaRP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4932363" y="5445125"/>
            <a:ext cx="3316287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latin typeface="Comic Sans MS" pitchFamily="66" charset="0"/>
              </a:rPr>
              <a:t>(</a:t>
            </a:r>
            <a:r>
              <a:rPr lang="zh-CN" altLang="en-US" sz="6600" b="1">
                <a:latin typeface="Comic Sans MS" pitchFamily="66" charset="0"/>
              </a:rPr>
              <a:t>泥石流</a:t>
            </a:r>
            <a:r>
              <a:rPr lang="en-US" altLang="zh-CN" sz="6600" b="1">
                <a:latin typeface="Comic Sans MS" pitchFamily="66" charset="0"/>
              </a:rPr>
              <a:t>)</a:t>
            </a:r>
            <a:endParaRPr lang="en-US" altLang="zh-CN" sz="6600" b="1">
              <a:latin typeface="Comic Sans MS" pitchFamily="66" charset="0"/>
            </a:endParaRP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395288" y="5013325"/>
            <a:ext cx="2846387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800">
                <a:solidFill>
                  <a:srgbClr val="800000"/>
                </a:solidFill>
                <a:latin typeface="Arial Rounded MT Bold" pitchFamily="34" charset="0"/>
              </a:rPr>
              <a:t> [</a:t>
            </a:r>
            <a:r>
              <a:rPr lang="en-US" altLang="zh-CN" sz="4400">
                <a:solidFill>
                  <a:srgbClr val="800000"/>
                </a:solidFill>
                <a:latin typeface="Arial Rounded MT Bold" pitchFamily="34" charset="0"/>
              </a:rPr>
              <a:t>vɔl</a:t>
            </a:r>
            <a:r>
              <a:rPr lang="en-US" altLang="zh-CN" sz="4400">
                <a:solidFill>
                  <a:srgbClr val="FF00FF"/>
                </a:solidFill>
                <a:latin typeface="Arial Rounded MT Bold" pitchFamily="34" charset="0"/>
              </a:rPr>
              <a:t>kei</a:t>
            </a:r>
            <a:r>
              <a:rPr lang="en-US" altLang="zh-CN" sz="4400">
                <a:solidFill>
                  <a:srgbClr val="800000"/>
                </a:solidFill>
                <a:latin typeface="Arial Rounded MT Bold" pitchFamily="34" charset="0"/>
              </a:rPr>
              <a:t>nəu</a:t>
            </a:r>
            <a:r>
              <a:rPr lang="en-US" altLang="zh-CN" sz="2800">
                <a:solidFill>
                  <a:srgbClr val="800000"/>
                </a:solidFill>
                <a:latin typeface="Arial Rounded MT Bold" pitchFamily="34" charset="0"/>
              </a:rPr>
              <a:t>]</a:t>
            </a:r>
            <a:r>
              <a:rPr lang="en-US" altLang="zh-CN" sz="2800" b="1" i="1">
                <a:solidFill>
                  <a:srgbClr val="800000"/>
                </a:solidFill>
                <a:latin typeface="Arial Rounded MT Bold" pitchFamily="34" charset="0"/>
              </a:rPr>
              <a:t> </a:t>
            </a:r>
            <a:endParaRPr lang="en-US" altLang="zh-CN" sz="2800" b="1" i="1">
              <a:solidFill>
                <a:srgbClr val="800000"/>
              </a:solidFill>
              <a:latin typeface="Arial Rounded MT Bold" pitchFamily="34" charset="0"/>
            </a:endParaRPr>
          </a:p>
        </p:txBody>
      </p:sp>
      <p:pic>
        <p:nvPicPr>
          <p:cNvPr id="33799" name="Picture 7" descr="火山景象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859338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3" name="Picture 9" descr="2010121206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88913"/>
            <a:ext cx="44275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/>
      <p:bldP spid="154628" grpId="0"/>
      <p:bldP spid="154629" grpId="0"/>
      <p:bldP spid="1546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79388" y="4130675"/>
            <a:ext cx="43434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  <a:latin typeface="Comic Sans MS" pitchFamily="66" charset="0"/>
              </a:rPr>
              <a:t>snow</a:t>
            </a:r>
            <a:r>
              <a:rPr lang="en-US" altLang="zh-CN" sz="6600" b="1">
                <a:solidFill>
                  <a:srgbClr val="0000FF"/>
                </a:solidFill>
                <a:latin typeface="Comic Sans MS" pitchFamily="66" charset="0"/>
              </a:rPr>
              <a:t>storm</a:t>
            </a:r>
            <a:endParaRPr lang="en-US" altLang="zh-CN" sz="66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4857750" y="4149725"/>
            <a:ext cx="428625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  <a:latin typeface="Comic Sans MS" pitchFamily="66" charset="0"/>
              </a:rPr>
              <a:t>sand</a:t>
            </a:r>
            <a:r>
              <a:rPr lang="en-US" altLang="zh-CN" sz="6600" b="1">
                <a:solidFill>
                  <a:srgbClr val="0000FF"/>
                </a:solidFill>
                <a:latin typeface="Comic Sans MS" pitchFamily="66" charset="0"/>
              </a:rPr>
              <a:t>storm</a:t>
            </a:r>
            <a:endParaRPr lang="en-US" altLang="zh-CN" sz="66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5445125"/>
            <a:ext cx="4995863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latin typeface="Comic Sans MS" pitchFamily="66" charset="0"/>
              </a:rPr>
              <a:t>(</a:t>
            </a:r>
            <a:r>
              <a:rPr lang="zh-CN" altLang="en-US" sz="6600" b="1">
                <a:latin typeface="Comic Sans MS" pitchFamily="66" charset="0"/>
              </a:rPr>
              <a:t>雪灾，雪</a:t>
            </a:r>
            <a:r>
              <a:rPr lang="zh-CN" altLang="en-US" sz="6600" b="1">
                <a:solidFill>
                  <a:srgbClr val="0000FF"/>
                </a:solidFill>
                <a:latin typeface="Comic Sans MS" pitchFamily="66" charset="0"/>
              </a:rPr>
              <a:t>暴</a:t>
            </a:r>
            <a:r>
              <a:rPr lang="en-US" altLang="zh-CN" sz="6600" b="1">
                <a:latin typeface="Comic Sans MS" pitchFamily="66" charset="0"/>
              </a:rPr>
              <a:t>)</a:t>
            </a:r>
            <a:endParaRPr lang="en-US" altLang="zh-CN" sz="6600" b="1">
              <a:latin typeface="Comic Sans MS" pitchFamily="66" charset="0"/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5292725" y="5300663"/>
            <a:ext cx="3316288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latin typeface="Comic Sans MS" pitchFamily="66" charset="0"/>
              </a:rPr>
              <a:t>(</a:t>
            </a:r>
            <a:r>
              <a:rPr lang="zh-CN" altLang="en-US" sz="6600" b="1">
                <a:latin typeface="Comic Sans MS" pitchFamily="66" charset="0"/>
              </a:rPr>
              <a:t>沙尘</a:t>
            </a:r>
            <a:r>
              <a:rPr lang="zh-CN" altLang="en-US" sz="6600" b="1">
                <a:solidFill>
                  <a:srgbClr val="0000FF"/>
                </a:solidFill>
                <a:latin typeface="Comic Sans MS" pitchFamily="66" charset="0"/>
              </a:rPr>
              <a:t>暴</a:t>
            </a:r>
            <a:r>
              <a:rPr lang="en-US" altLang="zh-CN" sz="6600" b="1">
                <a:latin typeface="Comic Sans MS" pitchFamily="66" charset="0"/>
              </a:rPr>
              <a:t>)</a:t>
            </a:r>
            <a:endParaRPr lang="en-US" altLang="zh-CN" sz="6600" b="1">
              <a:latin typeface="Comic Sans MS" pitchFamily="66" charset="0"/>
            </a:endParaRPr>
          </a:p>
        </p:txBody>
      </p:sp>
      <p:pic>
        <p:nvPicPr>
          <p:cNvPr id="103432" name="Picture 8" descr="2005042422175592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0" y="0"/>
            <a:ext cx="4572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9" descr="5ca88fd0d1d5c33fa08bb7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3813"/>
            <a:ext cx="4572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/>
      <p:bldP spid="103428" grpId="0"/>
      <p:bldP spid="1034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ea7dbf96cbe7d7e242df20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3813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2382838"/>
            <a:ext cx="8207375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6600FF"/>
                </a:solidFill>
              </a:rPr>
              <a:t>What may be included in the </a:t>
            </a:r>
            <a:endParaRPr lang="en-US" altLang="zh-CN" sz="3600" b="1">
              <a:solidFill>
                <a:srgbClr val="6600FF"/>
              </a:solidFill>
            </a:endParaRPr>
          </a:p>
          <a:p>
            <a:r>
              <a:rPr lang="en-US" altLang="zh-CN" sz="3600" b="1">
                <a:solidFill>
                  <a:srgbClr val="6600FF"/>
                </a:solidFill>
              </a:rPr>
              <a:t>report ?</a:t>
            </a:r>
            <a:r>
              <a:rPr lang="en-US" altLang="zh-CN" sz="3200" b="1">
                <a:solidFill>
                  <a:srgbClr val="6600FF"/>
                </a:solidFill>
              </a:rPr>
              <a:t>   </a:t>
            </a:r>
            <a:endParaRPr lang="en-US" altLang="zh-CN" sz="3200" b="1">
              <a:solidFill>
                <a:srgbClr val="6600FF"/>
              </a:solidFill>
            </a:endParaRPr>
          </a:p>
        </p:txBody>
      </p:sp>
      <p:sp>
        <p:nvSpPr>
          <p:cNvPr id="5124" name="Cloud"/>
          <p:cNvSpPr>
            <a:spLocks noChangeAspect="1" noEditPoints="1" noChangeArrowheads="1"/>
          </p:cNvSpPr>
          <p:nvPr/>
        </p:nvSpPr>
        <p:spPr bwMode="auto">
          <a:xfrm>
            <a:off x="228600" y="0"/>
            <a:ext cx="4495800" cy="1600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>
              <a:ea typeface="宋体" pitchFamily="2" charset="-122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55650" y="473075"/>
            <a:ext cx="381317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</a:rPr>
              <a:t>Step 2-Discussion </a:t>
            </a:r>
            <a:endParaRPr lang="en-US" altLang="zh-CN" sz="3200" b="1">
              <a:solidFill>
                <a:srgbClr val="0000FF"/>
              </a:solidFill>
            </a:endParaRPr>
          </a:p>
        </p:txBody>
      </p:sp>
      <p:pic>
        <p:nvPicPr>
          <p:cNvPr id="27654" name="Picture 7" descr="T01DB6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924175"/>
            <a:ext cx="18716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2707</Words>
  <Application>Kingsoft Office WPP</Application>
  <PresentationFormat>全屏显示(4:3)</PresentationFormat>
  <Paragraphs>216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PC</cp:lastModifiedBy>
  <cp:revision>38</cp:revision>
  <dcterms:created xsi:type="dcterms:W3CDTF">2016-02-19T07:21:00Z</dcterms:created>
  <dcterms:modified xsi:type="dcterms:W3CDTF">2016-02-25T02:47:07Z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