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57" r:id="rId2"/>
    <p:sldId id="258" r:id="rId3"/>
    <p:sldId id="270" r:id="rId4"/>
    <p:sldId id="261" r:id="rId5"/>
    <p:sldId id="27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660"/>
  </p:normalViewPr>
  <p:slideViewPr>
    <p:cSldViewPr>
      <p:cViewPr varScale="1">
        <p:scale>
          <a:sx n="66" d="100"/>
          <a:sy n="66" d="100"/>
        </p:scale>
        <p:origin x="-9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 cstate="print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 cstate="print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2016/2/24 Wednesday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94841" y="3646785"/>
            <a:ext cx="7521575" cy="1222375"/>
          </a:xfrm>
        </p:spPr>
        <p:txBody>
          <a:bodyPr>
            <a:normAutofit fontScale="77500" lnSpcReduction="20000"/>
          </a:bodyPr>
          <a:lstStyle/>
          <a:p>
            <a:r>
              <a:rPr lang="zh-CN" altLang="en-US" sz="3600" dirty="0" smtClean="0">
                <a:latin typeface="+mn-ea"/>
              </a:rPr>
              <a:t>新课标人教版</a:t>
            </a:r>
            <a:r>
              <a:rPr lang="zh-CN" altLang="en-US" sz="3600" dirty="0" smtClean="0"/>
              <a:t> </a:t>
            </a:r>
            <a:r>
              <a:rPr lang="en-US" altLang="zh-CN" sz="3600" dirty="0" smtClean="0">
                <a:latin typeface="Arial" pitchFamily="34" charset="0"/>
                <a:cs typeface="Arial" pitchFamily="34" charset="0"/>
              </a:rPr>
              <a:t>Book 4 Unit 4 Body Language</a:t>
            </a:r>
            <a:endParaRPr lang="en-US" altLang="zh-CN" sz="3600" dirty="0" smtClean="0">
              <a:latin typeface="Arial" pitchFamily="34" charset="0"/>
              <a:ea typeface="宋体" charset="-122"/>
              <a:cs typeface="Arial" pitchFamily="34" charset="0"/>
            </a:endParaRPr>
          </a:p>
          <a:p>
            <a:pPr eaLnBrk="1" hangingPunct="1"/>
            <a:r>
              <a:rPr lang="zh-CN" altLang="en-US" sz="3600" dirty="0" smtClean="0">
                <a:latin typeface="宋体" charset="-122"/>
                <a:ea typeface="宋体" charset="-122"/>
              </a:rPr>
              <a:t> </a:t>
            </a:r>
            <a:endParaRPr lang="en-US" altLang="zh-CN" sz="3600" dirty="0" smtClean="0">
              <a:latin typeface="宋体" charset="-122"/>
              <a:ea typeface="宋体" charset="-122"/>
            </a:endParaRPr>
          </a:p>
        </p:txBody>
      </p:sp>
      <p:sp>
        <p:nvSpPr>
          <p:cNvPr id="3075" name="TextBox 7"/>
          <p:cNvSpPr txBox="1">
            <a:spLocks noChangeArrowheads="1"/>
          </p:cNvSpPr>
          <p:nvPr/>
        </p:nvSpPr>
        <p:spPr bwMode="auto">
          <a:xfrm>
            <a:off x="1" y="4779149"/>
            <a:ext cx="91085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2800" dirty="0" smtClean="0">
                <a:latin typeface="宋体" charset="-122"/>
                <a:ea typeface="宋体" charset="-122"/>
              </a:rPr>
              <a:t>             河源市龙</a:t>
            </a:r>
            <a:r>
              <a:rPr lang="zh-CN" altLang="en-US" sz="2800" dirty="0">
                <a:latin typeface="宋体" charset="-122"/>
                <a:ea typeface="宋体" charset="-122"/>
              </a:rPr>
              <a:t>川县田家炳中学 曾</a:t>
            </a:r>
            <a:r>
              <a:rPr lang="zh-CN" altLang="en-US" sz="2800" dirty="0" smtClean="0">
                <a:latin typeface="宋体" charset="-122"/>
                <a:ea typeface="宋体" charset="-122"/>
              </a:rPr>
              <a:t>明珠</a:t>
            </a:r>
            <a:endParaRPr lang="en-US" altLang="zh-CN" sz="2800" dirty="0">
              <a:latin typeface="宋体" charset="-122"/>
              <a:ea typeface="宋体" charset="-122"/>
            </a:endParaRPr>
          </a:p>
          <a:p>
            <a:r>
              <a:rPr lang="en-US" altLang="zh-CN" sz="2800" dirty="0">
                <a:latin typeface="宋体" charset="-122"/>
                <a:ea typeface="宋体" charset="-122"/>
              </a:rPr>
              <a:t> </a:t>
            </a:r>
            <a:r>
              <a:rPr lang="en-US" altLang="zh-CN" sz="2800" dirty="0" smtClean="0">
                <a:latin typeface="宋体" charset="-122"/>
                <a:ea typeface="宋体" charset="-122"/>
              </a:rPr>
              <a:t>            </a:t>
            </a:r>
            <a:r>
              <a:rPr lang="zh-CN" altLang="en-US" sz="2800" dirty="0" smtClean="0">
                <a:latin typeface="宋体" charset="-122"/>
                <a:ea typeface="宋体" charset="-122"/>
              </a:rPr>
              <a:t>华南师范大学外国语言</a:t>
            </a:r>
            <a:r>
              <a:rPr lang="zh-CN" altLang="en-US" sz="2800" dirty="0">
                <a:latin typeface="宋体" charset="-122"/>
                <a:ea typeface="宋体" charset="-122"/>
              </a:rPr>
              <a:t>文化</a:t>
            </a:r>
            <a:r>
              <a:rPr lang="zh-CN" altLang="en-US" sz="2800" dirty="0" smtClean="0">
                <a:latin typeface="宋体" charset="-122"/>
                <a:ea typeface="宋体" charset="-122"/>
              </a:rPr>
              <a:t>学院 欧阳艳珊</a:t>
            </a:r>
            <a:endParaRPr lang="zh-CN" altLang="en-US" sz="2800" dirty="0">
              <a:latin typeface="宋体" charset="-122"/>
              <a:ea typeface="宋体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9143" y="1960964"/>
            <a:ext cx="7802136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zh-CN" alt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动词</a:t>
            </a:r>
            <a:r>
              <a:rPr lang="en-US" altLang="zh-CN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宋体" pitchFamily="2" charset="-122"/>
                <a:cs typeface="Arial" pitchFamily="34" charset="0"/>
              </a:rPr>
              <a:t>-ing</a:t>
            </a:r>
            <a:r>
              <a:rPr lang="zh-CN" altLang="en-US" sz="6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形式作状语</a:t>
            </a:r>
            <a:endParaRPr lang="zh-CN" altLang="en-US" sz="6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uiExpand="1" build="p"/>
      <p:bldP spid="3075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内容占位符 2"/>
          <p:cNvSpPr>
            <a:spLocks noGrp="1"/>
          </p:cNvSpPr>
          <p:nvPr>
            <p:ph idx="1"/>
          </p:nvPr>
        </p:nvSpPr>
        <p:spPr>
          <a:xfrm>
            <a:off x="314325" y="1052513"/>
            <a:ext cx="8650288" cy="2160587"/>
          </a:xfrm>
        </p:spPr>
        <p:txBody>
          <a:bodyPr/>
          <a:lstStyle/>
          <a:p>
            <a:pPr marL="457200" indent="-457200"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1. I turned off the light, (therefore) 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seeing nothing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None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None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2. She fell off the bike, (thus) </a:t>
            </a: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breaking her left leg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None/>
            </a:pPr>
            <a:endParaRPr lang="zh-CN" altLang="en-US" dirty="0" smtClean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528" y="188640"/>
            <a:ext cx="719931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sz="36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3600" b="1" dirty="0" err="1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en-US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形式作结果状语</a:t>
            </a: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395288" y="3357563"/>
            <a:ext cx="8353425" cy="2246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800" dirty="0">
                <a:latin typeface="宋体" charset="-122"/>
                <a:ea typeface="宋体" charset="-122"/>
              </a:rPr>
              <a:t>动词</a:t>
            </a:r>
            <a:r>
              <a:rPr lang="en-US" altLang="zh-CN" sz="2800" dirty="0"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2800" dirty="0" err="1"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zh-CN" sz="2800" dirty="0">
                <a:latin typeface="宋体" charset="-122"/>
                <a:ea typeface="宋体" charset="-122"/>
              </a:rPr>
              <a:t>形式在句子中作结果状语，相当于</a:t>
            </a:r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so that</a:t>
            </a:r>
            <a:r>
              <a:rPr lang="zh-CN" altLang="zh-CN" sz="2800" dirty="0">
                <a:latin typeface="宋体" charset="-122"/>
                <a:ea typeface="宋体" charset="-122"/>
              </a:rPr>
              <a:t>引导的结果状语从句。这类状语多半放在句子的后半部分，主要修饰行为动词，说明动作所导致的结果，分词前面可有副词</a:t>
            </a:r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thus</a:t>
            </a:r>
            <a:r>
              <a:rPr lang="zh-CN" altLang="zh-CN" sz="2800" dirty="0">
                <a:latin typeface="宋体" charset="-122"/>
                <a:ea typeface="宋体" charset="-122"/>
              </a:rPr>
              <a:t>或</a:t>
            </a:r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therefore</a:t>
            </a:r>
            <a:r>
              <a:rPr lang="en-US" altLang="zh-CN" sz="2800" dirty="0">
                <a:latin typeface="宋体" charset="-122"/>
                <a:ea typeface="宋体" charset="-122"/>
              </a:rPr>
              <a:t>.</a:t>
            </a:r>
            <a:endParaRPr lang="zh-CN" altLang="zh-CN" sz="2800" dirty="0">
              <a:latin typeface="宋体" charset="-122"/>
              <a:ea typeface="宋体" charset="-122"/>
            </a:endParaRPr>
          </a:p>
          <a:p>
            <a:endParaRPr lang="zh-CN" altLang="en-US" sz="2800" dirty="0">
              <a:latin typeface="宋体" charset="-122"/>
              <a:ea typeface="宋体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uiExpand="1" build="p"/>
      <p:bldP spid="1229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内容占位符 2"/>
          <p:cNvSpPr>
            <a:spLocks noGrp="1"/>
          </p:cNvSpPr>
          <p:nvPr>
            <p:ph idx="1"/>
          </p:nvPr>
        </p:nvSpPr>
        <p:spPr>
          <a:xfrm>
            <a:off x="314325" y="1052513"/>
            <a:ext cx="8361363" cy="115252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1. Admitting what he has said, we still think that he hasn’t tried his best.</a:t>
            </a:r>
            <a:endParaRPr lang="zh-CN" altLang="en-US" sz="3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528" y="260648"/>
            <a:ext cx="66960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sz="36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3600" b="1" dirty="0" err="1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en-US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形式作让步状语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9750" y="4005263"/>
            <a:ext cx="77771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800" dirty="0">
                <a:latin typeface="宋体" charset="-122"/>
                <a:ea typeface="宋体" charset="-122"/>
                <a:cs typeface="Times New Roman" pitchFamily="18" charset="0"/>
              </a:rPr>
              <a:t>动词</a:t>
            </a:r>
            <a:r>
              <a:rPr lang="en-US" altLang="zh-CN" sz="2800" dirty="0"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2800" dirty="0" err="1"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zh-CN" sz="2800" dirty="0">
                <a:latin typeface="宋体" charset="-122"/>
                <a:ea typeface="宋体" charset="-122"/>
                <a:cs typeface="Times New Roman" pitchFamily="18" charset="0"/>
              </a:rPr>
              <a:t>形式在句子中作让步状语，相当于</a:t>
            </a:r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even</a:t>
            </a:r>
            <a:r>
              <a:rPr lang="en-US" altLang="zh-CN" sz="2800" dirty="0">
                <a:latin typeface="Arial" pitchFamily="34" charset="0"/>
                <a:ea typeface="宋体" charset="-122"/>
                <a:cs typeface="Arial" pitchFamily="34" charset="0"/>
              </a:rPr>
              <a:t> </a:t>
            </a:r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if/ though, though</a:t>
            </a:r>
            <a:r>
              <a:rPr lang="zh-CN" altLang="zh-CN" sz="2800" dirty="0">
                <a:latin typeface="宋体" charset="-122"/>
                <a:ea typeface="宋体" charset="-122"/>
                <a:cs typeface="Times New Roman" pitchFamily="18" charset="0"/>
              </a:rPr>
              <a:t>引导的让步状语从句。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4286" y="2290763"/>
            <a:ext cx="7704138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=  Although we admit what he has said, we </a:t>
            </a:r>
            <a:r>
              <a:rPr lang="en-US" altLang="zh-CN" sz="3200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still </a:t>
            </a:r>
            <a:r>
              <a:rPr lang="en-US" altLang="zh-CN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think that he hasn’t tried his best.</a:t>
            </a:r>
            <a:endParaRPr lang="zh-CN" altLang="zh-CN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build="p"/>
      <p:bldP spid="4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标题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8002588" cy="719137"/>
          </a:xfrm>
        </p:spPr>
        <p:txBody>
          <a:bodyPr/>
          <a:lstStyle/>
          <a:p>
            <a:r>
              <a:rPr lang="zh-CN" altLang="en-US" sz="3600" dirty="0" smtClean="0">
                <a:solidFill>
                  <a:srgbClr val="FF0000"/>
                </a:solidFill>
                <a:effectLst/>
                <a:latin typeface="宋体" charset="-122"/>
                <a:ea typeface="宋体" charset="-122"/>
              </a:rPr>
              <a:t>牛刀小试 </a:t>
            </a:r>
            <a:r>
              <a:rPr lang="en-US" altLang="zh-CN" sz="3600" dirty="0" smtClean="0">
                <a:solidFill>
                  <a:srgbClr val="FF0000"/>
                </a:solidFill>
                <a:effectLst/>
                <a:latin typeface="宋体" charset="-122"/>
                <a:ea typeface="宋体" charset="-122"/>
              </a:rPr>
              <a:t>(</a:t>
            </a:r>
            <a:r>
              <a:rPr lang="zh-CN" altLang="en-US" sz="3600" dirty="0" smtClean="0">
                <a:solidFill>
                  <a:srgbClr val="FF0000"/>
                </a:solidFill>
                <a:effectLst/>
                <a:latin typeface="宋体" charset="-122"/>
                <a:ea typeface="宋体" charset="-122"/>
              </a:rPr>
              <a:t>用所给词的适当形式填空）</a:t>
            </a:r>
          </a:p>
        </p:txBody>
      </p:sp>
      <p:sp>
        <p:nvSpPr>
          <p:cNvPr id="14339" name="内容占位符 2"/>
          <p:cNvSpPr>
            <a:spLocks noGrp="1"/>
          </p:cNvSpPr>
          <p:nvPr>
            <p:ph idx="1"/>
          </p:nvPr>
        </p:nvSpPr>
        <p:spPr>
          <a:xfrm>
            <a:off x="250825" y="1196975"/>
            <a:ext cx="8507413" cy="5073650"/>
          </a:xfrm>
        </p:spPr>
        <p:txBody>
          <a:bodyPr/>
          <a:lstStyle/>
          <a:p>
            <a:pPr algn="just">
              <a:buFontTx/>
              <a:buNone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1. At weekends in Nanjing, you can often see many people seated outside some restaurants, _______(wait) to have dinner.</a:t>
            </a:r>
            <a:endParaRPr lang="zh-CN" altLang="zh-CN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2. The lawyer listened with full attention, _______(try) not to miss any point.</a:t>
            </a:r>
            <a:endParaRPr lang="zh-CN" altLang="zh-CN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3. When________ (leave) the station, he waved again and again to me.</a:t>
            </a:r>
            <a:endParaRPr lang="zh-CN" altLang="zh-CN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zh-CN" alt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. ______(be) ill, he didn’t go to school yesterday.</a:t>
            </a:r>
            <a:endParaRPr lang="zh-CN" altLang="zh-CN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</a:pPr>
            <a:r>
              <a:rPr lang="en-US" altLang="zh-CN" sz="2800" dirty="0" smtClean="0">
                <a:latin typeface="Arial" pitchFamily="34" charset="0"/>
                <a:cs typeface="Arial" pitchFamily="34" charset="0"/>
              </a:rPr>
              <a:t>5.  ____________(not know) how to get there, I had to ask the way.</a:t>
            </a:r>
            <a:endParaRPr lang="zh-CN" altLang="zh-CN" sz="2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FontTx/>
              <a:buNone/>
            </a:pPr>
            <a:endParaRPr lang="zh-CN" alt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83568" y="1988840"/>
            <a:ext cx="1439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waiting</a:t>
            </a:r>
            <a:endParaRPr lang="zh-CN" altLang="en-US" sz="2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948561" y="2546350"/>
            <a:ext cx="1439863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trying</a:t>
            </a:r>
            <a:endParaRPr lang="zh-CN" altLang="en-US" sz="2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07704" y="3481388"/>
            <a:ext cx="1439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leaving</a:t>
            </a:r>
            <a:endParaRPr lang="zh-CN" altLang="en-US" sz="2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827584" y="4418013"/>
            <a:ext cx="14414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Being</a:t>
            </a:r>
            <a:endParaRPr lang="zh-CN" altLang="en-US" sz="2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99592" y="4921250"/>
            <a:ext cx="25917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Not knowing</a:t>
            </a:r>
            <a:endParaRPr lang="zh-CN" altLang="en-US" sz="2800" b="1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98746" y="1772816"/>
            <a:ext cx="8945254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CN" sz="88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Thank you </a:t>
            </a:r>
            <a:r>
              <a:rPr lang="en-US" altLang="zh-CN" sz="8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for listening!</a:t>
            </a:r>
            <a:endParaRPr lang="zh-CN" altLang="en-US" sz="8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590872" y="1196752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zh-CN" altLang="en-US" sz="4400" dirty="0" smtClean="0">
                <a:latin typeface="宋体" charset="-122"/>
                <a:ea typeface="宋体" charset="-122"/>
              </a:rPr>
              <a:t> 学习目标</a:t>
            </a:r>
            <a:endParaRPr lang="en-US" altLang="zh-CN" sz="4400" dirty="0" smtClean="0">
              <a:latin typeface="宋体" charset="-122"/>
              <a:ea typeface="宋体" charset="-122"/>
            </a:endParaRPr>
          </a:p>
          <a:p>
            <a:pPr eaLnBrk="1" hangingPunct="1">
              <a:buFontTx/>
              <a:buNone/>
            </a:pPr>
            <a:endParaRPr lang="en-US" altLang="zh-CN" sz="4400" dirty="0" smtClean="0">
              <a:latin typeface="宋体" charset="-122"/>
              <a:ea typeface="宋体" charset="-122"/>
            </a:endParaRPr>
          </a:p>
          <a:p>
            <a:pPr algn="just" eaLnBrk="1" hangingPunct="1"/>
            <a:r>
              <a:rPr lang="zh-CN" altLang="en-US" sz="4400" dirty="0" smtClean="0">
                <a:latin typeface="宋体" charset="-122"/>
                <a:ea typeface="宋体" charset="-122"/>
              </a:rPr>
              <a:t>学生通过归纳法，了解动词</a:t>
            </a:r>
            <a:r>
              <a:rPr lang="en-US" altLang="zh-CN" sz="4400" dirty="0" smtClean="0"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4400" dirty="0" err="1" smtClean="0"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en-US" sz="4400" dirty="0" smtClean="0">
                <a:latin typeface="宋体" charset="-122"/>
                <a:ea typeface="宋体" charset="-122"/>
              </a:rPr>
              <a:t>形式在句子中作状语的用法，并且能够正确运用。</a:t>
            </a:r>
            <a:endParaRPr lang="zh-CN" altLang="zh-CN" sz="4400" dirty="0" smtClean="0">
              <a:latin typeface="宋体" charset="-122"/>
              <a:ea typeface="宋体" charset="-122"/>
            </a:endParaRPr>
          </a:p>
        </p:txBody>
      </p:sp>
      <p:sp>
        <p:nvSpPr>
          <p:cNvPr id="5124" name="未知"/>
          <p:cNvSpPr>
            <a:spLocks/>
          </p:cNvSpPr>
          <p:nvPr/>
        </p:nvSpPr>
        <p:spPr bwMode="auto">
          <a:xfrm>
            <a:off x="-14288" y="649288"/>
            <a:ext cx="8421688" cy="563562"/>
          </a:xfrm>
          <a:custGeom>
            <a:avLst/>
            <a:gdLst>
              <a:gd name="T0" fmla="*/ 0 w 5307"/>
              <a:gd name="T1" fmla="*/ 2147483647 h 355"/>
              <a:gd name="T2" fmla="*/ 2147483647 w 5307"/>
              <a:gd name="T3" fmla="*/ 2147483647 h 355"/>
              <a:gd name="T4" fmla="*/ 2147483647 w 5307"/>
              <a:gd name="T5" fmla="*/ 2147483647 h 355"/>
              <a:gd name="T6" fmla="*/ 2147483647 w 5307"/>
              <a:gd name="T7" fmla="*/ 2147483647 h 355"/>
              <a:gd name="T8" fmla="*/ 2147483647 w 5307"/>
              <a:gd name="T9" fmla="*/ 2147483647 h 355"/>
              <a:gd name="T10" fmla="*/ 2147483647 w 5307"/>
              <a:gd name="T11" fmla="*/ 2147483647 h 355"/>
              <a:gd name="T12" fmla="*/ 2147483647 w 5307"/>
              <a:gd name="T13" fmla="*/ 2147483647 h 355"/>
              <a:gd name="T14" fmla="*/ 2147483647 w 5307"/>
              <a:gd name="T15" fmla="*/ 2147483647 h 355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307"/>
              <a:gd name="T25" fmla="*/ 0 h 355"/>
              <a:gd name="T26" fmla="*/ 5307 w 5307"/>
              <a:gd name="T27" fmla="*/ 355 h 355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307" h="355">
                <a:moveTo>
                  <a:pt x="0" y="9"/>
                </a:moveTo>
                <a:cubicBezTo>
                  <a:pt x="1882" y="4"/>
                  <a:pt x="3765" y="0"/>
                  <a:pt x="4536" y="9"/>
                </a:cubicBezTo>
                <a:cubicBezTo>
                  <a:pt x="5307" y="18"/>
                  <a:pt x="4582" y="45"/>
                  <a:pt x="4627" y="62"/>
                </a:cubicBezTo>
                <a:cubicBezTo>
                  <a:pt x="4672" y="79"/>
                  <a:pt x="4755" y="89"/>
                  <a:pt x="4808" y="110"/>
                </a:cubicBezTo>
                <a:cubicBezTo>
                  <a:pt x="4861" y="131"/>
                  <a:pt x="4930" y="172"/>
                  <a:pt x="4945" y="189"/>
                </a:cubicBezTo>
                <a:cubicBezTo>
                  <a:pt x="4960" y="206"/>
                  <a:pt x="4876" y="203"/>
                  <a:pt x="4899" y="216"/>
                </a:cubicBezTo>
                <a:cubicBezTo>
                  <a:pt x="4922" y="229"/>
                  <a:pt x="5036" y="242"/>
                  <a:pt x="5081" y="265"/>
                </a:cubicBezTo>
                <a:cubicBezTo>
                  <a:pt x="5126" y="288"/>
                  <a:pt x="5156" y="337"/>
                  <a:pt x="5171" y="355"/>
                </a:cubicBezTo>
              </a:path>
            </a:pathLst>
          </a:custGeom>
          <a:noFill/>
          <a:ln w="41275" cmpd="sng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爆炸形 1 5"/>
          <p:cNvSpPr/>
          <p:nvPr/>
        </p:nvSpPr>
        <p:spPr>
          <a:xfrm>
            <a:off x="251520" y="692696"/>
            <a:ext cx="3672408" cy="1872803"/>
          </a:xfrm>
          <a:prstGeom prst="irregularSeal1">
            <a:avLst/>
          </a:prstGeom>
          <a:noFill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39154" y="417290"/>
            <a:ext cx="8769350" cy="7794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Please observe the sentences of </a:t>
            </a:r>
            <a:r>
              <a:rPr lang="en-US" altLang="zh-CN" sz="3200" i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Reading</a:t>
            </a:r>
            <a:r>
              <a:rPr lang="en-US" altLang="zh-CN" sz="32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(P26).</a:t>
            </a:r>
            <a:endParaRPr lang="zh-CN" altLang="en-US" sz="32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179512" y="1268760"/>
            <a:ext cx="8640763" cy="4248472"/>
          </a:xfrm>
        </p:spPr>
        <p:txBody>
          <a:bodyPr rtlCol="0">
            <a:noAutofit/>
          </a:bodyPr>
          <a:lstStyle/>
          <a:p>
            <a:pPr marL="365760" indent="-256032" algn="just">
              <a:buClr>
                <a:schemeClr val="accent3"/>
              </a:buClr>
              <a:buNone/>
              <a:defRPr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1. I stood for a while </a:t>
            </a:r>
            <a:r>
              <a:rPr lang="en-US" altLang="zh-CN" u="sng" dirty="0" smtClean="0">
                <a:latin typeface="Arial" pitchFamily="34" charset="0"/>
                <a:cs typeface="Arial" pitchFamily="34" charset="0"/>
              </a:rPr>
              <a:t>watching them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and went to greet them.  ( L.7 )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en-US" altLang="zh-CN" sz="2400" dirty="0" smtClean="0">
                <a:latin typeface="+mn-ea"/>
              </a:rPr>
              <a:t>  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endParaRPr lang="en-US" altLang="zh-CN" sz="2400" dirty="0" smtClean="0"/>
          </a:p>
          <a:p>
            <a:pPr marL="365760" indent="-256032" algn="just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2. They also express their feelings </a:t>
            </a:r>
            <a:r>
              <a:rPr lang="en-US" altLang="zh-CN" u="sng" dirty="0" smtClean="0">
                <a:latin typeface="Arial" pitchFamily="34" charset="0"/>
                <a:cs typeface="Arial" pitchFamily="34" charset="0"/>
              </a:rPr>
              <a:t>using unspoken “language”</a:t>
            </a: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through physical distance, actions or posture.  ( L.30 )                                     </a:t>
            </a:r>
            <a:r>
              <a:rPr lang="en-US" altLang="zh-CN" sz="32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365760" indent="-256032" algn="ctr" eaLnBrk="1" fontAlgn="auto" hangingPunct="1">
              <a:spcAft>
                <a:spcPts val="0"/>
              </a:spcAft>
              <a:buClr>
                <a:schemeClr val="accent3"/>
              </a:buClr>
              <a:buFont typeface="Georgia" pitchFamily="18" charset="0"/>
              <a:buNone/>
              <a:defRPr/>
            </a:pPr>
            <a:r>
              <a:rPr lang="en-US" altLang="zh-CN" sz="3200" b="1" dirty="0" smtClean="0">
                <a:solidFill>
                  <a:srgbClr val="00B050"/>
                </a:solidFill>
              </a:rPr>
              <a:t>    </a:t>
            </a:r>
            <a:endParaRPr lang="en-US" altLang="zh-CN" sz="3200" b="1" dirty="0" smtClean="0">
              <a:solidFill>
                <a:srgbClr val="00B050"/>
              </a:solidFill>
              <a:latin typeface="+mn-ea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236296" y="1929606"/>
            <a:ext cx="15760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伴随</a:t>
            </a:r>
            <a:endParaRPr lang="zh-CN" altLang="en-US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308304" y="4449886"/>
            <a:ext cx="15696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楷体" pitchFamily="49" charset="-122"/>
                <a:ea typeface="楷体" pitchFamily="49" charset="-122"/>
              </a:rPr>
              <a:t>方式</a:t>
            </a:r>
            <a:endParaRPr lang="zh-CN" altLang="en-US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251520" y="5445224"/>
            <a:ext cx="8604250" cy="863600"/>
          </a:xfrm>
          <a:prstGeom prst="rect">
            <a:avLst/>
          </a:prstGeom>
        </p:spPr>
        <p:txBody>
          <a:bodyPr vert="horz" rtlCol="0" anchor="ctr">
            <a:normAutofit fontScale="90000" lnSpcReduction="20000"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1200" cap="none" spc="50" normalizeH="0" baseline="0" noProof="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宋体" charset="-122"/>
                <a:ea typeface="宋体" charset="-122"/>
                <a:cs typeface="+mj-cs"/>
              </a:rPr>
              <a:t>  </a:t>
            </a:r>
            <a:r>
              <a:rPr kumimoji="0" lang="zh-CN" altLang="zh-CN" sz="3600" b="1" i="0" u="none" strike="noStrike" kern="1200" cap="none" spc="50" normalizeH="0" baseline="0" noProof="0" dirty="0" smtClean="0">
                <a:ln w="12700">
                  <a:noFill/>
                  <a:prstDash val="solid"/>
                </a:ln>
                <a:solidFill>
                  <a:srgbClr val="FF0000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宋体" charset="-122"/>
                <a:ea typeface="宋体" charset="-122"/>
                <a:cs typeface="+mj-cs"/>
              </a:rPr>
              <a:t>判断划线部分在句子中充当的成分。</a:t>
            </a:r>
            <a:r>
              <a:rPr kumimoji="0" lang="zh-CN" altLang="zh-CN" sz="3600" b="0" i="0" u="none" strike="noStrike" kern="1200" cap="none" spc="50" normalizeH="0" baseline="0" noProof="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宋体" charset="-122"/>
                <a:ea typeface="宋体" charset="-122"/>
                <a:cs typeface="+mj-cs"/>
              </a:rPr>
              <a:t/>
            </a:r>
            <a:br>
              <a:rPr kumimoji="0" lang="zh-CN" altLang="zh-CN" sz="3600" b="0" i="0" u="none" strike="noStrike" kern="1200" cap="none" spc="50" normalizeH="0" baseline="0" noProof="0" dirty="0" smtClean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宋体" charset="-122"/>
                <a:ea typeface="宋体" charset="-122"/>
                <a:cs typeface="+mj-cs"/>
              </a:rPr>
            </a:br>
            <a:endParaRPr kumimoji="0" lang="zh-CN" altLang="en-US" sz="2800" b="0" i="0" u="none" strike="noStrike" kern="1200" cap="none" spc="50" normalizeH="0" baseline="0" noProof="0" dirty="0" smtClean="0">
              <a:ln w="12700">
                <a:noFill/>
                <a:prstDash val="solid"/>
              </a:ln>
              <a:solidFill>
                <a:schemeClr val="accent4"/>
              </a:solidFill>
              <a:effectLst>
                <a:outerShdw blurRad="38100" dist="20320" dir="27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宋体" charset="-122"/>
              <a:ea typeface="宋体" charset="-122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uiExpand="1" build="p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内容占位符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动词</a:t>
            </a:r>
            <a:r>
              <a:rPr lang="en-US" altLang="zh-CN" sz="3200" dirty="0" smtClean="0">
                <a:latin typeface="Arial" pitchFamily="34" charset="0"/>
                <a:ea typeface="宋体" pitchFamily="2" charset="-122"/>
                <a:cs typeface="Arial" pitchFamily="34" charset="0"/>
              </a:rPr>
              <a:t>-</a:t>
            </a:r>
            <a:r>
              <a:rPr lang="en-US" altLang="zh-CN" sz="3200" dirty="0" err="1" smtClean="0">
                <a:latin typeface="Arial" pitchFamily="34" charset="0"/>
                <a:ea typeface="宋体" pitchFamily="2" charset="-122"/>
                <a:cs typeface="Arial" pitchFamily="34" charset="0"/>
              </a:rPr>
              <a:t>ing</a:t>
            </a: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形式在句子中作状语时，表示的动作是主语动作的一部分，与谓语动词表示的动作或状态是同时或者几乎同时发生的。它经常可以</a:t>
            </a:r>
            <a:r>
              <a:rPr lang="zh-CN" altLang="en-US" sz="3200" dirty="0" smtClean="0">
                <a:latin typeface="宋体" pitchFamily="2" charset="-122"/>
                <a:ea typeface="宋体" pitchFamily="2" charset="-122"/>
              </a:rPr>
              <a:t>作</a:t>
            </a:r>
            <a:r>
              <a:rPr lang="zh-CN" altLang="en-US" sz="3200" b="1" dirty="0" smtClean="0">
                <a:solidFill>
                  <a:srgbClr val="FFC000"/>
                </a:solidFill>
                <a:latin typeface="宋体" pitchFamily="2" charset="-122"/>
                <a:ea typeface="宋体" pitchFamily="2" charset="-122"/>
              </a:rPr>
              <a:t>时间、原因、方式、条件、结果、目的、让步</a:t>
            </a: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状语。句子的主语与作状语的分词之间呈逻辑上的主谓关系。</a:t>
            </a:r>
          </a:p>
          <a:p>
            <a:endParaRPr lang="zh-CN" altLang="zh-CN" sz="3200" dirty="0" smtClean="0">
              <a:latin typeface="宋体" charset="-122"/>
              <a:ea typeface="宋体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0"/>
            <a:ext cx="385293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5000" endA="300" endPos="45500" dir="5400000" sy="-100000" algn="bl" rotWithShape="0"/>
                </a:effectLst>
                <a:latin typeface="楷体" pitchFamily="49" charset="-122"/>
                <a:ea typeface="楷体" pitchFamily="49" charset="-122"/>
              </a:rPr>
              <a:t>小结</a:t>
            </a:r>
            <a:endParaRPr lang="zh-CN" altLang="en-US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5000" endA="300" endPos="45500" dir="5400000" sy="-100000" algn="bl" rotWithShape="0"/>
              </a:effectLst>
              <a:latin typeface="楷体" pitchFamily="49" charset="-122"/>
              <a:ea typeface="楷体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528" y="629816"/>
            <a:ext cx="7776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CN" alt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动词</a:t>
            </a:r>
            <a:r>
              <a:rPr lang="en-US" altLang="zh-CN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宋体" pitchFamily="2" charset="-122"/>
                <a:cs typeface="Arial" pitchFamily="34" charset="0"/>
              </a:rPr>
              <a:t>-</a:t>
            </a:r>
            <a:r>
              <a:rPr lang="en-US" altLang="zh-CN" b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宋体" pitchFamily="2" charset="-122"/>
                <a:cs typeface="Arial" pitchFamily="34" charset="0"/>
              </a:rPr>
              <a:t>ing</a:t>
            </a:r>
            <a:r>
              <a:rPr lang="zh-CN" altLang="en-US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形式作状语</a:t>
            </a:r>
            <a:r>
              <a:rPr lang="zh-CN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/>
            </a:r>
            <a:br>
              <a:rPr lang="zh-CN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835696" y="1556792"/>
            <a:ext cx="7416824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lnSpc>
                <a:spcPct val="150000"/>
              </a:lnSpc>
              <a:buFont typeface="+mj-ea"/>
              <a:buAutoNum type="circleNumDbPlain"/>
            </a:pPr>
            <a:r>
              <a:rPr lang="zh-CN" altLang="zh-CN" b="1" dirty="0" smtClean="0">
                <a:solidFill>
                  <a:srgbClr val="FFC000"/>
                </a:solidFill>
                <a:latin typeface="宋体" charset="-122"/>
                <a:ea typeface="宋体" charset="-122"/>
                <a:cs typeface="Times New Roman" pitchFamily="18" charset="0"/>
              </a:rPr>
              <a:t>动词</a:t>
            </a:r>
            <a:r>
              <a:rPr lang="en-US" altLang="zh-CN" b="1" dirty="0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b="1" dirty="0" err="1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zh-CN" b="1" dirty="0" smtClean="0">
                <a:solidFill>
                  <a:srgbClr val="FFC000"/>
                </a:solidFill>
                <a:latin typeface="宋体" charset="-122"/>
                <a:ea typeface="宋体" charset="-122"/>
                <a:cs typeface="Times New Roman" pitchFamily="18" charset="0"/>
              </a:rPr>
              <a:t>形式作时间状语</a:t>
            </a:r>
            <a:endParaRPr lang="zh-CN" altLang="en-US" b="1" dirty="0" smtClean="0">
              <a:solidFill>
                <a:srgbClr val="FFC000"/>
              </a:solidFill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circleNumDbPlain"/>
            </a:pPr>
            <a:r>
              <a:rPr lang="zh-CN" altLang="zh-CN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b="1" dirty="0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b="1" dirty="0" err="1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zh-CN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形式作原因状语</a:t>
            </a:r>
            <a:endParaRPr lang="zh-CN" altLang="en-US" b="1" dirty="0" smtClean="0">
              <a:solidFill>
                <a:srgbClr val="FFC000"/>
              </a:solidFill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b="1" dirty="0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b="1" dirty="0" err="1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en-US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形式作方式或伴随状语</a:t>
            </a:r>
          </a:p>
          <a:p>
            <a:pPr marL="514350" indent="-51435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b="1" dirty="0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b="1" dirty="0" err="1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en-US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形式作条件状语</a:t>
            </a:r>
            <a:endParaRPr lang="en-US" altLang="zh-CN" b="1" dirty="0" smtClean="0">
              <a:solidFill>
                <a:srgbClr val="FFC000"/>
              </a:solidFill>
              <a:latin typeface="宋体" charset="-122"/>
              <a:ea typeface="宋体" charset="-122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b="1" dirty="0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b="1" dirty="0" err="1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en-US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形式作结果状语</a:t>
            </a:r>
            <a:endParaRPr lang="en-US" altLang="zh-CN" b="1" dirty="0" smtClean="0">
              <a:solidFill>
                <a:srgbClr val="FFC000"/>
              </a:solidFill>
              <a:latin typeface="宋体" charset="-122"/>
              <a:ea typeface="宋体" charset="-122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circleNumDbPlain"/>
            </a:pPr>
            <a:r>
              <a:rPr lang="zh-CN" altLang="en-US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b="1" dirty="0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b="1" dirty="0" err="1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en-US" b="1" dirty="0" smtClean="0">
                <a:solidFill>
                  <a:srgbClr val="FFC000"/>
                </a:solidFill>
                <a:latin typeface="宋体" charset="-122"/>
                <a:ea typeface="宋体" charset="-122"/>
              </a:rPr>
              <a:t>形式作让步状语</a:t>
            </a:r>
          </a:p>
          <a:p>
            <a:pPr marL="514350" indent="-514350">
              <a:buFont typeface="+mj-ea"/>
              <a:buAutoNum type="circleNumDbPlain"/>
            </a:pPr>
            <a:endParaRPr lang="zh-CN" altLang="en-US" dirty="0" smtClean="0">
              <a:latin typeface="宋体" charset="-122"/>
              <a:ea typeface="宋体" charset="-122"/>
            </a:endParaRPr>
          </a:p>
          <a:p>
            <a:pPr marL="514350" indent="-514350">
              <a:buFont typeface="+mj-ea"/>
              <a:buAutoNum type="circleNumDbPlain"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14325" y="908720"/>
            <a:ext cx="8829675" cy="5544839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  <a:defRPr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514350" indent="-514350">
              <a:buFontTx/>
              <a:buAutoNum type="arabicPeriod"/>
              <a:defRPr/>
            </a:pP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Arriving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in Paris, I lost my way.</a:t>
            </a:r>
            <a:endParaRPr lang="zh-CN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  <a:defRPr/>
            </a:pPr>
            <a:r>
              <a:rPr lang="en-US" altLang="zh-CN" sz="3200" u="sng" dirty="0" smtClean="0">
                <a:latin typeface="Times New Roman" pitchFamily="18" charset="0"/>
                <a:cs typeface="Times New Roman" pitchFamily="18" charset="0"/>
              </a:rPr>
              <a:t>Opening</a:t>
            </a: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the door, I found nobody in.</a:t>
            </a:r>
            <a:endParaRPr lang="zh-CN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FontTx/>
              <a:buNone/>
              <a:defRPr/>
            </a:pPr>
            <a:endParaRPr lang="en-US" altLang="zh-CN" sz="3200" dirty="0" smtClean="0">
              <a:latin typeface="宋体" pitchFamily="2" charset="-122"/>
              <a:ea typeface="宋体" pitchFamily="2" charset="-122"/>
            </a:endParaRPr>
          </a:p>
          <a:p>
            <a:pPr algn="just">
              <a:buFontTx/>
              <a:buNone/>
              <a:defRPr/>
            </a:pP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动词</a:t>
            </a:r>
            <a:r>
              <a:rPr lang="en-US" altLang="zh-CN" sz="3200" dirty="0" smtClean="0">
                <a:latin typeface="宋体" pitchFamily="2" charset="-122"/>
                <a:ea typeface="宋体" pitchFamily="2" charset="-122"/>
              </a:rPr>
              <a:t>-ing</a:t>
            </a: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形式在句子中作时间状语</a:t>
            </a:r>
            <a:r>
              <a:rPr lang="zh-CN" altLang="en-US" sz="3200" dirty="0" smtClean="0">
                <a:latin typeface="宋体" pitchFamily="2" charset="-122"/>
                <a:ea typeface="宋体" pitchFamily="2" charset="-122"/>
              </a:rPr>
              <a:t>时</a:t>
            </a: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，相当于</a:t>
            </a:r>
            <a:endParaRPr lang="en-US" altLang="zh-CN" sz="3200" dirty="0" smtClean="0">
              <a:latin typeface="宋体" pitchFamily="2" charset="-122"/>
              <a:ea typeface="宋体" pitchFamily="2" charset="-122"/>
            </a:endParaRPr>
          </a:p>
          <a:p>
            <a:pPr algn="just">
              <a:buFontTx/>
              <a:buNone/>
              <a:defRPr/>
            </a:pP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时间状语从句，这类状语通常放在句子的前</a:t>
            </a:r>
            <a:r>
              <a:rPr lang="zh-CN" altLang="en-US" sz="3200" dirty="0" smtClean="0">
                <a:latin typeface="宋体" pitchFamily="2" charset="-122"/>
                <a:ea typeface="宋体" pitchFamily="2" charset="-122"/>
              </a:rPr>
              <a:t>面</a:t>
            </a: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。</a:t>
            </a:r>
            <a:endParaRPr lang="en-US" altLang="zh-CN" sz="3200" dirty="0" smtClean="0">
              <a:latin typeface="宋体" pitchFamily="2" charset="-122"/>
              <a:ea typeface="宋体" pitchFamily="2" charset="-122"/>
            </a:endParaRPr>
          </a:p>
          <a:p>
            <a:pPr algn="just">
              <a:buFontTx/>
              <a:buNone/>
              <a:defRPr/>
            </a:pP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若两个动词同时发生，则可以在分词前</a:t>
            </a:r>
            <a:r>
              <a:rPr lang="zh-CN" altLang="en-US" dirty="0" smtClean="0">
                <a:latin typeface="宋体" pitchFamily="2" charset="-122"/>
                <a:ea typeface="宋体" pitchFamily="2" charset="-122"/>
              </a:rPr>
              <a:t>用</a:t>
            </a: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从属</a:t>
            </a:r>
            <a:endParaRPr lang="en-US" altLang="zh-CN" sz="3200" dirty="0" smtClean="0">
              <a:latin typeface="宋体" pitchFamily="2" charset="-122"/>
              <a:ea typeface="宋体" pitchFamily="2" charset="-122"/>
            </a:endParaRPr>
          </a:p>
          <a:p>
            <a:pPr algn="just">
              <a:buFontTx/>
              <a:buNone/>
              <a:defRPr/>
            </a:pP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连词</a:t>
            </a:r>
            <a:r>
              <a:rPr lang="en-US" altLang="zh-CN" sz="3200" dirty="0" smtClean="0">
                <a:latin typeface="宋体" pitchFamily="2" charset="-122"/>
                <a:ea typeface="宋体" pitchFamily="2" charset="-122"/>
              </a:rPr>
              <a:t>when</a:t>
            </a: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或者</a:t>
            </a:r>
            <a:r>
              <a:rPr lang="en-US" altLang="zh-CN" sz="3200" dirty="0" smtClean="0">
                <a:latin typeface="宋体" pitchFamily="2" charset="-122"/>
                <a:ea typeface="宋体" pitchFamily="2" charset="-122"/>
              </a:rPr>
              <a:t>while</a:t>
            </a:r>
            <a:r>
              <a:rPr lang="zh-CN" altLang="zh-CN" sz="3200" dirty="0" smtClean="0">
                <a:latin typeface="宋体" pitchFamily="2" charset="-122"/>
                <a:ea typeface="宋体" pitchFamily="2" charset="-122"/>
              </a:rPr>
              <a:t>表示强调</a:t>
            </a:r>
            <a:r>
              <a:rPr lang="zh-CN" altLang="zh-CN" sz="3200" dirty="0" smtClean="0"/>
              <a:t>。</a:t>
            </a:r>
          </a:p>
          <a:p>
            <a:pPr>
              <a:buFontTx/>
              <a:buNone/>
              <a:defRPr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r>
              <a:rPr lang="en-US" altLang="zh-CN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矩形 3"/>
          <p:cNvSpPr/>
          <p:nvPr/>
        </p:nvSpPr>
        <p:spPr>
          <a:xfrm>
            <a:off x="395536" y="3645025"/>
            <a:ext cx="2304256" cy="432048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1115616" y="4437112"/>
            <a:ext cx="865188" cy="72072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2627784" y="4437112"/>
            <a:ext cx="1152525" cy="720725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99170" y="2276872"/>
            <a:ext cx="75612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altLang="zh-CN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When</a:t>
            </a:r>
            <a:r>
              <a:rPr lang="en-US" altLang="zh-CN" sz="3200" dirty="0">
                <a:latin typeface="Times New Roman" pitchFamily="18" charset="0"/>
                <a:cs typeface="Times New Roman" pitchFamily="18" charset="0"/>
              </a:rPr>
              <a:t> opening the door, I found nobody in.</a:t>
            </a:r>
            <a:endParaRPr lang="zh-CN" altLang="en-US" sz="3200" dirty="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68313" y="260648"/>
            <a:ext cx="77755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3600" b="1" dirty="0">
                <a:solidFill>
                  <a:srgbClr val="FFC000"/>
                </a:solidFill>
                <a:latin typeface="宋体" charset="-122"/>
                <a:ea typeface="宋体" charset="-122"/>
                <a:cs typeface="Times New Roman" pitchFamily="18" charset="0"/>
              </a:rPr>
              <a:t>动词</a:t>
            </a:r>
            <a:r>
              <a:rPr lang="en-US" altLang="zh-CN" sz="36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3600" b="1" dirty="0" err="1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zh-CN" sz="3600" b="1" dirty="0">
                <a:solidFill>
                  <a:srgbClr val="FFC000"/>
                </a:solidFill>
                <a:latin typeface="宋体" charset="-122"/>
                <a:ea typeface="宋体" charset="-122"/>
                <a:cs typeface="Times New Roman" pitchFamily="18" charset="0"/>
              </a:rPr>
              <a:t>形式作时间状语</a:t>
            </a:r>
            <a:endParaRPr lang="zh-CN" altLang="en-US" sz="3600" b="1" dirty="0">
              <a:solidFill>
                <a:srgbClr val="FFC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内容占位符 2"/>
          <p:cNvSpPr>
            <a:spLocks noGrp="1"/>
          </p:cNvSpPr>
          <p:nvPr>
            <p:ph idx="1"/>
          </p:nvPr>
        </p:nvSpPr>
        <p:spPr>
          <a:xfrm>
            <a:off x="314325" y="1052513"/>
            <a:ext cx="8578850" cy="3671887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en-US" altLang="zh-CN" sz="3200" u="sng" dirty="0" smtClean="0">
                <a:latin typeface="Arial" pitchFamily="34" charset="0"/>
                <a:cs typeface="Arial" pitchFamily="34" charset="0"/>
              </a:rPr>
              <a:t>Not knowing his address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, we couldn’t get in touch with him.</a:t>
            </a:r>
          </a:p>
          <a:p>
            <a:pPr marL="514350" indent="-514350">
              <a:buFontTx/>
              <a:buNone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  = __________________________ , we couldn’t get in touch with him.</a:t>
            </a:r>
          </a:p>
          <a:p>
            <a:pPr marL="514350" indent="-514350">
              <a:buFontTx/>
              <a:buNone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  = __________________________, we </a:t>
            </a:r>
          </a:p>
          <a:p>
            <a:pPr marL="514350" indent="-514350">
              <a:buFontTx/>
              <a:buNone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     couldn’t get in touch with him.</a:t>
            </a:r>
            <a:endParaRPr lang="zh-CN" altLang="zh-CN" sz="2800" dirty="0" smtClean="0">
              <a:latin typeface="Arial" pitchFamily="34" charset="0"/>
              <a:ea typeface="宋体" charset="-122"/>
              <a:cs typeface="Arial" pitchFamily="34" charset="0"/>
            </a:endParaRPr>
          </a:p>
          <a:p>
            <a:pPr marL="514350" indent="-514350">
              <a:buFontTx/>
              <a:buNone/>
            </a:pPr>
            <a:endParaRPr lang="en-US" altLang="zh-CN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None/>
            </a:pPr>
            <a:endParaRPr lang="zh-CN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3528" y="260648"/>
            <a:ext cx="64087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sz="36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3600" b="1" dirty="0" err="1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zh-CN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形式作原因状语</a:t>
            </a:r>
            <a:endParaRPr lang="zh-CN" altLang="en-US" sz="3600" b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42988" y="2124075"/>
            <a:ext cx="64087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Because we didn’t know his address</a:t>
            </a:r>
            <a:endParaRPr lang="zh-CN" altLang="en-US" sz="320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2988" y="3203575"/>
            <a:ext cx="64087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As we didn’t know his address</a:t>
            </a:r>
            <a:endParaRPr lang="zh-CN" altLang="en-US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23850" y="4508500"/>
            <a:ext cx="83518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/>
            <a:r>
              <a:rPr lang="zh-CN" altLang="zh-CN" sz="2800" dirty="0">
                <a:latin typeface="宋体" charset="-122"/>
                <a:ea typeface="宋体" charset="-122"/>
              </a:rPr>
              <a:t>动词</a:t>
            </a:r>
            <a:r>
              <a:rPr lang="en-US" altLang="zh-CN" sz="2800" dirty="0"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2800" dirty="0" err="1"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zh-CN" sz="2800" dirty="0">
                <a:latin typeface="宋体" charset="-122"/>
                <a:ea typeface="宋体" charset="-122"/>
              </a:rPr>
              <a:t>形式在句子中作原因状语，相</a:t>
            </a:r>
            <a:r>
              <a:rPr lang="zh-CN" altLang="zh-CN" sz="2800" dirty="0" smtClean="0">
                <a:latin typeface="宋体" charset="-122"/>
                <a:ea typeface="宋体" charset="-122"/>
              </a:rPr>
              <a:t>当</a:t>
            </a:r>
            <a:r>
              <a:rPr lang="en-US" altLang="zh-CN" sz="2800" b="1" dirty="0" smtClean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because</a:t>
            </a:r>
            <a:r>
              <a:rPr lang="en-US" altLang="zh-CN" sz="2800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,</a:t>
            </a:r>
          </a:p>
          <a:p>
            <a:pPr marL="514350" indent="-514350"/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since, as, now that</a:t>
            </a:r>
            <a:r>
              <a:rPr lang="zh-CN" altLang="zh-CN" sz="2800" dirty="0">
                <a:latin typeface="宋体" charset="-122"/>
                <a:ea typeface="宋体" charset="-122"/>
              </a:rPr>
              <a:t>等引导的原因状语从句。</a:t>
            </a:r>
            <a:endParaRPr lang="en-US" altLang="zh-CN" sz="2800" dirty="0">
              <a:latin typeface="宋体" charset="-122"/>
              <a:ea typeface="宋体" charset="-122"/>
            </a:endParaRPr>
          </a:p>
          <a:p>
            <a:pPr marL="514350" indent="-514350"/>
            <a:r>
              <a:rPr lang="zh-CN" altLang="zh-CN" sz="2800" dirty="0">
                <a:latin typeface="宋体" charset="-122"/>
                <a:ea typeface="宋体" charset="-122"/>
              </a:rPr>
              <a:t>这类状语多半放在句子的前半部</a:t>
            </a:r>
            <a:r>
              <a:rPr lang="zh-CN" altLang="zh-CN" sz="2800" dirty="0" smtClean="0">
                <a:latin typeface="宋体" charset="-122"/>
                <a:ea typeface="宋体" charset="-122"/>
              </a:rPr>
              <a:t>分</a:t>
            </a:r>
            <a:r>
              <a:rPr lang="zh-CN" altLang="en-US" sz="2800" dirty="0" smtClean="0">
                <a:latin typeface="宋体" charset="-122"/>
                <a:ea typeface="宋体" charset="-122"/>
              </a:rPr>
              <a:t>。</a:t>
            </a:r>
            <a:endParaRPr lang="zh-CN" altLang="en-US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内容占位符 2"/>
          <p:cNvSpPr>
            <a:spLocks noGrp="1"/>
          </p:cNvSpPr>
          <p:nvPr>
            <p:ph idx="1"/>
          </p:nvPr>
        </p:nvSpPr>
        <p:spPr>
          <a:xfrm>
            <a:off x="314325" y="1052513"/>
            <a:ext cx="8505825" cy="1152525"/>
          </a:xfrm>
        </p:spPr>
        <p:txBody>
          <a:bodyPr>
            <a:normAutofit fontScale="92500"/>
          </a:bodyPr>
          <a:lstStyle/>
          <a:p>
            <a:pPr marL="514350" indent="-514350">
              <a:buFontTx/>
              <a:buAutoNum type="arabicPeriod"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The teacher stood there, </a:t>
            </a:r>
            <a:r>
              <a:rPr lang="en-US" altLang="zh-CN" sz="3200" u="sng" dirty="0" smtClean="0">
                <a:latin typeface="Arial" pitchFamily="34" charset="0"/>
                <a:cs typeface="Arial" pitchFamily="34" charset="0"/>
              </a:rPr>
              <a:t>talking with another </a:t>
            </a:r>
          </a:p>
          <a:p>
            <a:pPr marL="514350" indent="-514350">
              <a:buFontTx/>
              <a:buNone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altLang="zh-CN" sz="3200" u="sng" dirty="0" smtClean="0">
                <a:latin typeface="Arial" pitchFamily="34" charset="0"/>
                <a:cs typeface="Arial" pitchFamily="34" charset="0"/>
              </a:rPr>
              <a:t>teacher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536" y="260648"/>
            <a:ext cx="7416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sz="36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3600" b="1" dirty="0" err="1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en-US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形式作方式或伴随状语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3568" y="4005064"/>
            <a:ext cx="82089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800" dirty="0">
                <a:latin typeface="宋体" charset="-122"/>
                <a:ea typeface="宋体" charset="-122"/>
              </a:rPr>
              <a:t>动词</a:t>
            </a:r>
            <a:r>
              <a:rPr lang="en-US" altLang="zh-CN" sz="2800" dirty="0"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2800" dirty="0" err="1"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zh-CN" sz="2800" dirty="0">
                <a:latin typeface="宋体" charset="-122"/>
                <a:ea typeface="宋体" charset="-122"/>
              </a:rPr>
              <a:t>形式在句子中作方式或者伴随状语，相当于两个并列的简单句。</a:t>
            </a:r>
            <a:endParaRPr lang="zh-CN" altLang="en-US" sz="2800" dirty="0">
              <a:latin typeface="宋体" charset="-122"/>
              <a:ea typeface="宋体" charset="-122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39750" y="2205038"/>
            <a:ext cx="820896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altLang="zh-CN" sz="32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The teacher stood there </a:t>
            </a:r>
            <a:r>
              <a:rPr lang="en-US" altLang="zh-CN" sz="3200" dirty="0">
                <a:latin typeface="Arial" pitchFamily="34" charset="0"/>
                <a:cs typeface="Arial" pitchFamily="34" charset="0"/>
              </a:rPr>
              <a:t>and</a:t>
            </a:r>
            <a:r>
              <a:rPr lang="en-US" altLang="zh-CN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zh-CN" sz="32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she is talking with </a:t>
            </a:r>
            <a:r>
              <a:rPr lang="en-US" altLang="zh-CN" sz="3200" u="sng" dirty="0" smtClean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another </a:t>
            </a:r>
            <a:r>
              <a:rPr lang="en-US" altLang="zh-CN" sz="3200" u="sng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teacher</a:t>
            </a:r>
            <a:r>
              <a:rPr lang="en-US" altLang="zh-CN" sz="3200" dirty="0">
                <a:solidFill>
                  <a:srgbClr val="FFC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zh-CN" altLang="en-US" sz="3200" dirty="0">
              <a:solidFill>
                <a:srgbClr val="FFC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内容占位符 2"/>
          <p:cNvSpPr>
            <a:spLocks noGrp="1"/>
          </p:cNvSpPr>
          <p:nvPr>
            <p:ph idx="1"/>
          </p:nvPr>
        </p:nvSpPr>
        <p:spPr>
          <a:xfrm>
            <a:off x="314324" y="1124520"/>
            <a:ext cx="8434140" cy="3312592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altLang="zh-CN" sz="3200" u="sng" dirty="0" smtClean="0">
                <a:latin typeface="Arial" pitchFamily="34" charset="0"/>
                <a:cs typeface="Arial" pitchFamily="34" charset="0"/>
              </a:rPr>
              <a:t>Opening the door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, you will find the gift.</a:t>
            </a:r>
          </a:p>
          <a:p>
            <a:pPr marL="514350" indent="-514350">
              <a:buNone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   =</a:t>
            </a:r>
          </a:p>
          <a:p>
            <a:pPr marL="514350" indent="-514350">
              <a:buNone/>
            </a:pPr>
            <a:endParaRPr lang="zh-CN" altLang="zh-CN" sz="3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altLang="zh-CN" sz="3200" u="sng" dirty="0" smtClean="0">
                <a:latin typeface="Arial" pitchFamily="34" charset="0"/>
                <a:cs typeface="Arial" pitchFamily="34" charset="0"/>
              </a:rPr>
              <a:t>Reading carefully</a:t>
            </a:r>
            <a:r>
              <a:rPr lang="en-US" altLang="zh-CN" sz="3200" dirty="0" smtClean="0">
                <a:latin typeface="Arial" pitchFamily="34" charset="0"/>
                <a:cs typeface="Arial" pitchFamily="34" charset="0"/>
              </a:rPr>
              <a:t>, you will find the mistake.</a:t>
            </a:r>
          </a:p>
          <a:p>
            <a:pPr>
              <a:buFontTx/>
              <a:buNone/>
            </a:pPr>
            <a:r>
              <a:rPr lang="en-US" altLang="zh-CN" dirty="0" smtClean="0">
                <a:latin typeface="Arial" pitchFamily="34" charset="0"/>
                <a:cs typeface="Arial" pitchFamily="34" charset="0"/>
              </a:rPr>
              <a:t>    =</a:t>
            </a:r>
            <a:endParaRPr lang="zh-CN" altLang="zh-CN" sz="32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zh-CN" alt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5536" y="188640"/>
            <a:ext cx="7056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动词</a:t>
            </a:r>
            <a:r>
              <a:rPr lang="en-US" altLang="zh-CN" sz="36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3600" b="1" dirty="0" err="1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en-US" sz="3600" b="1" dirty="0">
                <a:solidFill>
                  <a:srgbClr val="FFC000"/>
                </a:solidFill>
                <a:latin typeface="宋体" charset="-122"/>
                <a:ea typeface="宋体" charset="-122"/>
              </a:rPr>
              <a:t>形式作条件状语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39552" y="4365104"/>
            <a:ext cx="8066088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zh-CN" sz="2800" dirty="0">
                <a:latin typeface="宋体" charset="-122"/>
                <a:ea typeface="宋体" charset="-122"/>
              </a:rPr>
              <a:t>动词</a:t>
            </a:r>
            <a:r>
              <a:rPr lang="en-US" altLang="zh-CN" sz="2800" dirty="0">
                <a:latin typeface="Arial" pitchFamily="34" charset="0"/>
                <a:ea typeface="宋体" charset="-122"/>
                <a:cs typeface="Arial" pitchFamily="34" charset="0"/>
              </a:rPr>
              <a:t>-</a:t>
            </a:r>
            <a:r>
              <a:rPr lang="en-US" altLang="zh-CN" sz="2800" dirty="0" err="1">
                <a:latin typeface="Arial" pitchFamily="34" charset="0"/>
                <a:ea typeface="宋体" charset="-122"/>
                <a:cs typeface="Arial" pitchFamily="34" charset="0"/>
              </a:rPr>
              <a:t>ing</a:t>
            </a:r>
            <a:r>
              <a:rPr lang="zh-CN" altLang="zh-CN" sz="2800" dirty="0">
                <a:latin typeface="宋体" charset="-122"/>
                <a:ea typeface="宋体" charset="-122"/>
              </a:rPr>
              <a:t>形式在句子中作条件状语，相当于</a:t>
            </a:r>
            <a:r>
              <a:rPr lang="en-US" altLang="zh-CN" sz="2800" b="1" dirty="0">
                <a:solidFill>
                  <a:srgbClr val="FFC000"/>
                </a:solidFill>
                <a:latin typeface="Arial" pitchFamily="34" charset="0"/>
                <a:ea typeface="宋体" charset="-122"/>
                <a:cs typeface="Arial" pitchFamily="34" charset="0"/>
              </a:rPr>
              <a:t>if, unless</a:t>
            </a:r>
            <a:r>
              <a:rPr lang="zh-CN" altLang="zh-CN" sz="2800" dirty="0">
                <a:latin typeface="宋体" charset="-122"/>
                <a:ea typeface="宋体" charset="-122"/>
              </a:rPr>
              <a:t>引导的条件状语从句。这类状语多半放在句子的前半部分。</a:t>
            </a:r>
          </a:p>
          <a:p>
            <a:endParaRPr lang="zh-CN" altLang="en-US" sz="2800" dirty="0">
              <a:latin typeface="宋体" charset="-122"/>
              <a:ea typeface="宋体" charset="-122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043608" y="1594535"/>
            <a:ext cx="7920038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If you open the door, you will find the gift.</a:t>
            </a:r>
          </a:p>
          <a:p>
            <a:endParaRPr lang="en-US" altLang="zh-CN" sz="3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3200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zh-CN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3200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If you read  carefully, you will find the mistake.</a:t>
            </a:r>
            <a:endParaRPr lang="zh-CN" altLang="en-US" sz="3200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uiExpand="1" build="p"/>
      <p:bldP spid="4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凤舞九天">
  <a:themeElements>
    <a:clrScheme name="凤舞九天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凤舞九天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凤舞九天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700</TotalTime>
  <Words>847</Words>
  <Application>Microsoft Office PowerPoint</Application>
  <PresentationFormat>全屏显示(4:3)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凤舞九天</vt:lpstr>
      <vt:lpstr>PowerPoint 演示文稿</vt:lpstr>
      <vt:lpstr>PowerPoint 演示文稿</vt:lpstr>
      <vt:lpstr>Please observe the sentences of Reading (P26).</vt:lpstr>
      <vt:lpstr>PowerPoint 演示文稿</vt:lpstr>
      <vt:lpstr>动词-ing形式作状语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牛刀小试 (用所给词的适当形式填空）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33</cp:revision>
  <dcterms:modified xsi:type="dcterms:W3CDTF">2016-02-24T07:18:19Z</dcterms:modified>
</cp:coreProperties>
</file>