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sldIdLst>
    <p:sldId id="256" r:id="rId3"/>
    <p:sldId id="267" r:id="rId4"/>
    <p:sldId id="268" r:id="rId5"/>
    <p:sldId id="269" r:id="rId6"/>
    <p:sldId id="257" r:id="rId7"/>
    <p:sldId id="270" r:id="rId8"/>
    <p:sldId id="272" r:id="rId9"/>
    <p:sldId id="273" r:id="rId10"/>
    <p:sldId id="261" r:id="rId11"/>
    <p:sldId id="275" r:id="rId12"/>
    <p:sldId id="276" r:id="rId13"/>
    <p:sldId id="284" r:id="rId14"/>
    <p:sldId id="285" r:id="rId15"/>
    <p:sldId id="274" r:id="rId16"/>
    <p:sldId id="281" r:id="rId17"/>
    <p:sldId id="282" r:id="rId18"/>
    <p:sldId id="280" r:id="rId19"/>
    <p:sldId id="292" r:id="rId20"/>
    <p:sldId id="289" r:id="rId21"/>
    <p:sldId id="291" r:id="rId22"/>
    <p:sldId id="287" r:id="rId23"/>
    <p:sldId id="283" r:id="rId24"/>
    <p:sldId id="278" r:id="rId25"/>
    <p:sldId id="288" r:id="rId26"/>
    <p:sldId id="290" r:id="rId27"/>
    <p:sldId id="26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99"/>
    <a:srgbClr val="363636"/>
    <a:srgbClr val="2B2B2B"/>
    <a:srgbClr val="2582C6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>
        <p:scale>
          <a:sx n="70" d="100"/>
          <a:sy n="70" d="100"/>
        </p:scale>
        <p:origin x="-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01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42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331AE7E-07BF-4A28-A951-3C1F8B3343BC}" type="slidenum">
              <a:rPr lang="zh-CN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9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9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BAEF-F5F0-4940-A1B7-B3432FD16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13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57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72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66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802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0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28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7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4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578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38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64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0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55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1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6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9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1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1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4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94763"/>
            <a:ext cx="12076670" cy="66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2179-7A7F-4507-838F-34E6725D380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25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457450" y="2158081"/>
            <a:ext cx="7124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devote…to</a:t>
            </a:r>
          </a:p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&amp;</a:t>
            </a:r>
          </a:p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be devoted to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58" y="600903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88315" y="600903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6900">
            <a:off x="5412284" y="822737"/>
            <a:ext cx="1248750" cy="97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8480" y="4701293"/>
            <a:ext cx="67036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  <a:latin typeface="+mn-ea"/>
              </a:rPr>
              <a:t>华南师范大学外国语言文化学院   区铭诗</a:t>
            </a:r>
            <a:r>
              <a:rPr lang="en-US" altLang="zh-CN" sz="2600" b="1" dirty="0">
                <a:solidFill>
                  <a:schemeClr val="bg1"/>
                </a:solidFill>
                <a:latin typeface="+mn-ea"/>
              </a:rPr>
              <a:t> </a:t>
            </a:r>
            <a:endParaRPr lang="en-US" altLang="zh-CN" sz="26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+mn-ea"/>
              </a:rPr>
              <a:t>                              </a:t>
            </a:r>
            <a:r>
              <a:rPr lang="zh-CN" altLang="en-US" sz="2600" b="1" dirty="0" smtClean="0">
                <a:solidFill>
                  <a:schemeClr val="bg1"/>
                </a:solidFill>
                <a:latin typeface="+mn-ea"/>
              </a:rPr>
              <a:t>陈斯娴</a:t>
            </a:r>
            <a:r>
              <a:rPr lang="en-US" altLang="zh-CN" sz="2600" b="1" dirty="0" smtClean="0">
                <a:solidFill>
                  <a:schemeClr val="bg1"/>
                </a:solidFill>
                <a:latin typeface="+mn-ea"/>
              </a:rPr>
              <a:t> </a:t>
            </a:r>
          </a:p>
          <a:p>
            <a:pPr algn="ctr"/>
            <a:r>
              <a:rPr lang="zh-CN" altLang="en-US" sz="2600" b="1" dirty="0" smtClean="0">
                <a:solidFill>
                  <a:schemeClr val="bg1"/>
                </a:solidFill>
                <a:latin typeface="+mn-ea"/>
              </a:rPr>
              <a:t>河源市河源中学   刘素芬</a:t>
            </a:r>
            <a:r>
              <a:rPr lang="en-US" altLang="zh-CN" sz="2600" b="1" dirty="0" smtClean="0">
                <a:solidFill>
                  <a:schemeClr val="bg1"/>
                </a:solidFill>
                <a:latin typeface="+mn-ea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7805" y="773086"/>
            <a:ext cx="3074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人教版新课标人教版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Book2 Unit5</a:t>
            </a: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Music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2096814" y="772621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/>
              <a:t>devote</a:t>
            </a:r>
            <a:endParaRPr lang="zh-CN" altLang="en-US" sz="4000" b="1" dirty="0"/>
          </a:p>
        </p:txBody>
      </p:sp>
      <p:sp>
        <p:nvSpPr>
          <p:cNvPr id="13" name="圆角矩形 12"/>
          <p:cNvSpPr/>
          <p:nvPr/>
        </p:nvSpPr>
        <p:spPr>
          <a:xfrm>
            <a:off x="6371951" y="798021"/>
            <a:ext cx="10668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/>
              <a:t>to</a:t>
            </a:r>
            <a:endParaRPr lang="zh-CN" altLang="en-US" sz="4000" b="1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078014" y="736108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</a:rPr>
              <a:t>oneself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568926" y="698008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</a:rPr>
              <a:t>(doing) </a:t>
            </a:r>
            <a:r>
              <a:rPr lang="en-US" altLang="zh-CN" sz="4000" b="1" dirty="0" err="1">
                <a:solidFill>
                  <a:schemeClr val="bg1"/>
                </a:solidFill>
              </a:rPr>
              <a:t>sth</a:t>
            </a:r>
            <a:r>
              <a:rPr lang="en-US" altLang="zh-CN" sz="4000" b="1" dirty="0">
                <a:solidFill>
                  <a:schemeClr val="bg1"/>
                </a:solidFill>
              </a:rPr>
              <a:t>.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0012" y="1674563"/>
            <a:ext cx="5559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献身于或致力于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(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做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)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某事。　　</a:t>
            </a: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热衷于，热爱。</a:t>
            </a: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专注于。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0938" y="464294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 sz="3200" b="1" dirty="0">
                <a:solidFill>
                  <a:schemeClr val="bg1"/>
                </a:solidFill>
              </a:rPr>
              <a:t>To, here is also a </a:t>
            </a:r>
            <a:r>
              <a:rPr lang="en-US" altLang="zh-CN" sz="3200" b="1" dirty="0">
                <a:solidFill>
                  <a:srgbClr val="FF0000"/>
                </a:solidFill>
              </a:rPr>
              <a:t>preposition</a:t>
            </a:r>
            <a:r>
              <a:rPr lang="en-US" altLang="zh-CN" sz="3200" b="1" dirty="0">
                <a:solidFill>
                  <a:schemeClr val="bg1"/>
                </a:solidFill>
              </a:rPr>
              <a:t> so the following verb should be </a:t>
            </a:r>
            <a:r>
              <a:rPr lang="en-US" altLang="zh-CN" sz="3200" b="1" dirty="0">
                <a:solidFill>
                  <a:srgbClr val="FF0000"/>
                </a:solidFill>
              </a:rPr>
              <a:t>V.+</a:t>
            </a:r>
            <a:r>
              <a:rPr lang="en-US" altLang="zh-CN" sz="3200" b="1" dirty="0" err="1">
                <a:solidFill>
                  <a:srgbClr val="FF0000"/>
                </a:solidFill>
              </a:rPr>
              <a:t>ing</a:t>
            </a:r>
            <a:r>
              <a:rPr lang="en-US" altLang="zh-CN" sz="3200" b="1" dirty="0">
                <a:solidFill>
                  <a:schemeClr val="bg1"/>
                </a:solidFill>
              </a:rPr>
              <a:t>.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631" y="3244223"/>
            <a:ext cx="4250713" cy="9274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088" y="3707155"/>
            <a:ext cx="866752" cy="1505411"/>
          </a:xfrm>
          <a:prstGeom prst="rect">
            <a:avLst/>
          </a:prstGeom>
        </p:spPr>
      </p:pic>
      <p:sp>
        <p:nvSpPr>
          <p:cNvPr id="19" name="文本框 3"/>
          <p:cNvSpPr txBox="1"/>
          <p:nvPr/>
        </p:nvSpPr>
        <p:spPr>
          <a:xfrm>
            <a:off x="4321835" y="3384760"/>
            <a:ext cx="35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99"/>
                </a:solidFill>
                <a:latin typeface="Segoe Script" panose="020B0504020000000003" pitchFamily="34" charset="0"/>
                <a:ea typeface="新蒂小丸子小学版" panose="03000600000000000000" pitchFamily="66" charset="-122"/>
              </a:rPr>
              <a:t>Attention</a:t>
            </a:r>
            <a:endParaRPr lang="zh-CN" altLang="en-US" sz="2000" b="1" dirty="0">
              <a:solidFill>
                <a:srgbClr val="FFFF99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>
            <a:spLocks/>
          </p:cNvSpPr>
          <p:nvPr/>
        </p:nvSpPr>
        <p:spPr>
          <a:xfrm>
            <a:off x="1911398" y="2002384"/>
            <a:ext cx="5470634" cy="3297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200" b="1" dirty="0" smtClean="0">
                <a:solidFill>
                  <a:schemeClr val="bg1"/>
                </a:solidFill>
              </a:rPr>
              <a:t>1).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献身于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…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；致力于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…</a:t>
            </a:r>
          </a:p>
          <a:p>
            <a:pPr>
              <a:buFontTx/>
              <a:buNone/>
            </a:pPr>
            <a:endParaRPr lang="en-US" altLang="zh-CN" b="1" dirty="0" smtClean="0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349" r="40721" b="5396"/>
          <a:stretch>
            <a:fillRect/>
          </a:stretch>
        </p:blipFill>
        <p:spPr bwMode="auto">
          <a:xfrm>
            <a:off x="7993117" y="2002385"/>
            <a:ext cx="3026980" cy="32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20"/>
          <p:cNvSpPr/>
          <p:nvPr/>
        </p:nvSpPr>
        <p:spPr>
          <a:xfrm>
            <a:off x="1581396" y="675891"/>
            <a:ext cx="21206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</a:rPr>
              <a:t>devote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108222" y="701291"/>
            <a:ext cx="1141891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</a:rPr>
              <a:t>to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739194" y="639379"/>
            <a:ext cx="228378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bg1"/>
                </a:solidFill>
              </a:rPr>
              <a:t>oneself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406056" y="580641"/>
            <a:ext cx="318098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(doing) sth.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1398" y="3342289"/>
            <a:ext cx="5338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</a:rPr>
              <a:t>Mother Teresa has devoted herself to caring for the poor.</a:t>
            </a:r>
          </a:p>
          <a:p>
            <a:pPr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</a:rPr>
              <a:t>特蕾莎修女把自己的全部身心都倾注在照顾穷苦人之上。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1564645" y="1895472"/>
            <a:ext cx="6210137" cy="3464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200" b="1" dirty="0" smtClean="0">
                <a:solidFill>
                  <a:schemeClr val="bg1"/>
                </a:solidFill>
              </a:rPr>
              <a:t>2).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热爱，热衷于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…</a:t>
            </a:r>
          </a:p>
          <a:p>
            <a:pPr>
              <a:buFontTx/>
              <a:buNone/>
            </a:pPr>
            <a:r>
              <a:rPr lang="en-US" altLang="zh-CN" b="1" dirty="0" smtClean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46" y="3084567"/>
            <a:ext cx="396081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2043113" y="757238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</a:rPr>
              <a:t>devote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505575" y="782638"/>
            <a:ext cx="10668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</a:rPr>
              <a:t>to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13225" y="72072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bg1"/>
                </a:solidFill>
              </a:rPr>
              <a:t>oneself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939088" y="661988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(doing) sth.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4044" y="3226457"/>
            <a:ext cx="5018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</a:rPr>
              <a:t>He devoted himself to tennis when he was young.</a:t>
            </a:r>
          </a:p>
          <a:p>
            <a:pPr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</a:rPr>
              <a:t>  当他年轻的时候，他十分热爱网球。</a:t>
            </a:r>
          </a:p>
        </p:txBody>
      </p:sp>
    </p:spTree>
    <p:extLst>
      <p:ext uri="{BB962C8B-B14F-4D97-AF65-F5344CB8AC3E}">
        <p14:creationId xmlns:p14="http://schemas.microsoft.com/office/powerpoint/2010/main" val="10807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1569243" y="1924705"/>
            <a:ext cx="8675687" cy="613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solidFill>
                  <a:schemeClr val="bg1"/>
                </a:solidFill>
              </a:rPr>
              <a:t>3).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专心致志于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…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；专注于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37" y="3468412"/>
            <a:ext cx="4683125" cy="27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1569243" y="749299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</a:rPr>
              <a:t>devote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033293" y="774699"/>
            <a:ext cx="10668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</a:rPr>
              <a:t>to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39356" y="712787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bg1"/>
                </a:solidFill>
              </a:rPr>
              <a:t>oneself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465218" y="654049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(doing) sth.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1586" y="3444996"/>
            <a:ext cx="4576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She devoted herself to learning English.</a:t>
            </a:r>
          </a:p>
          <a:p>
            <a:r>
              <a:rPr lang="zh-CN" altLang="en-US" sz="2800" b="1" dirty="0">
                <a:solidFill>
                  <a:schemeClr val="bg1"/>
                </a:solidFill>
              </a:rPr>
              <a:t>她专心致志于学习英语。</a:t>
            </a:r>
          </a:p>
        </p:txBody>
      </p:sp>
    </p:spTree>
    <p:extLst>
      <p:ext uri="{BB962C8B-B14F-4D97-AF65-F5344CB8AC3E}">
        <p14:creationId xmlns:p14="http://schemas.microsoft.com/office/powerpoint/2010/main" val="22035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0647" y="1157017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latin typeface="Segoe Script" panose="020B0504020000000003" pitchFamily="34" charset="0"/>
              </a:rPr>
              <a:t>3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928445" y="2749507"/>
            <a:ext cx="3800803" cy="7620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latin typeface="Segoe Script" panose="020B0504020000000003" pitchFamily="34" charset="0"/>
              </a:rPr>
              <a:t>be devoted to</a:t>
            </a:r>
            <a:endParaRPr lang="zh-CN" altLang="en-US" sz="4000" b="1" dirty="0">
              <a:latin typeface="Segoe Script" panose="020B0504020000000003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044558" y="2803621"/>
            <a:ext cx="48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  <a:latin typeface="Segoe Script" panose="020B0504020000000003" pitchFamily="34" charset="0"/>
              </a:rPr>
              <a:t>sb. / (doing) </a:t>
            </a:r>
            <a:r>
              <a:rPr lang="en-US" altLang="zh-CN" sz="4000" b="1" dirty="0" err="1">
                <a:solidFill>
                  <a:schemeClr val="bg1"/>
                </a:solidFill>
                <a:latin typeface="Segoe Script" panose="020B0504020000000003" pitchFamily="34" charset="0"/>
              </a:rPr>
              <a:t>sth</a:t>
            </a:r>
            <a:r>
              <a:rPr lang="en-US" altLang="zh-CN" sz="4000" b="1" dirty="0">
                <a:solidFill>
                  <a:schemeClr val="bg1"/>
                </a:solidFill>
                <a:latin typeface="Segoe Script" panose="020B0504020000000003" pitchFamily="34" charset="0"/>
              </a:rPr>
              <a:t>.</a:t>
            </a:r>
            <a:endParaRPr lang="zh-CN" altLang="en-US" sz="4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85492" y="1757581"/>
            <a:ext cx="396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2800" b="1" dirty="0">
                <a:solidFill>
                  <a:schemeClr val="bg1"/>
                </a:solidFill>
                <a:cs typeface="Arial" charset="0"/>
              </a:rPr>
              <a:t>热爱。</a:t>
            </a:r>
            <a:endParaRPr lang="en-US" altLang="zh-CN" sz="2800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2800" b="1" dirty="0">
                <a:solidFill>
                  <a:schemeClr val="bg1"/>
                </a:solidFill>
                <a:cs typeface="Arial" charset="0"/>
              </a:rPr>
              <a:t>致力于，献身于。　　</a:t>
            </a:r>
            <a:endParaRPr lang="en-US" altLang="zh-CN" sz="2800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2800" b="1" dirty="0">
                <a:solidFill>
                  <a:schemeClr val="bg1"/>
                </a:solidFill>
                <a:cs typeface="Arial" charset="0"/>
              </a:rPr>
              <a:t>专用于。　</a:t>
            </a:r>
            <a:endParaRPr lang="en-US" altLang="zh-CN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478930" y="4427547"/>
            <a:ext cx="679441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 “devoted” here is an </a:t>
            </a:r>
            <a:r>
              <a:rPr lang="en-US" altLang="zh-CN" b="1" dirty="0">
                <a:solidFill>
                  <a:srgbClr val="FF0000"/>
                </a:solidFill>
              </a:rPr>
              <a:t>adjective</a:t>
            </a:r>
            <a:r>
              <a:rPr lang="en-US" altLang="zh-CN" b="1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    It means “ </a:t>
            </a:r>
            <a:r>
              <a:rPr lang="zh-CN" altLang="en-US" b="1" dirty="0">
                <a:solidFill>
                  <a:schemeClr val="bg1"/>
                </a:solidFill>
              </a:rPr>
              <a:t>献身的；忠诚的</a:t>
            </a:r>
            <a:r>
              <a:rPr lang="en-US" altLang="zh-CN" b="1" dirty="0">
                <a:solidFill>
                  <a:schemeClr val="bg1"/>
                </a:solidFill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45879" y="608888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</a:rPr>
              <a:t>be devoted to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884479" y="685088"/>
            <a:ext cx="4341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sb. / (doing) sth.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631" y="3244223"/>
            <a:ext cx="4250713" cy="9274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088" y="3707155"/>
            <a:ext cx="866752" cy="1505411"/>
          </a:xfrm>
          <a:prstGeom prst="rect">
            <a:avLst/>
          </a:prstGeom>
        </p:spPr>
      </p:pic>
      <p:sp>
        <p:nvSpPr>
          <p:cNvPr id="9" name="文本框 3"/>
          <p:cNvSpPr txBox="1"/>
          <p:nvPr/>
        </p:nvSpPr>
        <p:spPr>
          <a:xfrm>
            <a:off x="4321835" y="3384760"/>
            <a:ext cx="35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99"/>
                </a:solidFill>
                <a:latin typeface="Segoe Script" panose="020B0504020000000003" pitchFamily="34" charset="0"/>
                <a:ea typeface="新蒂小丸子小学版" panose="03000600000000000000" pitchFamily="66" charset="-122"/>
              </a:rPr>
              <a:t>Attention</a:t>
            </a:r>
            <a:endParaRPr lang="zh-CN" altLang="en-US" sz="2000" b="1" dirty="0">
              <a:solidFill>
                <a:srgbClr val="FFFF99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1984101" y="2182593"/>
            <a:ext cx="8229600" cy="1067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200" b="1" dirty="0" smtClean="0">
                <a:solidFill>
                  <a:schemeClr val="bg1"/>
                </a:solidFill>
              </a:rPr>
              <a:t>1).  Showing great love and loyalty for someone or something.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热爱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…</a:t>
            </a:r>
          </a:p>
          <a:p>
            <a:endParaRPr lang="en-US" altLang="zh-CN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5" r="9584"/>
          <a:stretch>
            <a:fillRect/>
          </a:stretch>
        </p:blipFill>
        <p:spPr bwMode="auto">
          <a:xfrm>
            <a:off x="7895568" y="3250434"/>
            <a:ext cx="263683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1850751" y="963393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chemeClr val="bg1"/>
                </a:solidFill>
              </a:rPr>
              <a:t>be devoted to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889351" y="1039593"/>
            <a:ext cx="4341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sb. / (doing) sth.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483" y="3736427"/>
            <a:ext cx="4635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</a:rPr>
              <a:t> Alice is devoted to his music.</a:t>
            </a:r>
          </a:p>
          <a:p>
            <a:pPr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</a:rPr>
              <a:t>   爱丽丝热爱他的音乐。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46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55" y="2049509"/>
            <a:ext cx="3171261" cy="406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 txBox="1">
            <a:spLocks/>
          </p:cNvSpPr>
          <p:nvPr/>
        </p:nvSpPr>
        <p:spPr>
          <a:xfrm>
            <a:off x="1962806" y="1966959"/>
            <a:ext cx="5791200" cy="13814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solidFill>
                  <a:schemeClr val="bg1"/>
                </a:solidFill>
              </a:rPr>
              <a:t>2). care about it a lot and be very enthusiastic about it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热衷于；致力于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15055" y="786761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/>
              <a:t>be devoted to</a:t>
            </a:r>
            <a:endParaRPr lang="zh-CN" altLang="en-US" sz="4000" b="1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253655" y="862961"/>
            <a:ext cx="4341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sb. / (doing) sth.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3034" y="3348441"/>
            <a:ext cx="5849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Horace is so devoted to his garden that he hasn't been away for 10 years...</a:t>
            </a:r>
          </a:p>
          <a:p>
            <a:r>
              <a:rPr lang="zh-CN" altLang="en-US" sz="2800" b="1" dirty="0">
                <a:solidFill>
                  <a:schemeClr val="bg1"/>
                </a:solidFill>
              </a:rPr>
              <a:t>霍勒斯对他的花园太过上心，都有</a:t>
            </a:r>
            <a:r>
              <a:rPr lang="en-US" altLang="zh-CN" sz="2800" b="1" dirty="0">
                <a:solidFill>
                  <a:schemeClr val="bg1"/>
                </a:solidFill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</a:rPr>
              <a:t>年没出过远门了。</a:t>
            </a:r>
          </a:p>
        </p:txBody>
      </p:sp>
    </p:spTree>
    <p:extLst>
      <p:ext uri="{BB962C8B-B14F-4D97-AF65-F5344CB8AC3E}">
        <p14:creationId xmlns:p14="http://schemas.microsoft.com/office/powerpoint/2010/main" val="5698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 bwMode="auto">
          <a:xfrm>
            <a:off x="2160588" y="1671638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>
                <a:solidFill>
                  <a:schemeClr val="bg1"/>
                </a:solidFill>
              </a:rPr>
              <a:t>3). Something that is devoted to a particular thing deals only with that thing or contains only that thing. </a:t>
            </a:r>
            <a:r>
              <a:rPr lang="zh-CN" altLang="en-US" sz="3200" b="1" dirty="0">
                <a:solidFill>
                  <a:schemeClr val="bg1"/>
                </a:solidFill>
              </a:rPr>
              <a:t>专用于</a:t>
            </a:r>
            <a:r>
              <a:rPr lang="en-US" altLang="zh-CN" sz="3200" b="1" dirty="0">
                <a:solidFill>
                  <a:schemeClr val="bg1"/>
                </a:solidFill>
              </a:rPr>
              <a:t>…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946275" y="568325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</a:rPr>
              <a:t>be devoted to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5973763" y="565150"/>
            <a:ext cx="4341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Arial" pitchFamily="34" charset="0"/>
              </a:rPr>
              <a:t>sb. / (doing) sth.</a:t>
            </a:r>
            <a:endParaRPr lang="zh-CN" altLang="en-US" sz="40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3650" y="3718005"/>
            <a:ext cx="40583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This dictionary is devoted to explaining word usage. 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这本词典是解释词的用法的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7" t="-3720" r="4508" b="-5510"/>
          <a:stretch/>
        </p:blipFill>
        <p:spPr>
          <a:xfrm>
            <a:off x="6984124" y="2774730"/>
            <a:ext cx="3704896" cy="37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0647" y="1157017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>
                <a:solidFill>
                  <a:schemeClr val="bg1"/>
                </a:solidFill>
                <a:latin typeface="Segoe Script" panose="020B0504020000000003" pitchFamily="34" charset="0"/>
              </a:rPr>
              <a:t>4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1052" y="2632841"/>
            <a:ext cx="8738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Attention &amp; Tips</a:t>
            </a:r>
            <a:endParaRPr lang="zh-CN" altLang="en-US" sz="66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048" y="3577239"/>
            <a:ext cx="271303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5903" y="709448"/>
            <a:ext cx="6243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Segoe Script" panose="020B0504020000000003" pitchFamily="34" charset="0"/>
              </a:rPr>
              <a:t>Freddy the Frog</a:t>
            </a:r>
            <a:endParaRPr lang="zh-CN" altLang="en-US" sz="54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35724" y="1571981"/>
            <a:ext cx="446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FFFF99"/>
                </a:solidFill>
                <a:latin typeface="Segoe Script" panose="020B0504020000000003" pitchFamily="34" charset="0"/>
              </a:rPr>
              <a:t>Para 1 sentence 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3227" y="2419433"/>
            <a:ext cx="8192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FF99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Fans showed their </a:t>
            </a:r>
            <a:r>
              <a:rPr lang="en-US" altLang="zh-CN" sz="3600" b="1" dirty="0">
                <a:solidFill>
                  <a:srgbClr val="FF0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devotion</a:t>
            </a:r>
            <a:r>
              <a:rPr lang="en-US" altLang="zh-CN" sz="3600" b="1" dirty="0">
                <a:solidFill>
                  <a:srgbClr val="FFFF99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 by waiting for hours to get tickets for their concerts.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FF99"/>
                </a:solidFill>
                <a:latin typeface="Segoe Script" panose="020B0504020000000003" pitchFamily="34" charset="0"/>
              </a:rPr>
              <a:t>粉丝们花费几个小时排队购买他们的音乐会门票，以此来展示他们的</a:t>
            </a:r>
            <a:r>
              <a:rPr lang="zh-CN" altLang="en-US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热情</a:t>
            </a:r>
            <a:r>
              <a:rPr lang="zh-CN" altLang="en-US" sz="2800" b="1" dirty="0">
                <a:solidFill>
                  <a:srgbClr val="FFFF99"/>
                </a:solidFill>
                <a:latin typeface="Segoe Script" panose="020B0504020000000003" pitchFamily="34" charset="0"/>
              </a:rPr>
              <a:t>。</a:t>
            </a:r>
          </a:p>
        </p:txBody>
      </p:sp>
      <p:pic>
        <p:nvPicPr>
          <p:cNvPr id="5" name="10s的hel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2317" y="5252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396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 bwMode="auto">
          <a:xfrm>
            <a:off x="1752600" y="1119134"/>
            <a:ext cx="8991600" cy="488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6858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zh-CN" sz="2800" b="1" dirty="0">
                <a:solidFill>
                  <a:schemeClr val="bg1"/>
                </a:solidFill>
              </a:rPr>
              <a:t>1. </a:t>
            </a:r>
            <a:r>
              <a:rPr lang="zh-CN" altLang="en-US" sz="2800" b="1" dirty="0">
                <a:solidFill>
                  <a:schemeClr val="bg1"/>
                </a:solidFill>
              </a:rPr>
              <a:t>在以“</a:t>
            </a:r>
            <a:r>
              <a:rPr lang="en-US" altLang="zh-CN" sz="2800" b="1" dirty="0">
                <a:solidFill>
                  <a:schemeClr val="bg1"/>
                </a:solidFill>
              </a:rPr>
              <a:t>devote…to</a:t>
            </a:r>
            <a:r>
              <a:rPr lang="zh-CN" altLang="en-US" sz="2800" b="1" dirty="0">
                <a:solidFill>
                  <a:schemeClr val="bg1"/>
                </a:solidFill>
              </a:rPr>
              <a:t>”为根的词组中，</a:t>
            </a:r>
            <a:r>
              <a:rPr lang="en-US" altLang="zh-CN" sz="2800" b="1" dirty="0">
                <a:solidFill>
                  <a:srgbClr val="FF0000"/>
                </a:solidFill>
              </a:rPr>
              <a:t>to</a:t>
            </a:r>
            <a:r>
              <a:rPr lang="zh-CN" altLang="en-US" sz="2800" b="1" dirty="0">
                <a:solidFill>
                  <a:srgbClr val="FF0000"/>
                </a:solidFill>
              </a:rPr>
              <a:t>为介词</a:t>
            </a:r>
            <a:r>
              <a:rPr lang="zh-CN" altLang="en-US" sz="2800" b="1" dirty="0">
                <a:solidFill>
                  <a:schemeClr val="bg1"/>
                </a:solidFill>
              </a:rPr>
              <a:t>，因此</a:t>
            </a:r>
            <a:r>
              <a:rPr lang="zh-CN" altLang="en-US" sz="2800" b="1" dirty="0">
                <a:solidFill>
                  <a:srgbClr val="FF0000"/>
                </a:solidFill>
              </a:rPr>
              <a:t>接续的动词要使用</a:t>
            </a:r>
            <a:r>
              <a:rPr lang="en-US" altLang="zh-CN" sz="2800" b="1" dirty="0">
                <a:solidFill>
                  <a:srgbClr val="FF0000"/>
                </a:solidFill>
              </a:rPr>
              <a:t>-</a:t>
            </a:r>
            <a:r>
              <a:rPr lang="en-US" altLang="zh-CN" sz="2800" b="1" dirty="0" err="1">
                <a:solidFill>
                  <a:srgbClr val="FF0000"/>
                </a:solidFill>
              </a:rPr>
              <a:t>ing</a:t>
            </a:r>
            <a:r>
              <a:rPr lang="zh-CN" altLang="en-US" sz="2800" b="1" dirty="0">
                <a:solidFill>
                  <a:srgbClr val="FF0000"/>
                </a:solidFill>
              </a:rPr>
              <a:t>形式</a:t>
            </a:r>
            <a:r>
              <a:rPr lang="zh-CN" altLang="en-US" sz="2800" b="1" dirty="0">
                <a:solidFill>
                  <a:schemeClr val="bg1"/>
                </a:solidFill>
              </a:rPr>
              <a:t>。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en-US" altLang="zh-CN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bg1"/>
                </a:solidFill>
              </a:rPr>
              <a:t>2.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两个词块（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devote…to… &amp; be devoted  to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）的区别往往体现在其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非谓语形式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的考查中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en-US" altLang="zh-CN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bg1"/>
                </a:solidFill>
              </a:rPr>
              <a:t>3. </a:t>
            </a:r>
            <a:r>
              <a:rPr lang="zh-CN" altLang="en-US" sz="2800" b="1" dirty="0">
                <a:solidFill>
                  <a:schemeClr val="bg1"/>
                </a:solidFill>
              </a:rPr>
              <a:t>写作时，可以灵活运用“</a:t>
            </a:r>
            <a:r>
              <a:rPr lang="en-US" altLang="zh-CN" sz="2800" b="1" dirty="0">
                <a:solidFill>
                  <a:schemeClr val="bg1"/>
                </a:solidFill>
              </a:rPr>
              <a:t>devote…to</a:t>
            </a:r>
            <a:r>
              <a:rPr lang="zh-CN" altLang="en-US" sz="2800" b="1" dirty="0">
                <a:solidFill>
                  <a:schemeClr val="bg1"/>
                </a:solidFill>
              </a:rPr>
              <a:t>”：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</a:rPr>
              <a:t>）</a:t>
            </a:r>
            <a:r>
              <a:rPr lang="en-US" altLang="zh-CN" sz="2800" b="1" dirty="0">
                <a:solidFill>
                  <a:schemeClr val="bg1"/>
                </a:solidFill>
              </a:rPr>
              <a:t>give all one’s effort to           devote oneself to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</a:rPr>
              <a:t>）</a:t>
            </a:r>
            <a:r>
              <a:rPr lang="en-US" altLang="zh-CN" sz="2800" b="1" dirty="0">
                <a:solidFill>
                  <a:schemeClr val="bg1"/>
                </a:solidFill>
              </a:rPr>
              <a:t>concentrate on           devote oneself to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zh-CN" altLang="en-US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</a:rPr>
              <a:t>）</a:t>
            </a:r>
            <a:r>
              <a:rPr lang="en-US" altLang="zh-CN" sz="2800" b="1" dirty="0">
                <a:solidFill>
                  <a:schemeClr val="bg1"/>
                </a:solidFill>
              </a:rPr>
              <a:t>like; be interested in           be devoted to 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5276304" y="5183594"/>
            <a:ext cx="685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111876" y="5706466"/>
            <a:ext cx="685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248400" y="4667291"/>
            <a:ext cx="6858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1352" y="2565639"/>
            <a:ext cx="8343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Practice now</a:t>
            </a:r>
            <a:endParaRPr lang="zh-CN" altLang="en-US" sz="88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852816" y="579438"/>
            <a:ext cx="9735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应用</a:t>
            </a:r>
            <a:r>
              <a:rPr lang="en-US" altLang="zh-CN" b="1" dirty="0">
                <a:solidFill>
                  <a:schemeClr val="bg1"/>
                </a:solidFill>
              </a:rPr>
              <a:t>devote</a:t>
            </a:r>
            <a:r>
              <a:rPr lang="zh-CN" altLang="en-US" b="1" dirty="0">
                <a:solidFill>
                  <a:schemeClr val="bg1"/>
                </a:solidFill>
              </a:rPr>
              <a:t>相关词块翻译下列句子：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704" y="1458679"/>
            <a:ext cx="90806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zh-CN" altLang="en-US" sz="2600" b="1" dirty="0">
                <a:solidFill>
                  <a:schemeClr val="bg1"/>
                </a:solidFill>
                <a:latin typeface="Arial" pitchFamily="34" charset="0"/>
              </a:rPr>
              <a:t>她一生都</a:t>
            </a:r>
            <a:r>
              <a:rPr lang="zh-CN" altLang="en-US" sz="2600" b="1" dirty="0">
                <a:solidFill>
                  <a:srgbClr val="FFFF00"/>
                </a:solidFill>
                <a:latin typeface="Arial" pitchFamily="34" charset="0"/>
              </a:rPr>
              <a:t>奉献给</a:t>
            </a:r>
            <a:r>
              <a:rPr lang="zh-CN" altLang="en-US" sz="2600" b="1" dirty="0">
                <a:solidFill>
                  <a:schemeClr val="bg1"/>
                </a:solidFill>
                <a:latin typeface="Arial" pitchFamily="34" charset="0"/>
              </a:rPr>
              <a:t>中国妇女与儿童的医疗事业。</a:t>
            </a:r>
            <a:endParaRPr lang="en-US" altLang="zh-CN" sz="26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endParaRPr lang="en-US" altLang="zh-CN" sz="26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endParaRPr lang="en-US" altLang="zh-CN" sz="26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altLang="zh-CN" sz="2600" b="1" dirty="0">
                <a:solidFill>
                  <a:schemeClr val="bg1"/>
                </a:solidFill>
                <a:latin typeface="Arial" pitchFamily="34" charset="0"/>
              </a:rPr>
              <a:t>2. </a:t>
            </a:r>
            <a:r>
              <a:rPr lang="zh-CN" altLang="en-US" sz="2600" b="1" dirty="0">
                <a:solidFill>
                  <a:schemeClr val="bg1"/>
                </a:solidFill>
                <a:latin typeface="Arial" pitchFamily="34" charset="0"/>
              </a:rPr>
              <a:t>里德先生决心</a:t>
            </a:r>
            <a:r>
              <a:rPr lang="zh-CN" altLang="en-US" sz="2600" b="1" dirty="0">
                <a:solidFill>
                  <a:srgbClr val="FFFF00"/>
                </a:solidFill>
                <a:latin typeface="Arial" pitchFamily="34" charset="0"/>
              </a:rPr>
              <a:t>倾其所有</a:t>
            </a:r>
            <a:r>
              <a:rPr lang="zh-CN" altLang="en-US" sz="2600" b="1" dirty="0">
                <a:solidFill>
                  <a:schemeClr val="bg1"/>
                </a:solidFill>
                <a:latin typeface="Arial" pitchFamily="34" charset="0"/>
              </a:rPr>
              <a:t>为贫苦孩子建立一些学校。</a:t>
            </a:r>
            <a:r>
              <a:rPr lang="en-US" altLang="zh-CN" sz="2600" b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altLang="zh-CN" sz="2600" b="1" dirty="0">
                <a:solidFill>
                  <a:schemeClr val="bg1"/>
                </a:solidFill>
                <a:latin typeface="Arial" pitchFamily="34" charset="0"/>
              </a:rPr>
            </a:br>
            <a:endParaRPr lang="en-US" altLang="zh-CN" sz="26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endParaRPr lang="en-US" altLang="zh-CN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zh-CN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zh-CN" alt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毕业之后他继续</a:t>
            </a:r>
            <a:r>
              <a:rPr lang="zh-CN" alt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致力于</a:t>
            </a:r>
            <a:r>
              <a:rPr lang="zh-CN" alt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研究工作。</a:t>
            </a:r>
            <a:endParaRPr lang="zh-CN" altLang="en-US" sz="2600" b="1" dirty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>
              <a:defRPr/>
            </a:pPr>
            <a:endParaRPr lang="en-US" altLang="zh-CN" sz="2600" b="1" dirty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>
              <a:defRPr/>
            </a:pPr>
            <a:endParaRPr lang="en-US" altLang="zh-CN" sz="2600" b="1" dirty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>
              <a:defRPr/>
            </a:pPr>
            <a:r>
              <a:rPr lang="en-US" altLang="zh-CN" sz="2600" b="1" dirty="0">
                <a:solidFill>
                  <a:schemeClr val="bg1"/>
                </a:solidFill>
                <a:latin typeface="Arial" pitchFamily="34" charset="0"/>
              </a:rPr>
              <a:t>4. </a:t>
            </a:r>
            <a:r>
              <a:rPr lang="zh-CN" altLang="en-US" sz="2600" b="1" dirty="0">
                <a:solidFill>
                  <a:schemeClr val="bg1"/>
                </a:solidFill>
                <a:latin typeface="Arial" pitchFamily="34" charset="0"/>
              </a:rPr>
              <a:t>学生们</a:t>
            </a:r>
            <a:r>
              <a:rPr lang="zh-CN" altLang="en-US" sz="2600" b="1" dirty="0">
                <a:solidFill>
                  <a:srgbClr val="FFFF00"/>
                </a:solidFill>
                <a:latin typeface="Arial" pitchFamily="34" charset="0"/>
              </a:rPr>
              <a:t>专心于</a:t>
            </a:r>
            <a:r>
              <a:rPr lang="zh-CN" altLang="en-US" sz="2600" b="1" dirty="0">
                <a:solidFill>
                  <a:schemeClr val="bg1"/>
                </a:solidFill>
                <a:latin typeface="Arial" pitchFamily="34" charset="0"/>
              </a:rPr>
              <a:t>学习。</a:t>
            </a:r>
          </a:p>
          <a:p>
            <a:pPr marL="514350" indent="-514350">
              <a:defRPr/>
            </a:pPr>
            <a:endParaRPr lang="en-US" altLang="zh-CN" sz="2600" b="1" dirty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>
              <a:defRPr/>
            </a:pPr>
            <a:endParaRPr lang="en-US" altLang="zh-CN" sz="2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704" y="1898019"/>
            <a:ext cx="883525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600" b="1" dirty="0" smtClean="0">
                <a:solidFill>
                  <a:schemeClr val="bg1"/>
                </a:solidFill>
              </a:rPr>
              <a:t>She </a:t>
            </a:r>
            <a:r>
              <a:rPr lang="en-US" altLang="zh-CN" sz="2600" b="1" dirty="0" smtClean="0">
                <a:solidFill>
                  <a:srgbClr val="FFFF00"/>
                </a:solidFill>
              </a:rPr>
              <a:t>devoted 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all her life </a:t>
            </a:r>
            <a:r>
              <a:rPr lang="en-US" altLang="zh-CN" sz="2600" b="1" dirty="0" smtClean="0">
                <a:solidFill>
                  <a:srgbClr val="FFFF00"/>
                </a:solidFill>
              </a:rPr>
              <a:t>to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 medical work for Chinese women and children.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6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600" b="1" dirty="0">
                <a:solidFill>
                  <a:schemeClr val="bg1"/>
                </a:solidFill>
              </a:rPr>
              <a:t>Mr. Reed made up his mind to </a:t>
            </a:r>
            <a:r>
              <a:rPr lang="en-US" altLang="zh-CN" sz="2600" b="1" dirty="0">
                <a:solidFill>
                  <a:srgbClr val="FFFF00"/>
                </a:solidFill>
              </a:rPr>
              <a:t>devote</a:t>
            </a:r>
            <a:r>
              <a:rPr lang="en-US" altLang="zh-CN" sz="2600" b="1" dirty="0">
                <a:solidFill>
                  <a:schemeClr val="bg1"/>
                </a:solidFill>
              </a:rPr>
              <a:t> all he had </a:t>
            </a:r>
            <a:r>
              <a:rPr lang="en-US" altLang="zh-CN" sz="2600" b="1" dirty="0">
                <a:solidFill>
                  <a:srgbClr val="FFFF00"/>
                </a:solidFill>
              </a:rPr>
              <a:t>to</a:t>
            </a:r>
            <a:r>
              <a:rPr lang="en-US" altLang="zh-CN" sz="2600" b="1" dirty="0">
                <a:solidFill>
                  <a:schemeClr val="bg1"/>
                </a:solidFill>
              </a:rPr>
              <a:t>   setting up some schools for poor children.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600" b="1" dirty="0">
                <a:solidFill>
                  <a:schemeClr val="bg1"/>
                </a:solidFill>
              </a:rPr>
              <a:t/>
            </a:r>
            <a:br>
              <a:rPr lang="en-US" altLang="zh-CN" sz="2600" b="1" dirty="0">
                <a:solidFill>
                  <a:schemeClr val="bg1"/>
                </a:solidFill>
              </a:rPr>
            </a:br>
            <a:r>
              <a:rPr lang="en-US" altLang="zh-CN" sz="2600" b="1" dirty="0">
                <a:solidFill>
                  <a:schemeClr val="bg1"/>
                </a:solidFill>
                <a:cs typeface="Arial" charset="0"/>
              </a:rPr>
              <a:t> After he graduated he continued to </a:t>
            </a:r>
            <a:r>
              <a:rPr lang="en-US" altLang="zh-CN" sz="2600" b="1" dirty="0">
                <a:solidFill>
                  <a:srgbClr val="FFFF00"/>
                </a:solidFill>
                <a:cs typeface="Arial" charset="0"/>
              </a:rPr>
              <a:t>devote himself to </a:t>
            </a:r>
            <a:r>
              <a:rPr lang="en-US" altLang="zh-CN" sz="2600" b="1" dirty="0">
                <a:solidFill>
                  <a:schemeClr val="bg1"/>
                </a:solidFill>
                <a:cs typeface="Arial" charset="0"/>
              </a:rPr>
              <a:t>research.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6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600" b="1" dirty="0">
                <a:solidFill>
                  <a:schemeClr val="bg1"/>
                </a:solidFill>
              </a:rPr>
              <a:t>The students </a:t>
            </a:r>
            <a:r>
              <a:rPr lang="en-US" altLang="zh-CN" sz="2600" b="1" dirty="0">
                <a:solidFill>
                  <a:srgbClr val="FFFF00"/>
                </a:solidFill>
              </a:rPr>
              <a:t>are devoted to </a:t>
            </a:r>
            <a:r>
              <a:rPr lang="en-US" altLang="zh-CN" sz="2600" b="1" dirty="0">
                <a:solidFill>
                  <a:schemeClr val="bg1"/>
                </a:solidFill>
              </a:rPr>
              <a:t>their studies.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5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614417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</a:rPr>
              <a:t>高考重难点：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52599" y="1300217"/>
            <a:ext cx="881029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</a:rPr>
              <a:t>　</a:t>
            </a:r>
            <a:r>
              <a:rPr lang="en-US" altLang="zh-CN" sz="2800" b="1" dirty="0">
                <a:solidFill>
                  <a:schemeClr val="bg1"/>
                </a:solidFill>
              </a:rPr>
              <a:t>1.Mr.wang made up his mind to devote all he could ____his 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oral</a:t>
            </a:r>
            <a:r>
              <a:rPr lang="en-US" altLang="zh-CN" sz="2800" b="1" dirty="0">
                <a:solidFill>
                  <a:schemeClr val="bg1"/>
                </a:solidFill>
              </a:rPr>
              <a:t> English before going abroad. </a:t>
            </a:r>
            <a:br>
              <a:rPr lang="en-US" altLang="zh-CN" sz="2800" b="1" dirty="0">
                <a:solidFill>
                  <a:schemeClr val="bg1"/>
                </a:solidFill>
              </a:rPr>
            </a:br>
            <a:r>
              <a:rPr lang="en-US" altLang="zh-CN" sz="2800" b="1" dirty="0">
                <a:solidFill>
                  <a:schemeClr val="bg1"/>
                </a:solidFill>
              </a:rPr>
              <a:t>     A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improve</a:t>
            </a:r>
            <a:r>
              <a:rPr lang="en-US" altLang="zh-CN" sz="2800" b="1" dirty="0">
                <a:solidFill>
                  <a:schemeClr val="bg1"/>
                </a:solidFill>
              </a:rPr>
              <a:t>     B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to</a:t>
            </a:r>
            <a:r>
              <a:rPr lang="en-US" altLang="zh-CN" sz="2800" b="1" dirty="0">
                <a:solidFill>
                  <a:schemeClr val="bg1"/>
                </a:solidFill>
              </a:rPr>
              <a:t> improve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</a:rPr>
              <a:t>    C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improving</a:t>
            </a:r>
            <a:r>
              <a:rPr lang="en-US" altLang="zh-CN" sz="2800" b="1" dirty="0">
                <a:solidFill>
                  <a:schemeClr val="bg1"/>
                </a:solidFill>
              </a:rPr>
              <a:t>     D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to</a:t>
            </a:r>
            <a:r>
              <a:rPr lang="en-US" altLang="zh-CN" sz="2800" b="1" dirty="0">
                <a:solidFill>
                  <a:schemeClr val="bg1"/>
                </a:solidFill>
              </a:rPr>
              <a:t> improving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52600" y="3205217"/>
            <a:ext cx="8229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</a:rPr>
              <a:t>2. a) ______to his work, Jack paid no attention to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other </a:t>
            </a:r>
            <a:r>
              <a:rPr lang="en-US" altLang="zh-CN" sz="2800" b="1" dirty="0">
                <a:solidFill>
                  <a:schemeClr val="bg1"/>
                </a:solidFill>
              </a:rPr>
              <a:t>things.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8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8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</a:rPr>
              <a:t>    A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Devoted</a:t>
            </a:r>
            <a:r>
              <a:rPr lang="en-US" altLang="zh-CN" sz="2800" b="1" dirty="0">
                <a:solidFill>
                  <a:schemeClr val="bg1"/>
                </a:solidFill>
              </a:rPr>
              <a:t>                B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To </a:t>
            </a:r>
            <a:r>
              <a:rPr lang="en-US" altLang="zh-CN" sz="2800" b="1" dirty="0">
                <a:solidFill>
                  <a:schemeClr val="bg1"/>
                </a:solidFill>
              </a:rPr>
              <a:t>devote     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</a:rPr>
              <a:t>    C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Having </a:t>
            </a:r>
            <a:r>
              <a:rPr lang="en-US" altLang="zh-CN" sz="2800" b="1" dirty="0">
                <a:solidFill>
                  <a:schemeClr val="bg1"/>
                </a:solidFill>
              </a:rPr>
              <a:t>devoted      D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Devoting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6379" y="1908941"/>
            <a:ext cx="6306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3544842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09800" y="4454771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</a:rPr>
              <a:t>b)_______all her efforts to her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work, she </a:t>
            </a:r>
            <a:r>
              <a:rPr lang="en-US" altLang="zh-CN" sz="2800" b="1" dirty="0">
                <a:solidFill>
                  <a:schemeClr val="bg1"/>
                </a:solidFill>
              </a:rPr>
              <a:t>makes a lot of achievements</a:t>
            </a:r>
            <a:r>
              <a:rPr lang="en-US" altLang="zh-CN" sz="1800" b="1" dirty="0">
                <a:solidFill>
                  <a:schemeClr val="bg1"/>
                </a:solidFill>
              </a:rPr>
              <a:t>.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971800" y="438979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20607" y="1640927"/>
            <a:ext cx="1166648" cy="4243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8500908" y="2033752"/>
            <a:ext cx="1939158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544170" y="2493716"/>
            <a:ext cx="2677510" cy="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2667000" y="3643952"/>
            <a:ext cx="1215925" cy="49132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标注 11"/>
          <p:cNvSpPr/>
          <p:nvPr/>
        </p:nvSpPr>
        <p:spPr>
          <a:xfrm>
            <a:off x="1187354" y="3002507"/>
            <a:ext cx="1356815" cy="1756981"/>
          </a:xfrm>
          <a:prstGeom prst="rightArrowCallout">
            <a:avLst>
              <a:gd name="adj1" fmla="val 19662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原因状语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038600" y="4897080"/>
            <a:ext cx="22393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919415" y="4931816"/>
            <a:ext cx="1467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箭头标注 12"/>
          <p:cNvSpPr/>
          <p:nvPr/>
        </p:nvSpPr>
        <p:spPr>
          <a:xfrm>
            <a:off x="2156915" y="2943208"/>
            <a:ext cx="2391770" cy="6639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be devoted to</a:t>
            </a:r>
            <a:endParaRPr lang="zh-CN" altLang="en-US" sz="2400" b="1" dirty="0"/>
          </a:p>
        </p:txBody>
      </p:sp>
      <p:sp>
        <p:nvSpPr>
          <p:cNvPr id="18" name="右箭头标注 17"/>
          <p:cNvSpPr/>
          <p:nvPr/>
        </p:nvSpPr>
        <p:spPr>
          <a:xfrm>
            <a:off x="1288026" y="3880997"/>
            <a:ext cx="1356815" cy="1756981"/>
          </a:xfrm>
          <a:prstGeom prst="rightArrowCallout">
            <a:avLst>
              <a:gd name="adj1" fmla="val 19662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原因状语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667000" y="4482673"/>
            <a:ext cx="1371600" cy="491320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标注 15"/>
          <p:cNvSpPr/>
          <p:nvPr/>
        </p:nvSpPr>
        <p:spPr>
          <a:xfrm>
            <a:off x="4817660" y="1908941"/>
            <a:ext cx="3569595" cy="1484157"/>
          </a:xfrm>
          <a:prstGeom prst="wedgeRoundRectCallout">
            <a:avLst>
              <a:gd name="adj1" fmla="val -18539"/>
              <a:gd name="adj2" fmla="val 73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Because he was devoted to his work, Jack paid no attention to other things.</a:t>
            </a:r>
            <a:endParaRPr lang="zh-CN" altLang="en-US" sz="2400" b="1" dirty="0"/>
          </a:p>
        </p:txBody>
      </p:sp>
      <p:sp>
        <p:nvSpPr>
          <p:cNvPr id="20" name="圆角矩形标注 19"/>
          <p:cNvSpPr/>
          <p:nvPr/>
        </p:nvSpPr>
        <p:spPr>
          <a:xfrm>
            <a:off x="6602457" y="2651019"/>
            <a:ext cx="3455943" cy="17387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Because she devotes all her efforts to her work, she makes a lot of achievements.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68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8124" y="788275"/>
            <a:ext cx="351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Segoe Script" panose="020B0504020000000003" pitchFamily="34" charset="0"/>
              </a:rPr>
              <a:t>S</a:t>
            </a:r>
            <a:r>
              <a:rPr lang="en-US" altLang="zh-CN" sz="48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ummary</a:t>
            </a:r>
            <a:endParaRPr lang="zh-CN" altLang="en-US" sz="48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166" y="1701822"/>
            <a:ext cx="67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1.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969625" y="1638163"/>
            <a:ext cx="5835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chemeClr val="bg1"/>
                </a:solidFill>
                <a:latin typeface="Segoe Script" panose="020B0504020000000003" pitchFamily="34" charset="0"/>
              </a:rPr>
              <a:t>sth</a:t>
            </a:r>
            <a:r>
              <a:rPr lang="en-US" altLang="zh-CN" sz="3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. 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(doing)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Segoe Script" panose="020B0504020000000003" pitchFamily="34" charset="0"/>
              </a:rPr>
              <a:t>sth</a:t>
            </a:r>
            <a:r>
              <a:rPr lang="en-US" altLang="zh-CN" sz="3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57423" y="1675256"/>
            <a:ext cx="1721350" cy="54768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Segoe Script" panose="020B0504020000000003" pitchFamily="34" charset="0"/>
              </a:rPr>
              <a:t>devote</a:t>
            </a:r>
            <a:endParaRPr lang="zh-CN" altLang="en-US" sz="3600" b="1" dirty="0">
              <a:latin typeface="Segoe Script" panose="020B0504020000000003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129227" y="1638163"/>
            <a:ext cx="651290" cy="54768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Segoe Script" panose="020B0504020000000003" pitchFamily="34" charset="0"/>
              </a:rPr>
              <a:t>to</a:t>
            </a:r>
            <a:endParaRPr lang="zh-CN" altLang="en-US" sz="3200" b="1" dirty="0">
              <a:latin typeface="Segoe Script" panose="020B0504020000000003" pitchFamily="34" charset="0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857422" y="2426617"/>
            <a:ext cx="525134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把时间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钱，精力等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献给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...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614" y="3601695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2.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27498" y="3536302"/>
            <a:ext cx="1851275" cy="51016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latin typeface="Segoe Script" panose="020B0504020000000003" pitchFamily="34" charset="0"/>
              </a:rPr>
              <a:t>devote</a:t>
            </a:r>
            <a:endParaRPr lang="zh-CN" altLang="en-US" sz="3200" b="1" dirty="0">
              <a:latin typeface="Segoe Script" panose="020B0504020000000003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002635" y="3561702"/>
            <a:ext cx="884653" cy="48476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latin typeface="Segoe Script" panose="020B0504020000000003" pitchFamily="34" charset="0"/>
              </a:rPr>
              <a:t>to</a:t>
            </a:r>
            <a:endParaRPr lang="zh-CN" altLang="en-US" sz="3200" b="1" dirty="0">
              <a:latin typeface="Segoe Script" panose="020B0504020000000003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708698" y="3499789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Segoe Script" panose="020B0504020000000003" pitchFamily="34" charset="0"/>
              </a:rPr>
              <a:t>oneself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199609" y="3461689"/>
            <a:ext cx="3563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Segoe Script" panose="020B0504020000000003" pitchFamily="34" charset="0"/>
              </a:rPr>
              <a:t>(doing) </a:t>
            </a:r>
            <a:r>
              <a:rPr lang="en-US" altLang="zh-CN" sz="3200" b="1" dirty="0" err="1">
                <a:solidFill>
                  <a:schemeClr val="bg1"/>
                </a:solidFill>
                <a:latin typeface="Segoe Script" panose="020B0504020000000003" pitchFamily="34" charset="0"/>
              </a:rPr>
              <a:t>sth</a:t>
            </a:r>
            <a:r>
              <a:rPr lang="en-US" altLang="zh-CN" sz="3200" b="1" dirty="0">
                <a:solidFill>
                  <a:schemeClr val="bg1"/>
                </a:solidFill>
                <a:latin typeface="Segoe Script" panose="020B0504020000000003" pitchFamily="34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1857423" y="4421874"/>
            <a:ext cx="397856" cy="1654331"/>
          </a:xfrm>
          <a:prstGeom prst="leftBrace">
            <a:avLst>
              <a:gd name="adj1" fmla="val 49981"/>
              <a:gd name="adj2" fmla="val 49221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49240" y="4321879"/>
            <a:ext cx="61799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献身于或致力于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做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)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某事。　　</a:t>
            </a:r>
            <a:endParaRPr lang="en-US" altLang="zh-CN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热衷于，热爱。</a:t>
            </a:r>
            <a:endParaRPr lang="en-US" altLang="zh-CN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charset="0"/>
              </a:rPr>
              <a:t>专注于。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45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8124" y="624502"/>
            <a:ext cx="351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Segoe Script" panose="020B0504020000000003" pitchFamily="34" charset="0"/>
              </a:rPr>
              <a:t>S</a:t>
            </a:r>
            <a:r>
              <a:rPr lang="en-US" altLang="zh-CN" sz="48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ummary</a:t>
            </a:r>
            <a:endParaRPr lang="zh-CN" altLang="en-US" sz="48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1189555" y="2063708"/>
            <a:ext cx="397047" cy="1528549"/>
          </a:xfrm>
          <a:prstGeom prst="leftBrace">
            <a:avLst>
              <a:gd name="adj1" fmla="val 14159"/>
              <a:gd name="adj2" fmla="val 49107"/>
            </a:avLst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483" y="1351624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3.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478017" y="1312197"/>
            <a:ext cx="3080335" cy="48200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latin typeface="Segoe Script" panose="020B0504020000000003" pitchFamily="34" charset="0"/>
              </a:rPr>
              <a:t>be devoted to</a:t>
            </a:r>
            <a:endParaRPr lang="zh-CN" altLang="en-US" sz="3200" b="1" dirty="0">
              <a:latin typeface="Segoe Script" panose="020B0504020000000003" pitchFamily="34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153877" y="1312197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Segoe Script" panose="020B0504020000000003" pitchFamily="34" charset="0"/>
              </a:rPr>
              <a:t>sb. / </a:t>
            </a:r>
            <a:r>
              <a:rPr lang="en-US" altLang="zh-CN" sz="3200" b="1" dirty="0">
                <a:solidFill>
                  <a:srgbClr val="FF0000"/>
                </a:solidFill>
                <a:latin typeface="Segoe Script" panose="020B0504020000000003" pitchFamily="34" charset="0"/>
              </a:rPr>
              <a:t>(doing) </a:t>
            </a:r>
            <a:r>
              <a:rPr lang="en-US" altLang="zh-CN" sz="3200" b="1" dirty="0" err="1">
                <a:solidFill>
                  <a:schemeClr val="bg1"/>
                </a:solidFill>
                <a:latin typeface="Segoe Script" panose="020B0504020000000003" pitchFamily="34" charset="0"/>
              </a:rPr>
              <a:t>sth</a:t>
            </a:r>
            <a:r>
              <a:rPr lang="en-US" altLang="zh-CN" sz="3200" b="1" dirty="0">
                <a:solidFill>
                  <a:schemeClr val="bg1"/>
                </a:solidFill>
                <a:latin typeface="Segoe Script" panose="020B0504020000000003" pitchFamily="34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586602" y="1950820"/>
            <a:ext cx="44584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3600" b="1" dirty="0">
                <a:solidFill>
                  <a:schemeClr val="bg1"/>
                </a:solidFill>
                <a:cs typeface="Arial" charset="0"/>
              </a:rPr>
              <a:t>热爱。</a:t>
            </a:r>
            <a:endParaRPr lang="en-US" altLang="zh-CN" sz="3600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3600" b="1" dirty="0">
                <a:solidFill>
                  <a:schemeClr val="bg1"/>
                </a:solidFill>
                <a:cs typeface="Arial" charset="0"/>
              </a:rPr>
              <a:t>致力于，献身于。　　</a:t>
            </a:r>
            <a:endParaRPr lang="en-US" altLang="zh-CN" sz="3600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AutoNum type="arabicParenBoth"/>
            </a:pPr>
            <a:r>
              <a:rPr lang="zh-CN" altLang="en-US" sz="3600" b="1" dirty="0">
                <a:solidFill>
                  <a:schemeClr val="bg1"/>
                </a:solidFill>
                <a:cs typeface="Arial" charset="0"/>
              </a:rPr>
              <a:t>专用于。　</a:t>
            </a:r>
            <a:endParaRPr lang="en-US" altLang="zh-CN" sz="3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5979" y="2350929"/>
            <a:ext cx="3725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devoted here is an adjective!!!</a:t>
            </a:r>
            <a:endParaRPr lang="zh-CN" altLang="en-US" sz="2800" b="1" dirty="0">
              <a:solidFill>
                <a:schemeClr val="bg1"/>
              </a:solidFill>
              <a:latin typeface="Verdana" panose="020B0604030504040204" pitchFamily="34" charset="0"/>
              <a:ea typeface="Batang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837" y="4028167"/>
            <a:ext cx="58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4.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446" y="4028167"/>
            <a:ext cx="556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Key &amp; Difficult Point</a:t>
            </a:r>
            <a:endParaRPr lang="zh-CN" altLang="en-US" sz="32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030" y="5402712"/>
            <a:ext cx="2965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</a:rPr>
              <a:t>be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4000" b="1" dirty="0" smtClean="0">
                <a:solidFill>
                  <a:srgbClr val="FF66CC"/>
                </a:solidFill>
              </a:rPr>
              <a:t>devoted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to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5979" y="5402708"/>
            <a:ext cx="274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66CC"/>
                </a:solidFill>
              </a:rPr>
              <a:t>d</a:t>
            </a:r>
            <a:r>
              <a:rPr lang="en-US" altLang="zh-CN" sz="4000" b="1" dirty="0" smtClean="0">
                <a:solidFill>
                  <a:srgbClr val="FF66CC"/>
                </a:solidFill>
              </a:rPr>
              <a:t>evote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…to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393" y="4735772"/>
            <a:ext cx="361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the Non-Finite Verb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503" y="4060393"/>
            <a:ext cx="3923069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69738" y="2189612"/>
            <a:ext cx="653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THANK</a:t>
            </a:r>
          </a:p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YOU</a:t>
            </a:r>
            <a:endParaRPr kumimoji="1" lang="zh-CN" altLang="en-US" sz="4800" dirty="0" smtClean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83" y="724728"/>
            <a:ext cx="1462500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78765" y="724728"/>
            <a:ext cx="1462500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32003">
            <a:off x="6809695" y="1461474"/>
            <a:ext cx="1248750" cy="978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738" y="2735456"/>
            <a:ext cx="1361250" cy="1316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7794" y="4170752"/>
            <a:ext cx="2144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BYE</a:t>
            </a:r>
            <a:endParaRPr lang="zh-CN" altLang="en-US" sz="4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4544219" y="963612"/>
            <a:ext cx="28082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343819" y="506412"/>
            <a:ext cx="326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devotion</a:t>
            </a:r>
            <a:r>
              <a:rPr lang="en-US" altLang="zh-CN" sz="4000" b="1" dirty="0"/>
              <a:t> </a:t>
            </a:r>
            <a:r>
              <a:rPr lang="en-US" altLang="zh-CN" sz="4000" b="1" dirty="0">
                <a:solidFill>
                  <a:srgbClr val="FFFF00"/>
                </a:solidFill>
              </a:rPr>
              <a:t>(n.)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0524" y="1573212"/>
            <a:ext cx="381525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FFFF99"/>
                </a:solidFill>
              </a:rPr>
              <a:t>Great love or loyalty </a:t>
            </a:r>
            <a:r>
              <a:rPr lang="zh-CN" altLang="en-US" sz="2800" b="1" dirty="0">
                <a:solidFill>
                  <a:srgbClr val="FFFF99"/>
                </a:solidFill>
              </a:rPr>
              <a:t>深爱；挚爱；忠诚</a:t>
            </a:r>
            <a:endParaRPr lang="en-US" altLang="zh-CN" sz="2800" b="1" dirty="0">
              <a:solidFill>
                <a:srgbClr val="FFFF99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FFFF99"/>
                </a:solidFill>
              </a:rPr>
              <a:t>The act of spending a lot of time and energy on something </a:t>
            </a:r>
            <a:r>
              <a:rPr lang="zh-CN" altLang="en-US" sz="2800" b="1" dirty="0">
                <a:solidFill>
                  <a:srgbClr val="FFFF99"/>
                </a:solidFill>
              </a:rPr>
              <a:t>奉献，；献身</a:t>
            </a:r>
            <a:endParaRPr lang="en-US" altLang="zh-CN" sz="2800" b="1" dirty="0">
              <a:solidFill>
                <a:srgbClr val="FFFF99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FFFF99"/>
                </a:solidFill>
              </a:rPr>
              <a:t>Great loyalty to a religion </a:t>
            </a:r>
            <a:r>
              <a:rPr lang="zh-CN" altLang="en-US" sz="2800" b="1" dirty="0">
                <a:solidFill>
                  <a:srgbClr val="FFFF99"/>
                </a:solidFill>
              </a:rPr>
              <a:t>对（宗教的）虔诚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363619" y="603249"/>
            <a:ext cx="2895600" cy="72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devote</a:t>
            </a:r>
            <a:r>
              <a:rPr lang="en-US" altLang="zh-CN" sz="4000" b="1" dirty="0" smtClean="0"/>
              <a:t> 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(v.)</a:t>
            </a:r>
            <a:endParaRPr lang="zh-CN" alt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64833" y="1572954"/>
            <a:ext cx="449317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FFFF99"/>
                </a:solidFill>
              </a:rPr>
              <a:t>To use time, effort etc. in order to do something or help something be successful </a:t>
            </a:r>
            <a:r>
              <a:rPr lang="zh-CN" altLang="en-US" sz="2800" b="1" dirty="0">
                <a:solidFill>
                  <a:srgbClr val="FFFF99"/>
                </a:solidFill>
              </a:rPr>
              <a:t>为</a:t>
            </a:r>
            <a:r>
              <a:rPr lang="en-US" altLang="zh-CN" sz="2800" b="1" dirty="0">
                <a:solidFill>
                  <a:srgbClr val="FFFF99"/>
                </a:solidFill>
              </a:rPr>
              <a:t>…</a:t>
            </a:r>
            <a:r>
              <a:rPr lang="zh-CN" altLang="en-US" sz="2800" b="1" dirty="0">
                <a:solidFill>
                  <a:srgbClr val="FFFF99"/>
                </a:solidFill>
              </a:rPr>
              <a:t>付出时间</a:t>
            </a:r>
            <a:r>
              <a:rPr lang="en-US" altLang="zh-CN" sz="2800" b="1" dirty="0">
                <a:solidFill>
                  <a:srgbClr val="FFFF99"/>
                </a:solidFill>
              </a:rPr>
              <a:t>/</a:t>
            </a:r>
            <a:r>
              <a:rPr lang="zh-CN" altLang="en-US" sz="2800" b="1" dirty="0">
                <a:solidFill>
                  <a:srgbClr val="FFFF99"/>
                </a:solidFill>
              </a:rPr>
              <a:t>努力</a:t>
            </a:r>
            <a:r>
              <a:rPr lang="en-US" altLang="zh-CN" sz="2800" b="1" dirty="0">
                <a:solidFill>
                  <a:srgbClr val="FFFF99"/>
                </a:solidFill>
              </a:rPr>
              <a:t>/</a:t>
            </a:r>
            <a:r>
              <a:rPr lang="zh-CN" altLang="en-US" sz="2800" b="1" dirty="0">
                <a:solidFill>
                  <a:srgbClr val="FFFF99"/>
                </a:solidFill>
              </a:rPr>
              <a:t>金钱等</a:t>
            </a:r>
            <a:endParaRPr lang="en-US" altLang="zh-CN" sz="2800" b="1" dirty="0">
              <a:solidFill>
                <a:srgbClr val="FFFF99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2800" b="1" dirty="0">
                <a:solidFill>
                  <a:srgbClr val="FFFF99"/>
                </a:solidFill>
              </a:rPr>
              <a:t>To do everything you can to achieve something or help someone </a:t>
            </a:r>
            <a:r>
              <a:rPr lang="zh-CN" altLang="en-US" sz="2800" b="1" dirty="0">
                <a:solidFill>
                  <a:srgbClr val="FFFF99"/>
                </a:solidFill>
              </a:rPr>
              <a:t>献身于</a:t>
            </a:r>
            <a:r>
              <a:rPr lang="en-US" altLang="zh-CN" sz="2800" b="1" dirty="0">
                <a:solidFill>
                  <a:srgbClr val="FFFF99"/>
                </a:solidFill>
              </a:rPr>
              <a:t>…</a:t>
            </a:r>
            <a:r>
              <a:rPr lang="zh-CN" altLang="en-US" sz="2800" b="1" dirty="0">
                <a:solidFill>
                  <a:srgbClr val="FFFF99"/>
                </a:solidFill>
              </a:rPr>
              <a:t>；专心致志于</a:t>
            </a:r>
            <a:r>
              <a:rPr lang="en-US" altLang="zh-CN" sz="2800" b="1" dirty="0">
                <a:solidFill>
                  <a:srgbClr val="FFFF99"/>
                </a:solidFill>
              </a:rPr>
              <a:t>…</a:t>
            </a:r>
            <a:endParaRPr lang="zh-CN" altLang="en-US" sz="28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096814" y="96432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7200" b="1" dirty="0" smtClean="0">
                <a:solidFill>
                  <a:schemeClr val="bg1">
                    <a:lumMod val="95000"/>
                  </a:schemeClr>
                </a:solidFill>
                <a:latin typeface="Segoe Script" panose="020B0504020000000003" pitchFamily="34" charset="0"/>
              </a:rPr>
              <a:t>Chunks </a:t>
            </a:r>
            <a:endParaRPr lang="zh-CN" altLang="en-US" sz="7200" b="1" dirty="0" smtClean="0">
              <a:solidFill>
                <a:schemeClr val="bg1">
                  <a:lumMod val="9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2173014" y="2716922"/>
            <a:ext cx="815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FFFF99"/>
                </a:solidFill>
              </a:rPr>
              <a:t>1. devote </a:t>
            </a:r>
            <a:r>
              <a:rPr lang="en-US" altLang="zh-CN" sz="4000" b="1" dirty="0" err="1">
                <a:solidFill>
                  <a:srgbClr val="FFFF99"/>
                </a:solidFill>
              </a:rPr>
              <a:t>sth</a:t>
            </a:r>
            <a:r>
              <a:rPr lang="en-US" altLang="zh-CN" sz="4000" b="1" dirty="0">
                <a:solidFill>
                  <a:srgbClr val="FFFF99"/>
                </a:solidFill>
              </a:rPr>
              <a:t>. to (doing) </a:t>
            </a:r>
            <a:r>
              <a:rPr lang="en-US" altLang="zh-CN" sz="4000" b="1" dirty="0" err="1">
                <a:solidFill>
                  <a:srgbClr val="FFFF99"/>
                </a:solidFill>
              </a:rPr>
              <a:t>sth</a:t>
            </a:r>
            <a:r>
              <a:rPr lang="en-US" altLang="zh-CN" sz="4000" b="1" dirty="0">
                <a:solidFill>
                  <a:srgbClr val="FFFF99"/>
                </a:solidFill>
              </a:rPr>
              <a:t>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FFFF99"/>
                </a:solidFill>
              </a:rPr>
              <a:t>2. devote oneself to (doing) </a:t>
            </a:r>
            <a:r>
              <a:rPr lang="en-US" altLang="zh-CN" sz="4000" b="1" dirty="0" err="1">
                <a:solidFill>
                  <a:srgbClr val="FFFF99"/>
                </a:solidFill>
              </a:rPr>
              <a:t>sth</a:t>
            </a:r>
            <a:r>
              <a:rPr lang="en-US" altLang="zh-CN" sz="4000" b="1" dirty="0">
                <a:solidFill>
                  <a:srgbClr val="FFFF99"/>
                </a:solidFill>
              </a:rPr>
              <a:t>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rgbClr val="FFFF99"/>
                </a:solidFill>
              </a:rPr>
              <a:t>3. be devoted to sb./ (doing) </a:t>
            </a:r>
            <a:r>
              <a:rPr lang="en-US" altLang="zh-CN" sz="4000" b="1" dirty="0" err="1">
                <a:solidFill>
                  <a:srgbClr val="FFFF99"/>
                </a:solidFill>
              </a:rPr>
              <a:t>sth</a:t>
            </a:r>
            <a:r>
              <a:rPr lang="en-US" altLang="zh-CN" sz="4000" b="1" dirty="0">
                <a:solidFill>
                  <a:srgbClr val="FFFF99"/>
                </a:solidFill>
              </a:rPr>
              <a:t>.</a:t>
            </a:r>
            <a:endParaRPr lang="zh-CN" altLang="en-US" sz="4000" b="1" dirty="0">
              <a:solidFill>
                <a:srgbClr val="FFFF99"/>
              </a:solidFill>
              <a:hlinkClick r:id="rId4" action="ppaction://hlinksldjump"/>
            </a:endParaRPr>
          </a:p>
        </p:txBody>
      </p:sp>
      <p:pic>
        <p:nvPicPr>
          <p:cNvPr id="4" name="Secret Garden - The Promise（背景配乐）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373" y="964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26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6989" y="6017889"/>
            <a:ext cx="7626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59632" y="922237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6989" y="1181099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1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25004" y="2777955"/>
            <a:ext cx="685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olidFill>
                  <a:schemeClr val="bg1"/>
                </a:solidFill>
                <a:latin typeface="Segoe Script" panose="020B0504020000000003" pitchFamily="34" charset="0"/>
              </a:rPr>
              <a:t>sth</a:t>
            </a:r>
            <a:r>
              <a:rPr lang="en-US" altLang="zh-CN" sz="4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.       (doing)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Segoe Script" panose="020B0504020000000003" pitchFamily="34" charset="0"/>
              </a:rPr>
              <a:t>sth</a:t>
            </a:r>
            <a:r>
              <a:rPr lang="en-US" altLang="zh-CN" sz="40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.</a:t>
            </a:r>
            <a:endParaRPr lang="zh-CN" altLang="en-US" sz="4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165960" y="2704590"/>
            <a:ext cx="2159876" cy="83099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atin typeface="Segoe Script" panose="020B0504020000000003" pitchFamily="34" charset="0"/>
              </a:rPr>
              <a:t>devote</a:t>
            </a:r>
            <a:endParaRPr lang="zh-CN" altLang="en-US" sz="4400" b="1" dirty="0">
              <a:latin typeface="Segoe Script" panose="020B0504020000000003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999891" y="2704591"/>
            <a:ext cx="914400" cy="83099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atin typeface="Segoe Script" panose="020B0504020000000003" pitchFamily="34" charset="0"/>
              </a:rPr>
              <a:t>to</a:t>
            </a:r>
            <a:endParaRPr lang="zh-CN" altLang="en-US" sz="40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965325" y="758825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/>
              <a:t>devote</a:t>
            </a:r>
            <a:endParaRPr lang="zh-CN" altLang="en-US" sz="4000" b="1" dirty="0"/>
          </a:p>
        </p:txBody>
      </p:sp>
      <p:sp>
        <p:nvSpPr>
          <p:cNvPr id="3" name="圆角矩形 2"/>
          <p:cNvSpPr/>
          <p:nvPr/>
        </p:nvSpPr>
        <p:spPr>
          <a:xfrm>
            <a:off x="5584825" y="771525"/>
            <a:ext cx="10668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/>
              <a:t>to</a:t>
            </a:r>
            <a:endParaRPr lang="zh-CN" altLang="en-US" sz="4000" b="1" dirty="0"/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4327525" y="7715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chemeClr val="bg1"/>
                </a:solidFill>
              </a:rPr>
              <a:t>sth</a:t>
            </a:r>
            <a:r>
              <a:rPr lang="en-US" altLang="zh-CN" sz="4000" b="1" dirty="0">
                <a:solidFill>
                  <a:schemeClr val="bg1"/>
                </a:solidFill>
              </a:rPr>
              <a:t>.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6994525" y="709613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</a:rPr>
              <a:t>(doing) </a:t>
            </a:r>
            <a:r>
              <a:rPr lang="en-US" altLang="zh-CN" sz="4000" b="1" dirty="0" err="1">
                <a:solidFill>
                  <a:schemeClr val="bg1"/>
                </a:solidFill>
              </a:rPr>
              <a:t>sth</a:t>
            </a:r>
            <a:r>
              <a:rPr lang="en-US" altLang="zh-CN" sz="4000" b="1" dirty="0">
                <a:solidFill>
                  <a:schemeClr val="bg1"/>
                </a:solidFill>
              </a:rPr>
              <a:t>.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1165225" y="1605893"/>
            <a:ext cx="525134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把时间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钱，精力等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献给</a:t>
            </a: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...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096814" y="3951891"/>
            <a:ext cx="7514705" cy="21808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zh-CN" sz="3200" b="1" dirty="0" smtClean="0">
                <a:solidFill>
                  <a:schemeClr val="bg1"/>
                </a:solidFill>
              </a:rPr>
              <a:t>1). </a:t>
            </a:r>
            <a:r>
              <a:rPr lang="en-US" altLang="zh-CN" sz="3200" b="1" dirty="0" err="1" smtClean="0">
                <a:solidFill>
                  <a:schemeClr val="bg1"/>
                </a:solidFill>
              </a:rPr>
              <a:t>Sth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. could be time, effort, money etc.  </a:t>
            </a:r>
          </a:p>
          <a:p>
            <a:pPr algn="just">
              <a:buFontTx/>
              <a:buNone/>
            </a:pPr>
            <a:endParaRPr lang="en-US" altLang="zh-CN" sz="3200" b="1" dirty="0" smtClean="0">
              <a:solidFill>
                <a:schemeClr val="bg1"/>
              </a:solidFill>
            </a:endParaRPr>
          </a:p>
          <a:p>
            <a:pPr algn="just">
              <a:buFontTx/>
              <a:buNone/>
            </a:pPr>
            <a:r>
              <a:rPr lang="en-US" altLang="zh-CN" sz="3200" b="1" dirty="0" smtClean="0">
                <a:solidFill>
                  <a:schemeClr val="bg1"/>
                </a:solidFill>
              </a:rPr>
              <a:t>2). To, here is a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preposition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so the following verb should be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V.+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ing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.</a:t>
            </a:r>
            <a:endParaRPr lang="zh-CN" altLang="en-US" sz="3200" b="1" dirty="0" smtClean="0">
              <a:solidFill>
                <a:schemeClr val="bg1"/>
              </a:solidFill>
            </a:endParaRPr>
          </a:p>
          <a:p>
            <a:endParaRPr lang="zh-CN" altLang="en-US" sz="4000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34" y="2289357"/>
            <a:ext cx="4665680" cy="9274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82" y="2464059"/>
            <a:ext cx="866752" cy="1505411"/>
          </a:xfrm>
          <a:prstGeom prst="rect">
            <a:avLst/>
          </a:prstGeom>
        </p:spPr>
      </p:pic>
      <p:sp>
        <p:nvSpPr>
          <p:cNvPr id="11" name="文本框 16"/>
          <p:cNvSpPr txBox="1"/>
          <p:nvPr/>
        </p:nvSpPr>
        <p:spPr>
          <a:xfrm>
            <a:off x="5082449" y="2429894"/>
            <a:ext cx="313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FF99"/>
                </a:solidFill>
                <a:latin typeface="Segoe Script" panose="020B0504020000000003" pitchFamily="34" charset="0"/>
              </a:rPr>
              <a:t>Attention</a:t>
            </a:r>
            <a:endParaRPr lang="zh-CN" altLang="en-US" sz="3600" b="1" dirty="0">
              <a:solidFill>
                <a:srgbClr val="FFFF99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1813034" y="1962807"/>
            <a:ext cx="8450318" cy="130065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 smtClean="0">
                <a:solidFill>
                  <a:schemeClr val="bg1"/>
                </a:solidFill>
              </a:rPr>
              <a:t>1). He decided to devote the rest of his life to scientific investigation.</a:t>
            </a:r>
          </a:p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   他决定把余生奉献给科学研究。</a:t>
            </a:r>
          </a:p>
          <a:p>
            <a:pPr eaLnBrk="1" hangingPunct="1"/>
            <a:endParaRPr lang="zh-CN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36" y="3499945"/>
            <a:ext cx="6631516" cy="274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712952" y="758824"/>
            <a:ext cx="264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/>
              <a:t>devote</a:t>
            </a:r>
            <a:endParaRPr lang="zh-CN" altLang="en-US" sz="4000" b="1" dirty="0"/>
          </a:p>
        </p:txBody>
      </p:sp>
      <p:sp>
        <p:nvSpPr>
          <p:cNvPr id="7" name="圆角矩形 6"/>
          <p:cNvSpPr/>
          <p:nvPr/>
        </p:nvSpPr>
        <p:spPr>
          <a:xfrm>
            <a:off x="5538952" y="771524"/>
            <a:ext cx="14224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/>
              <a:t>to</a:t>
            </a:r>
            <a:endParaRPr lang="zh-CN" altLang="en-US" sz="4000" b="1" dirty="0"/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3657600" y="709611"/>
            <a:ext cx="132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chemeClr val="bg1"/>
                </a:solidFill>
              </a:rPr>
              <a:t>sth</a:t>
            </a:r>
            <a:r>
              <a:rPr lang="en-US" altLang="zh-CN" sz="4000" b="1" dirty="0">
                <a:solidFill>
                  <a:schemeClr val="bg1"/>
                </a:solidFill>
              </a:rPr>
              <a:t>.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7418552" y="709613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</a:rPr>
              <a:t>(doing) </a:t>
            </a:r>
            <a:r>
              <a:rPr lang="en-US" altLang="zh-CN" sz="4000" b="1" dirty="0" err="1">
                <a:solidFill>
                  <a:schemeClr val="bg1"/>
                </a:solidFill>
              </a:rPr>
              <a:t>sth</a:t>
            </a:r>
            <a:r>
              <a:rPr lang="en-US" altLang="zh-CN" sz="4000" b="1" dirty="0">
                <a:solidFill>
                  <a:schemeClr val="bg1"/>
                </a:solidFill>
              </a:rPr>
              <a:t>.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869805" y="2047218"/>
            <a:ext cx="9366542" cy="172074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 smtClean="0">
                <a:solidFill>
                  <a:schemeClr val="bg1"/>
                </a:solidFill>
              </a:rPr>
              <a:t>2). I’m devoting all my time and energy to being a mom right now.</a:t>
            </a:r>
          </a:p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  目前我把所有时间和精力都放在当妈妈这件事上。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zh-CN" b="1" dirty="0" smtClean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"/>
          <a:stretch>
            <a:fillRect/>
          </a:stretch>
        </p:blipFill>
        <p:spPr bwMode="auto">
          <a:xfrm>
            <a:off x="7662334" y="3447722"/>
            <a:ext cx="3503084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727076" y="989011"/>
            <a:ext cx="264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/>
              <a:t>devote</a:t>
            </a:r>
            <a:endParaRPr lang="zh-CN" altLang="en-US" sz="4000" b="1" dirty="0"/>
          </a:p>
        </p:txBody>
      </p:sp>
      <p:sp>
        <p:nvSpPr>
          <p:cNvPr id="7" name="圆角矩形 6"/>
          <p:cNvSpPr/>
          <p:nvPr/>
        </p:nvSpPr>
        <p:spPr>
          <a:xfrm>
            <a:off x="5553076" y="1001711"/>
            <a:ext cx="14224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/>
              <a:t>to</a:t>
            </a:r>
            <a:endParaRPr lang="zh-CN" altLang="en-US" sz="4000" b="1" dirty="0"/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3876676" y="1001712"/>
            <a:ext cx="132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chemeClr val="bg1"/>
                </a:solidFill>
              </a:rPr>
              <a:t>sth</a:t>
            </a:r>
            <a:r>
              <a:rPr lang="en-US" altLang="zh-CN" sz="4000" b="1" dirty="0">
                <a:solidFill>
                  <a:schemeClr val="bg1"/>
                </a:solidFill>
              </a:rPr>
              <a:t>.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7432676" y="9398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(doing) sth.</a:t>
            </a:r>
            <a:endParaRPr lang="zh-CN" alt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2896" y="1181100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2</a:t>
            </a:r>
            <a:endParaRPr lang="zh-CN" altLang="en-US" sz="30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951930" y="2864790"/>
            <a:ext cx="1981200" cy="6096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latin typeface="Segoe Script" panose="020B0504020000000003" pitchFamily="34" charset="0"/>
              </a:rPr>
              <a:t>devote</a:t>
            </a:r>
            <a:endParaRPr lang="zh-CN" altLang="en-US" sz="4000" b="1" dirty="0">
              <a:latin typeface="Segoe Script" panose="020B0504020000000003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227067" y="2890190"/>
            <a:ext cx="1066800" cy="5842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latin typeface="Segoe Script" panose="020B0504020000000003" pitchFamily="34" charset="0"/>
              </a:rPr>
              <a:t>to</a:t>
            </a:r>
            <a:endParaRPr lang="zh-CN" altLang="en-US" sz="4000" b="1" dirty="0">
              <a:latin typeface="Segoe Script" panose="020B0504020000000003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33130" y="2828277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Segoe Script" panose="020B0504020000000003" pitchFamily="34" charset="0"/>
              </a:rPr>
              <a:t>oneself</a:t>
            </a:r>
            <a:endParaRPr lang="zh-CN" altLang="en-US" sz="4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424041" y="2790177"/>
            <a:ext cx="35630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  <a:latin typeface="Segoe Script" panose="020B0504020000000003" pitchFamily="34" charset="0"/>
              </a:rPr>
              <a:t>(doing) </a:t>
            </a:r>
            <a:r>
              <a:rPr lang="en-US" altLang="zh-CN" sz="4000" b="1" dirty="0" err="1">
                <a:solidFill>
                  <a:schemeClr val="bg1"/>
                </a:solidFill>
                <a:latin typeface="Segoe Script" panose="020B0504020000000003" pitchFamily="34" charset="0"/>
              </a:rPr>
              <a:t>sth</a:t>
            </a:r>
            <a:r>
              <a:rPr lang="en-US" altLang="zh-CN" sz="4000" b="1" dirty="0">
                <a:solidFill>
                  <a:schemeClr val="bg1"/>
                </a:solidFill>
                <a:latin typeface="Segoe Script" panose="020B0504020000000003" pitchFamily="34" charset="0"/>
              </a:rPr>
              <a:t>.</a:t>
            </a:r>
            <a:endParaRPr lang="zh-CN" altLang="en-US" sz="40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：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1056</Words>
  <Application>Microsoft Office PowerPoint</Application>
  <PresentationFormat>自定义</PresentationFormat>
  <Paragraphs>199</Paragraphs>
  <Slides>26</Slides>
  <Notes>3</Notes>
  <HiddenSlides>0</HiddenSlides>
  <MMClips>2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第一PPT模板网：www.1ppt.com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www.1ppt.com</dc:creator>
  <dc:description>第一PPT模板网：www.1ppt.com</dc:description>
  <cp:lastModifiedBy>区诗诗</cp:lastModifiedBy>
  <cp:revision>79</cp:revision>
  <dcterms:created xsi:type="dcterms:W3CDTF">2015-08-19T07:17:53Z</dcterms:created>
  <dcterms:modified xsi:type="dcterms:W3CDTF">2016-02-24T13:16:42Z</dcterms:modified>
</cp:coreProperties>
</file>