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8" r:id="rId2"/>
    <p:sldId id="354" r:id="rId3"/>
    <p:sldId id="355" r:id="rId4"/>
    <p:sldId id="357" r:id="rId5"/>
    <p:sldId id="358" r:id="rId6"/>
    <p:sldId id="360" r:id="rId7"/>
    <p:sldId id="362" r:id="rId8"/>
    <p:sldId id="365" r:id="rId9"/>
    <p:sldId id="366" r:id="rId10"/>
    <p:sldId id="363" r:id="rId11"/>
    <p:sldId id="367" r:id="rId12"/>
    <p:sldId id="364" r:id="rId13"/>
    <p:sldId id="368" r:id="rId14"/>
    <p:sldId id="370" r:id="rId15"/>
    <p:sldId id="369" r:id="rId16"/>
    <p:sldId id="359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hlink"/>
        </a:solidFill>
        <a:latin typeface="Verdan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CC"/>
    <a:srgbClr val="0099FF"/>
    <a:srgbClr val="F8F8F8"/>
    <a:srgbClr val="009999"/>
    <a:srgbClr val="99FF33"/>
    <a:srgbClr val="99CC00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6" autoAdjust="0"/>
    <p:restoredTop sz="94610" autoAdjust="0"/>
  </p:normalViewPr>
  <p:slideViewPr>
    <p:cSldViewPr>
      <p:cViewPr>
        <p:scale>
          <a:sx n="66" d="100"/>
          <a:sy n="66" d="100"/>
        </p:scale>
        <p:origin x="-918" y="-186"/>
      </p:cViewPr>
      <p:guideLst>
        <p:guide orient="horz" pos="1155"/>
        <p:guide orient="horz" pos="161"/>
        <p:guide orient="horz" pos="3951"/>
        <p:guide orient="horz" pos="4126"/>
        <p:guide orient="horz" pos="2398"/>
        <p:guide orient="horz" pos="2520"/>
        <p:guide orient="horz" pos="990"/>
        <p:guide orient="horz" pos="754"/>
        <p:guide pos="2880"/>
        <p:guide pos="144"/>
        <p:guide pos="2930"/>
        <p:guide pos="5511"/>
        <p:guide pos="3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84"/>
      </p:cViewPr>
      <p:guideLst>
        <p:guide orient="horz" pos="284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fld id="{4458C2F9-080B-4D37-8CFB-8AB3C16CB4C3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de-DE" altLang="zh-CN" noProof="0" smtClean="0"/>
              <a:t>Textmasterformate durch Klicken bearbeiten</a:t>
            </a:r>
          </a:p>
          <a:p>
            <a:pPr lvl="1"/>
            <a:r>
              <a:rPr lang="de-DE" altLang="zh-CN" noProof="0" smtClean="0"/>
              <a:t>Zweite Ebene</a:t>
            </a:r>
          </a:p>
          <a:p>
            <a:pPr lvl="2"/>
            <a:r>
              <a:rPr lang="de-DE" altLang="zh-CN" noProof="0" smtClean="0"/>
              <a:t>Dritte Ebene</a:t>
            </a:r>
          </a:p>
          <a:p>
            <a:pPr lvl="3"/>
            <a:r>
              <a:rPr lang="de-DE" altLang="zh-CN" noProof="0" smtClean="0"/>
              <a:t>Vierte Ebene</a:t>
            </a:r>
          </a:p>
          <a:p>
            <a:pPr lvl="4"/>
            <a:r>
              <a:rPr lang="de-DE" altLang="zh-CN" noProof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0" sz="1200" b="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pPr>
              <a:defRPr/>
            </a:pPr>
            <a:fld id="{F870A038-4A6D-4078-9425-4CA413AE5345}" type="slidenum">
              <a:rPr lang="zh-CN" altLang="de-DE"/>
              <a:pPr>
                <a:defRPr/>
              </a:pPr>
              <a:t>‹#›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6DCB472-BABD-4115-B8B7-5F2DF352EA4F}" type="slidenum">
              <a:rPr lang="zh-CN" altLang="de-DE" smtClean="0">
                <a:latin typeface="Siemens Sans"/>
              </a:rPr>
              <a:pPr/>
              <a:t>1</a:t>
            </a:fld>
            <a:endParaRPr lang="de-DE" altLang="zh-CN" smtClean="0">
              <a:latin typeface="Siemens Sans"/>
            </a:endParaRPr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>
              <a:latin typeface="Siemens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243A8D-3A9B-4E5D-822D-C0B72DFE2DED}" type="slidenum">
              <a:rPr kumimoji="0" lang="zh-CN" altLang="de-DE" sz="1200" b="0">
                <a:solidFill>
                  <a:schemeClr val="tx1"/>
                </a:solidFill>
                <a:latin typeface="Siemens Sans"/>
              </a:rPr>
              <a:pPr algn="r"/>
              <a:t>15</a:t>
            </a:fld>
            <a:endParaRPr kumimoji="0" lang="de-DE" altLang="zh-CN" sz="1200" b="0">
              <a:solidFill>
                <a:schemeClr val="tx1"/>
              </a:solidFill>
              <a:latin typeface="Siemens Sans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US" altLang="zh-CN" smtClean="0">
              <a:latin typeface="Siemens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0350"/>
            <a:ext cx="8856662" cy="973138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TextBox 8"/>
          <p:cNvSpPr txBox="1"/>
          <p:nvPr userDrawn="1"/>
        </p:nvSpPr>
        <p:spPr>
          <a:xfrm>
            <a:off x="7132638" y="425450"/>
            <a:ext cx="1736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rgbClr val="009999"/>
                </a:solidFill>
              </a:rPr>
              <a:t>HUMOUR</a:t>
            </a:r>
            <a:endParaRPr lang="zh-CN" altLang="en-US" dirty="0">
              <a:solidFill>
                <a:srgbClr val="009999"/>
              </a:solidFill>
            </a:endParaRPr>
          </a:p>
        </p:txBody>
      </p:sp>
      <p:sp>
        <p:nvSpPr>
          <p:cNvPr id="6" name="Text Box 167"/>
          <p:cNvSpPr txBox="1">
            <a:spLocks noChangeArrowheads="1"/>
          </p:cNvSpPr>
          <p:nvPr userDrawn="1"/>
        </p:nvSpPr>
        <p:spPr bwMode="auto">
          <a:xfrm>
            <a:off x="1524000" y="6488113"/>
            <a:ext cx="1981200" cy="273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kumimoji="0" lang="en-US" altLang="zh-CN" sz="1200" b="0" dirty="0">
                <a:solidFill>
                  <a:srgbClr val="000000"/>
                </a:solidFill>
                <a:latin typeface="Arial" charset="0"/>
              </a:rPr>
              <a:t>Unit 3  Book 4</a:t>
            </a: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</p:spPr>
        <p:txBody>
          <a:bodyPr anchor="t"/>
          <a:lstStyle>
            <a:lvl1pPr>
              <a:lnSpc>
                <a:spcPts val="4800"/>
              </a:lnSpc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noProof="0" smtClean="0"/>
          </a:p>
        </p:txBody>
      </p:sp>
      <p:sp>
        <p:nvSpPr>
          <p:cNvPr id="4253" name="Rectangle 15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</p:spPr>
        <p:txBody>
          <a:bodyPr/>
          <a:lstStyle>
            <a:lvl1pPr algn="ctr">
              <a:defRPr sz="2800">
                <a:solidFill>
                  <a:schemeClr val="fol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7663" y="263525"/>
            <a:ext cx="205105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9750" y="263525"/>
            <a:ext cx="6005513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9750" y="263525"/>
            <a:ext cx="8208963" cy="6010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592263"/>
            <a:ext cx="4027488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9638" y="1592263"/>
            <a:ext cx="4029075" cy="4681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Rectangle 17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87338" y="260350"/>
            <a:ext cx="8856662" cy="973138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Rectangle 1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2263"/>
            <a:ext cx="8208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91" name="Text Box 167"/>
          <p:cNvSpPr txBox="1">
            <a:spLocks noChangeArrowheads="1"/>
          </p:cNvSpPr>
          <p:nvPr/>
        </p:nvSpPr>
        <p:spPr bwMode="auto">
          <a:xfrm>
            <a:off x="1524000" y="6488113"/>
            <a:ext cx="1981200" cy="273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eaLnBrk="0" hangingPunct="0">
              <a:defRPr/>
            </a:pPr>
            <a:r>
              <a:rPr kumimoji="0" lang="en-US" altLang="zh-CN" sz="1200" b="0" dirty="0">
                <a:solidFill>
                  <a:srgbClr val="000000"/>
                </a:solidFill>
                <a:latin typeface="Arial" charset="0"/>
              </a:rPr>
              <a:t>Unit 3  Book 4</a:t>
            </a:r>
          </a:p>
        </p:txBody>
      </p:sp>
      <p:sp>
        <p:nvSpPr>
          <p:cNvPr id="1029" name="Rectangle 168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3525"/>
            <a:ext cx="61404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7132638" y="425450"/>
            <a:ext cx="17367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rgbClr val="009999"/>
                </a:solidFill>
              </a:rPr>
              <a:t>HUMOUR</a:t>
            </a:r>
            <a:endParaRPr lang="zh-CN" altLang="en-US" dirty="0">
              <a:solidFill>
                <a:srgbClr val="0099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2211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16783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1355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2592705" indent="-18923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odfan.com/www/stars/01/m/upload/img2004_02/107763030670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58800" y="1427163"/>
            <a:ext cx="8208963" cy="1246187"/>
          </a:xfrm>
        </p:spPr>
        <p:txBody>
          <a:bodyPr/>
          <a:lstStyle/>
          <a:p>
            <a:pPr>
              <a:defRPr/>
            </a:pP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M4U3 READING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           --- A MASTER OF 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>NONVERBAL HUMOUR</a:t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  <a:t/>
            </a:r>
            <a:br>
              <a:rPr kumimoji="1" lang="en-US" altLang="zh-CN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a typeface="宋体" charset="-122"/>
              </a:rPr>
            </a:br>
            <a:endParaRPr kumimoji="1" lang="en-US" altLang="zh-CN" sz="2400" b="0" smtClean="0">
              <a:ln>
                <a:solidFill>
                  <a:srgbClr val="002060"/>
                </a:solidFill>
              </a:ln>
              <a:solidFill>
                <a:srgbClr val="0070C0"/>
              </a:solidFill>
              <a:ea typeface="宋体" charset="-122"/>
            </a:endParaRPr>
          </a:p>
        </p:txBody>
      </p:sp>
      <p:sp>
        <p:nvSpPr>
          <p:cNvPr id="1638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644900"/>
            <a:ext cx="8564562" cy="4318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solidFill>
                  <a:srgbClr val="000000"/>
                </a:solidFill>
                <a:ea typeface="宋体" charset="-122"/>
              </a:rPr>
              <a:t>Phrases and Sentence Patterns</a:t>
            </a:r>
            <a:endParaRPr lang="en-US" altLang="zh-CN" sz="3600" b="1" smtClean="0">
              <a:solidFill>
                <a:schemeClr val="tx1"/>
              </a:solidFill>
              <a:ea typeface="宋体" charset="-122"/>
            </a:endParaRPr>
          </a:p>
          <a:p>
            <a:pPr algn="l" eaLnBrk="1" hangingPunct="1"/>
            <a:endParaRPr lang="en-US" altLang="zh-CN" sz="3200" b="1" smtClean="0">
              <a:solidFill>
                <a:schemeClr val="tx1"/>
              </a:solidFill>
              <a:ea typeface="宋体" charset="-122"/>
            </a:endParaRPr>
          </a:p>
          <a:p>
            <a:pPr algn="l" eaLnBrk="1" hangingPunct="1"/>
            <a:endParaRPr lang="en-US" altLang="zh-CN" sz="3200" b="1" smtClean="0">
              <a:solidFill>
                <a:schemeClr val="tx1"/>
              </a:solidFill>
              <a:ea typeface="宋体" charset="-122"/>
            </a:endParaRPr>
          </a:p>
          <a:p>
            <a:pPr algn="l" eaLnBrk="1" hangingPunct="1"/>
            <a:r>
              <a:rPr lang="en-US" altLang="zh-CN" b="1" smtClean="0">
                <a:solidFill>
                  <a:schemeClr val="tx1"/>
                </a:solidFill>
                <a:ea typeface="宋体" charset="-122"/>
              </a:rPr>
              <a:t>             </a:t>
            </a:r>
            <a:endParaRPr lang="en-US" altLang="zh-CN" sz="2400" b="1" smtClean="0">
              <a:solidFill>
                <a:srgbClr val="AFB9C3"/>
              </a:solidFill>
              <a:ea typeface="宋体" charset="-122"/>
            </a:endParaRPr>
          </a:p>
        </p:txBody>
      </p:sp>
      <p:sp>
        <p:nvSpPr>
          <p:cNvPr id="357383" name="Rectangle 10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7338" y="260350"/>
            <a:ext cx="8856662" cy="936625"/>
          </a:xfrm>
          <a:prstGeom prst="rect">
            <a:avLst/>
          </a:prstGeom>
          <a:solidFill>
            <a:srgbClr val="FEFFFF"/>
          </a:solidFill>
          <a:ln>
            <a:noFill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altLang="zh-CN" sz="4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7132638" y="425450"/>
            <a:ext cx="173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009999"/>
                </a:solidFill>
              </a:rPr>
              <a:t>HUMOUR</a:t>
            </a:r>
            <a:endParaRPr lang="zh-CN" altLang="en-US">
              <a:solidFill>
                <a:srgbClr val="009999"/>
              </a:solidFill>
            </a:endParaRPr>
          </a:p>
        </p:txBody>
      </p:sp>
      <p:sp>
        <p:nvSpPr>
          <p:cNvPr id="16389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6390" name="图片 73730" descr="chaplin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492375"/>
            <a:ext cx="20955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468313" y="5013325"/>
            <a:ext cx="376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河源市东源中学  欧阳筱莉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395288" y="4292600"/>
            <a:ext cx="652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华南师范大学外国语言文化学院 叶丽敏 胡晓敏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77410" y="476515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1913" y="4579938"/>
            <a:ext cx="73437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>
                <a:solidFill>
                  <a:srgbClr val="3366CC"/>
                </a:solidFill>
              </a:rPr>
              <a:t>在两次世界大战时期，卓别林使人们对生活更满意一些。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23850" y="3140075"/>
            <a:ext cx="82804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70C0"/>
                </a:solidFill>
              </a:rPr>
              <a:t>Chaplin made people feel more content with life during two world wars.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05655" y="325242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26631" name="Text Box 83"/>
          <p:cNvSpPr txBox="1">
            <a:spLocks noChangeArrowheads="1"/>
          </p:cNvSpPr>
          <p:nvPr/>
        </p:nvSpPr>
        <p:spPr bwMode="auto">
          <a:xfrm>
            <a:off x="107950" y="544513"/>
            <a:ext cx="59039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Feel/be content with 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400175" y="2276475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对</a:t>
            </a:r>
            <a:r>
              <a:rPr lang="en-US" altLang="zh-CN" sz="2800">
                <a:solidFill>
                  <a:srgbClr val="FF0000"/>
                </a:solidFill>
              </a:rPr>
              <a:t>…</a:t>
            </a:r>
            <a:r>
              <a:rPr lang="zh-CN" altLang="en-US" sz="2800">
                <a:solidFill>
                  <a:srgbClr val="FF0000"/>
                </a:solidFill>
              </a:rPr>
              <a:t>感到满足</a:t>
            </a:r>
          </a:p>
        </p:txBody>
      </p:sp>
      <p:sp>
        <p:nvSpPr>
          <p:cNvPr id="26633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</a:t>
            </a: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feel content with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3563938" y="1192213"/>
            <a:ext cx="3675062" cy="1014412"/>
          </a:xfrm>
          <a:prstGeom prst="wedgeRoundRectCallout">
            <a:avLst>
              <a:gd name="adj1" fmla="val -67242"/>
              <a:gd name="adj2" fmla="val -1099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CN" sz="2800" i="1">
                <a:solidFill>
                  <a:srgbClr val="000099"/>
                </a:solidFill>
                <a:latin typeface="Times New Roman" pitchFamily="18" charset="0"/>
                <a:sym typeface="+mn-ea"/>
              </a:rPr>
              <a:t>adj</a:t>
            </a:r>
            <a:r>
              <a:rPr lang="en-US" altLang="zh-CN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.  </a:t>
            </a:r>
            <a:r>
              <a:rPr lang="zh-CN" altLang="en-US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满足的</a:t>
            </a:r>
            <a:r>
              <a:rPr lang="en-US" altLang="zh-CN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; </a:t>
            </a:r>
            <a:r>
              <a:rPr lang="zh-CN" altLang="en-US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满意的</a:t>
            </a:r>
            <a:r>
              <a:rPr lang="en-US" altLang="zh-CN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; </a:t>
            </a:r>
            <a:r>
              <a:rPr lang="zh-CN" altLang="en-US" sz="2800">
                <a:solidFill>
                  <a:srgbClr val="000099"/>
                </a:solidFill>
                <a:latin typeface="Times New Roman" pitchFamily="18" charset="0"/>
                <a:sym typeface="+mn-ea"/>
              </a:rPr>
              <a:t>知足的</a:t>
            </a:r>
            <a:endParaRPr lang="de-DE" altLang="en-US" sz="2800"/>
          </a:p>
        </p:txBody>
      </p:sp>
      <p:pic>
        <p:nvPicPr>
          <p:cNvPr id="26635" name="图片 47107" descr="4-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5084763"/>
            <a:ext cx="1441451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83"/>
          <p:cNvSpPr txBox="1">
            <a:spLocks noChangeArrowheads="1"/>
          </p:cNvSpPr>
          <p:nvPr/>
        </p:nvSpPr>
        <p:spPr bwMode="auto">
          <a:xfrm>
            <a:off x="304800" y="544513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Content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6538" y="1360488"/>
            <a:ext cx="9361487" cy="6127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0000CC"/>
                </a:solidFill>
              </a:rPr>
              <a:t>Be content to do sth. </a:t>
            </a:r>
            <a:r>
              <a:rPr lang="zh-CN" altLang="en-US" sz="2800" dirty="0">
                <a:solidFill>
                  <a:srgbClr val="0000CC"/>
                </a:solidFill>
              </a:rPr>
              <a:t>做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  <a:r>
              <a:rPr lang="zh-CN" altLang="en-US" sz="2800" dirty="0">
                <a:solidFill>
                  <a:srgbClr val="0000CC"/>
                </a:solidFill>
              </a:rPr>
              <a:t>很满足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FF0000"/>
                </a:solidFill>
              </a:rPr>
              <a:t> v.</a:t>
            </a:r>
            <a:r>
              <a:rPr lang="zh-CN" altLang="en-US" sz="2800" dirty="0">
                <a:solidFill>
                  <a:srgbClr val="FF0000"/>
                </a:solidFill>
              </a:rPr>
              <a:t>使满足；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0000CC"/>
                </a:solidFill>
              </a:rPr>
              <a:t>content sb. or oneself with sth. </a:t>
            </a:r>
            <a:r>
              <a:rPr lang="zh-CN" altLang="en-US" sz="2800" dirty="0">
                <a:solidFill>
                  <a:srgbClr val="0000CC"/>
                </a:solidFill>
              </a:rPr>
              <a:t>使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  <a:r>
              <a:rPr lang="zh-CN" altLang="en-US" sz="2800" dirty="0">
                <a:solidFill>
                  <a:srgbClr val="0000CC"/>
                </a:solidFill>
              </a:rPr>
              <a:t>满足于</a:t>
            </a:r>
            <a:r>
              <a:rPr lang="en-US" altLang="zh-CN" sz="2800" dirty="0">
                <a:solidFill>
                  <a:srgbClr val="0000CC"/>
                </a:solidFill>
              </a:rPr>
              <a:t>…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0000CC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800" dirty="0">
              <a:solidFill>
                <a:srgbClr val="6F7C8B"/>
              </a:solidFill>
            </a:endParaRP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n.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内容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en-US" altLang="zh-CN" sz="16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6F7C8B"/>
                </a:solidFill>
              </a:rPr>
              <a:t>    </a:t>
            </a:r>
            <a:endParaRPr lang="zh-CN" altLang="en-US" sz="1800" b="0" dirty="0">
              <a:solidFill>
                <a:srgbClr val="6F7C8B"/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652963"/>
            <a:ext cx="87122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99FF"/>
                </a:solidFill>
              </a:rPr>
              <a:t>Chaplin usually contented people with his </a:t>
            </a:r>
          </a:p>
          <a:p>
            <a:pPr eaLnBrk="0" hangingPunct="0"/>
            <a:r>
              <a:rPr lang="en-US" altLang="zh-CN" sz="2800">
                <a:solidFill>
                  <a:srgbClr val="0099FF"/>
                </a:solidFill>
              </a:rPr>
              <a:t>unusual dressing and funny action.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2060575"/>
            <a:ext cx="9525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B0F0"/>
                </a:solidFill>
              </a:rPr>
              <a:t>Chaplin was content to make films to </a:t>
            </a:r>
          </a:p>
          <a:p>
            <a:pPr eaLnBrk="0" hangingPunct="0"/>
            <a:r>
              <a:rPr lang="en-US" altLang="zh-CN" sz="2800">
                <a:solidFill>
                  <a:srgbClr val="00B0F0"/>
                </a:solidFill>
              </a:rPr>
              <a:t>entertain people.</a:t>
            </a:r>
          </a:p>
        </p:txBody>
      </p:sp>
      <p:sp>
        <p:nvSpPr>
          <p:cNvPr id="27653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</a:t>
            </a: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feel content with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5088" y="4705350"/>
            <a:ext cx="6840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>
                <a:solidFill>
                  <a:srgbClr val="3366CC"/>
                </a:solidFill>
              </a:rPr>
              <a:t>当卓别林小的时候，他们家穷困潦倒。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98463" y="3357563"/>
            <a:ext cx="7993062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3366CC"/>
                </a:solidFill>
              </a:rPr>
              <a:t>When Chaplin was young, his family </a:t>
            </a:r>
            <a:r>
              <a:rPr lang="en-US" altLang="zh-CN" sz="2800" u="sng">
                <a:solidFill>
                  <a:srgbClr val="3366CC"/>
                </a:solidFill>
              </a:rPr>
              <a:t>was badly off.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28679" name="Text Box 83"/>
          <p:cNvSpPr txBox="1">
            <a:spLocks noChangeArrowheads="1"/>
          </p:cNvSpPr>
          <p:nvPr/>
        </p:nvSpPr>
        <p:spPr bwMode="auto">
          <a:xfrm>
            <a:off x="-323850" y="544513"/>
            <a:ext cx="46021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Badly off 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403350" y="2205038"/>
            <a:ext cx="3200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穷困；潦倒</a:t>
            </a:r>
          </a:p>
        </p:txBody>
      </p:sp>
      <p:sp>
        <p:nvSpPr>
          <p:cNvPr id="28681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badly off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2925" y="1157288"/>
            <a:ext cx="30448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83"/>
          <p:cNvSpPr txBox="1">
            <a:spLocks noChangeArrowheads="1"/>
          </p:cNvSpPr>
          <p:nvPr/>
        </p:nvSpPr>
        <p:spPr bwMode="auto">
          <a:xfrm>
            <a:off x="-107950" y="544513"/>
            <a:ext cx="410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Badly off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1555750"/>
            <a:ext cx="8353425" cy="4575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比较级：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worse off</a:t>
            </a:r>
            <a:r>
              <a:rPr lang="en-US" altLang="zh-CN" sz="2800" dirty="0">
                <a:solidFill>
                  <a:srgbClr val="6F7C8B"/>
                </a:solidFill>
              </a:rPr>
              <a:t> </a:t>
            </a:r>
            <a:r>
              <a:rPr lang="zh-CN" altLang="en-US" sz="2800" dirty="0">
                <a:solidFill>
                  <a:srgbClr val="6F7C8B"/>
                </a:solidFill>
              </a:rPr>
              <a:t>恶化  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最高级： </a:t>
            </a:r>
            <a:r>
              <a:rPr lang="en-US" altLang="zh-CN" sz="2800" dirty="0">
                <a:solidFill>
                  <a:srgbClr val="FF0000"/>
                </a:solidFill>
              </a:rPr>
              <a:t>worst off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endParaRPr lang="en-US" altLang="zh-CN" sz="2800" dirty="0">
              <a:solidFill>
                <a:srgbClr val="6F7C8B"/>
              </a:solidFill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zh-CN" altLang="en-US" sz="2800" dirty="0">
              <a:solidFill>
                <a:srgbClr val="6F7C8B"/>
              </a:solidFill>
            </a:endParaRP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反义词： </a:t>
            </a:r>
            <a:r>
              <a:rPr lang="en-US" altLang="zh-CN" sz="2800" dirty="0">
                <a:solidFill>
                  <a:srgbClr val="FF0000"/>
                </a:solidFill>
              </a:rPr>
              <a:t>well off</a:t>
            </a:r>
            <a:r>
              <a:rPr lang="en-US" altLang="zh-CN" sz="2800" dirty="0">
                <a:solidFill>
                  <a:srgbClr val="6F7C8B"/>
                </a:solidFill>
              </a:rPr>
              <a:t> </a:t>
            </a:r>
            <a:r>
              <a:rPr lang="zh-CN" altLang="en-US" sz="2800" dirty="0">
                <a:solidFill>
                  <a:srgbClr val="6F7C8B"/>
                </a:solidFill>
              </a:rPr>
              <a:t>富裕的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            比较级： </a:t>
            </a:r>
            <a:r>
              <a:rPr lang="en-US" altLang="zh-CN" sz="2800" dirty="0">
                <a:solidFill>
                  <a:srgbClr val="FF0000"/>
                </a:solidFill>
              </a:rPr>
              <a:t>better off</a:t>
            </a:r>
            <a:r>
              <a:rPr lang="en-US" altLang="zh-CN" sz="2800" dirty="0">
                <a:solidFill>
                  <a:srgbClr val="6F7C8B"/>
                </a:solidFill>
              </a:rPr>
              <a:t>  </a:t>
            </a:r>
            <a:r>
              <a:rPr lang="zh-CN" altLang="en-US" sz="2800" dirty="0">
                <a:solidFill>
                  <a:srgbClr val="6F7C8B"/>
                </a:solidFill>
              </a:rPr>
              <a:t>转好</a:t>
            </a:r>
          </a:p>
          <a:p>
            <a:pPr marL="285750" indent="-285750" eaLnBrk="0" hangingPunct="0">
              <a:buFont typeface="Wingdings" pitchFamily="2" charset="2"/>
              <a:buChar char="Ø"/>
              <a:defRPr/>
            </a:pPr>
            <a:r>
              <a:rPr lang="zh-CN" altLang="en-US" sz="2800" dirty="0">
                <a:solidFill>
                  <a:srgbClr val="6F7C8B"/>
                </a:solidFill>
              </a:rPr>
              <a:t>            最高级：</a:t>
            </a:r>
            <a:r>
              <a:rPr lang="en-US" altLang="zh-CN" sz="2800" dirty="0">
                <a:solidFill>
                  <a:srgbClr val="FF0000"/>
                </a:solidFill>
              </a:rPr>
              <a:t>best off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6F7C8B"/>
                </a:solidFill>
              </a:rPr>
              <a:t>   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6F7C8B"/>
                </a:solidFill>
              </a:rPr>
              <a:t>     </a:t>
            </a:r>
            <a:endParaRPr lang="zh-CN" altLang="en-US" sz="2800" b="0" dirty="0">
              <a:solidFill>
                <a:srgbClr val="6F7C8B"/>
              </a:solidFill>
            </a:endParaRPr>
          </a:p>
        </p:txBody>
      </p:sp>
      <p:sp>
        <p:nvSpPr>
          <p:cNvPr id="29699" name="Text Box 169"/>
          <p:cNvSpPr txBox="1">
            <a:spLocks noChangeArrowheads="1"/>
          </p:cNvSpPr>
          <p:nvPr/>
        </p:nvSpPr>
        <p:spPr bwMode="auto">
          <a:xfrm>
            <a:off x="539750" y="6237288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badly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7975" y="260350"/>
            <a:ext cx="8856663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en-US" altLang="zh-CN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 rot="979855">
            <a:off x="7423150" y="280988"/>
            <a:ext cx="1854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i="1">
                <a:solidFill>
                  <a:srgbClr val="0070C0"/>
                </a:solidFill>
              </a:rPr>
              <a:t>Exercise</a:t>
            </a:r>
            <a:endParaRPr lang="zh-CN" altLang="en-US" sz="2800" i="1">
              <a:solidFill>
                <a:srgbClr val="0070C0"/>
              </a:solidFill>
            </a:endParaRP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179388" y="1196975"/>
            <a:ext cx="8964612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700" b="0">
                <a:solidFill>
                  <a:srgbClr val="6F7C8B"/>
                </a:solidFill>
              </a:rPr>
              <a:t>Charlie was born in a poor family in 1889. His family was ________  and he </a:t>
            </a:r>
            <a:r>
              <a:rPr lang="en-US" altLang="zh-CN" sz="2700" b="0"/>
              <a:t>______</a:t>
            </a:r>
            <a:r>
              <a:rPr lang="en-US" altLang="zh-CN" sz="2700" b="0">
                <a:solidFill>
                  <a:srgbClr val="6F7C8B"/>
                </a:solidFill>
              </a:rPr>
              <a:t> his childhood </a:t>
            </a:r>
            <a:r>
              <a:rPr lang="en-US" altLang="zh-CN" sz="2700" b="0"/>
              <a:t>______</a:t>
            </a:r>
            <a:r>
              <a:rPr lang="en-US" altLang="zh-CN" sz="2700" b="0">
                <a:solidFill>
                  <a:srgbClr val="6F7C8B"/>
                </a:solidFill>
              </a:rPr>
              <a:t>__(look) after his sick mother as well as little brother. Between two world wars, people in America and British </a:t>
            </a:r>
            <a:r>
              <a:rPr lang="en-US" altLang="zh-CN" sz="2700" b="0"/>
              <a:t>______ </a:t>
            </a:r>
            <a:r>
              <a:rPr lang="en-US" altLang="zh-CN" sz="2700" b="0">
                <a:solidFill>
                  <a:srgbClr val="6F7C8B"/>
                </a:solidFill>
              </a:rPr>
              <a:t>not </a:t>
            </a:r>
            <a:r>
              <a:rPr lang="en-US" altLang="zh-CN" sz="2700" b="0"/>
              <a:t>____________ </a:t>
            </a:r>
            <a:r>
              <a:rPr lang="en-US" altLang="zh-CN" sz="2700" b="0">
                <a:solidFill>
                  <a:srgbClr val="6F7C8B"/>
                </a:solidFill>
              </a:rPr>
              <a:t>their life at all. However, as an excellent actor, Charlie </a:t>
            </a:r>
            <a:r>
              <a:rPr lang="en-US" altLang="zh-CN" sz="2700" b="0"/>
              <a:t>_______</a:t>
            </a:r>
            <a:r>
              <a:rPr lang="en-US" altLang="zh-CN" sz="2700" b="0">
                <a:solidFill>
                  <a:srgbClr val="6F7C8B"/>
                </a:solidFill>
              </a:rPr>
              <a:t>   people </a:t>
            </a:r>
            <a:r>
              <a:rPr lang="en-US" altLang="zh-CN" sz="2700" b="0"/>
              <a:t>______</a:t>
            </a:r>
            <a:r>
              <a:rPr lang="en-US" altLang="zh-CN" sz="2700" b="0">
                <a:solidFill>
                  <a:srgbClr val="6F7C8B"/>
                </a:solidFill>
              </a:rPr>
              <a:t> his nonverbal humour and comforted them a bit. He grew more and more popular as his charming character, a little tramp. In his most famous film, the Gold Rush, the little tramp was so hungry that he </a:t>
            </a:r>
            <a:r>
              <a:rPr lang="en-US" altLang="zh-CN" sz="2700" b="0"/>
              <a:t>___________ </a:t>
            </a:r>
            <a:r>
              <a:rPr lang="en-US" altLang="zh-CN" sz="2700" b="0">
                <a:solidFill>
                  <a:srgbClr val="6F7C8B"/>
                </a:solidFill>
              </a:rPr>
              <a:t>the laces of his shoe and ate them as if they were spaghetti.</a:t>
            </a:r>
            <a:endParaRPr lang="zh-CN" altLang="en-US" sz="2700" b="0">
              <a:solidFill>
                <a:srgbClr val="6F7C8B"/>
              </a:solidFill>
            </a:endParaRP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307975" y="234950"/>
            <a:ext cx="80184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2838"/>
              </a:lnSpc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Comic Sans MS" pitchFamily="66" charset="0"/>
              </a:rPr>
              <a:t>Pick out/spend doing/</a:t>
            </a:r>
          </a:p>
          <a:p>
            <a:pPr eaLnBrk="0" hangingPunct="0">
              <a:lnSpc>
                <a:spcPts val="2838"/>
              </a:lnSpc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Comic Sans MS" pitchFamily="66" charset="0"/>
              </a:rPr>
              <a:t>(feel) content with/badly off</a:t>
            </a:r>
            <a:endParaRPr lang="zh-CN" altLang="en-US" sz="2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3644900"/>
            <a:ext cx="2114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contented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9388" y="3284538"/>
            <a:ext cx="2619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content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with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8625" y="2781300"/>
            <a:ext cx="8286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felt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513" y="1628775"/>
            <a:ext cx="1874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badly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off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68925" y="1557338"/>
            <a:ext cx="1254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spent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57400" y="2060575"/>
            <a:ext cx="16033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looking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71550" y="5734050"/>
            <a:ext cx="2192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picked</a:t>
            </a:r>
            <a:r>
              <a:rPr lang="en-US" altLang="zh-CN" sz="2700"/>
              <a:t> </a:t>
            </a:r>
            <a:r>
              <a:rPr lang="en-US" altLang="zh-CN" sz="2700">
                <a:solidFill>
                  <a:srgbClr val="FF0000"/>
                </a:solidFill>
              </a:rPr>
              <a:t>out</a:t>
            </a:r>
            <a:endParaRPr lang="zh-CN" altLang="en-US" sz="27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51725" y="3644900"/>
            <a:ext cx="10382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</a:rPr>
              <a:t>with</a:t>
            </a:r>
            <a:endParaRPr lang="zh-CN" altLang="en-US" sz="2700">
              <a:solidFill>
                <a:srgbClr val="FF0000"/>
              </a:solidFill>
            </a:endParaRPr>
          </a:p>
        </p:txBody>
      </p:sp>
      <p:pic>
        <p:nvPicPr>
          <p:cNvPr id="30733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475" y="28575"/>
            <a:ext cx="148113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73"/>
          <p:cNvGrpSpPr>
            <a:grpSpLocks/>
          </p:cNvGrpSpPr>
          <p:nvPr/>
        </p:nvGrpSpPr>
        <p:grpSpPr bwMode="auto">
          <a:xfrm>
            <a:off x="6172200" y="3200400"/>
            <a:ext cx="1770063" cy="1771650"/>
            <a:chOff x="1307" y="1048"/>
            <a:chExt cx="1088" cy="1088"/>
          </a:xfrm>
        </p:grpSpPr>
        <p:sp>
          <p:nvSpPr>
            <p:cNvPr id="32792" name="Oval 74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2793" name="Oval 75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2794" name="Oval 76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grpSp>
        <p:nvGrpSpPr>
          <p:cNvPr id="32770" name="Group 77"/>
          <p:cNvGrpSpPr>
            <a:grpSpLocks/>
          </p:cNvGrpSpPr>
          <p:nvPr/>
        </p:nvGrpSpPr>
        <p:grpSpPr bwMode="auto">
          <a:xfrm>
            <a:off x="1524000" y="1295400"/>
            <a:ext cx="1771650" cy="1770063"/>
            <a:chOff x="1307" y="1048"/>
            <a:chExt cx="1088" cy="1088"/>
          </a:xfrm>
        </p:grpSpPr>
        <p:sp>
          <p:nvSpPr>
            <p:cNvPr id="32789" name="Oval 78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2790" name="Oval 79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2791" name="Oval 80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</p:grpSp>
      <p:grpSp>
        <p:nvGrpSpPr>
          <p:cNvPr id="32771" name="Group 81"/>
          <p:cNvGrpSpPr>
            <a:grpSpLocks/>
          </p:cNvGrpSpPr>
          <p:nvPr/>
        </p:nvGrpSpPr>
        <p:grpSpPr bwMode="auto">
          <a:xfrm>
            <a:off x="5715000" y="4267200"/>
            <a:ext cx="1208088" cy="1454150"/>
            <a:chOff x="1380" y="1216"/>
            <a:chExt cx="898" cy="1081"/>
          </a:xfrm>
        </p:grpSpPr>
        <p:sp>
          <p:nvSpPr>
            <p:cNvPr id="32787" name="Oval 82"/>
            <p:cNvSpPr>
              <a:spLocks noChangeArrowheads="1"/>
            </p:cNvSpPr>
            <p:nvPr/>
          </p:nvSpPr>
          <p:spPr bwMode="blackWhite">
            <a:xfrm rot="66259" flipH="1">
              <a:off x="1727" y="1216"/>
              <a:ext cx="234" cy="228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32788" name="Freeform 83"/>
            <p:cNvSpPr>
              <a:spLocks/>
            </p:cNvSpPr>
            <p:nvPr/>
          </p:nvSpPr>
          <p:spPr bwMode="blackWhite">
            <a:xfrm rot="66259" flipH="1">
              <a:off x="1380" y="1223"/>
              <a:ext cx="898" cy="1074"/>
            </a:xfrm>
            <a:custGeom>
              <a:avLst/>
              <a:gdLst>
                <a:gd name="T0" fmla="*/ 0 w 3312"/>
                <a:gd name="T1" fmla="*/ 0 h 3962"/>
                <a:gd name="T2" fmla="*/ 0 w 3312"/>
                <a:gd name="T3" fmla="*/ 0 h 3962"/>
                <a:gd name="T4" fmla="*/ 0 w 3312"/>
                <a:gd name="T5" fmla="*/ 0 h 3962"/>
                <a:gd name="T6" fmla="*/ 0 w 3312"/>
                <a:gd name="T7" fmla="*/ 0 h 3962"/>
                <a:gd name="T8" fmla="*/ 0 w 3312"/>
                <a:gd name="T9" fmla="*/ 0 h 3962"/>
                <a:gd name="T10" fmla="*/ 0 w 3312"/>
                <a:gd name="T11" fmla="*/ 0 h 3962"/>
                <a:gd name="T12" fmla="*/ 0 w 3312"/>
                <a:gd name="T13" fmla="*/ 0 h 3962"/>
                <a:gd name="T14" fmla="*/ 0 w 3312"/>
                <a:gd name="T15" fmla="*/ 0 h 3962"/>
                <a:gd name="T16" fmla="*/ 0 w 3312"/>
                <a:gd name="T17" fmla="*/ 0 h 3962"/>
                <a:gd name="T18" fmla="*/ 0 w 3312"/>
                <a:gd name="T19" fmla="*/ 0 h 3962"/>
                <a:gd name="T20" fmla="*/ 0 w 3312"/>
                <a:gd name="T21" fmla="*/ 0 h 3962"/>
                <a:gd name="T22" fmla="*/ 0 w 3312"/>
                <a:gd name="T23" fmla="*/ 0 h 3962"/>
                <a:gd name="T24" fmla="*/ 0 w 3312"/>
                <a:gd name="T25" fmla="*/ 0 h 3962"/>
                <a:gd name="T26" fmla="*/ 0 w 3312"/>
                <a:gd name="T27" fmla="*/ 0 h 3962"/>
                <a:gd name="T28" fmla="*/ 0 w 3312"/>
                <a:gd name="T29" fmla="*/ 0 h 3962"/>
                <a:gd name="T30" fmla="*/ 0 w 3312"/>
                <a:gd name="T31" fmla="*/ 0 h 3962"/>
                <a:gd name="T32" fmla="*/ 0 w 3312"/>
                <a:gd name="T33" fmla="*/ 0 h 3962"/>
                <a:gd name="T34" fmla="*/ 0 w 3312"/>
                <a:gd name="T35" fmla="*/ 0 h 3962"/>
                <a:gd name="T36" fmla="*/ 0 w 3312"/>
                <a:gd name="T37" fmla="*/ 0 h 3962"/>
                <a:gd name="T38" fmla="*/ 0 w 3312"/>
                <a:gd name="T39" fmla="*/ 0 h 3962"/>
                <a:gd name="T40" fmla="*/ 0 w 3312"/>
                <a:gd name="T41" fmla="*/ 0 h 3962"/>
                <a:gd name="T42" fmla="*/ 0 w 3312"/>
                <a:gd name="T43" fmla="*/ 0 h 3962"/>
                <a:gd name="T44" fmla="*/ 0 w 3312"/>
                <a:gd name="T45" fmla="*/ 0 h 3962"/>
                <a:gd name="T46" fmla="*/ 0 w 3312"/>
                <a:gd name="T47" fmla="*/ 0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83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32772" name="Text Box 101"/>
          <p:cNvSpPr txBox="1">
            <a:spLocks noChangeArrowheads="1"/>
          </p:cNvSpPr>
          <p:nvPr/>
        </p:nvSpPr>
        <p:spPr bwMode="auto">
          <a:xfrm>
            <a:off x="1547813" y="2997200"/>
            <a:ext cx="6765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4000">
                <a:solidFill>
                  <a:srgbClr val="0000CC"/>
                </a:solidFill>
                <a:latin typeface="Arial" charset="0"/>
              </a:rPr>
              <a:t>Thanks for your attention!</a:t>
            </a:r>
          </a:p>
        </p:txBody>
      </p:sp>
      <p:sp>
        <p:nvSpPr>
          <p:cNvPr id="104" name="Freeform 1281"/>
          <p:cNvSpPr>
            <a:spLocks noEditPoints="1"/>
          </p:cNvSpPr>
          <p:nvPr/>
        </p:nvSpPr>
        <p:spPr bwMode="auto">
          <a:xfrm>
            <a:off x="2286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" name="Freeform 1281"/>
          <p:cNvSpPr>
            <a:spLocks noEditPoints="1"/>
          </p:cNvSpPr>
          <p:nvPr/>
        </p:nvSpPr>
        <p:spPr bwMode="auto">
          <a:xfrm>
            <a:off x="6397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Freeform 1281"/>
          <p:cNvSpPr>
            <a:spLocks noEditPoints="1"/>
          </p:cNvSpPr>
          <p:nvPr/>
        </p:nvSpPr>
        <p:spPr bwMode="auto">
          <a:xfrm>
            <a:off x="7215188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281"/>
          <p:cNvSpPr>
            <a:spLocks noEditPoints="1"/>
          </p:cNvSpPr>
          <p:nvPr/>
        </p:nvSpPr>
        <p:spPr bwMode="auto">
          <a:xfrm>
            <a:off x="59817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" name="Freeform 1281"/>
          <p:cNvSpPr>
            <a:spLocks noEditPoints="1"/>
          </p:cNvSpPr>
          <p:nvPr/>
        </p:nvSpPr>
        <p:spPr bwMode="auto">
          <a:xfrm>
            <a:off x="51609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1281"/>
          <p:cNvSpPr>
            <a:spLocks noEditPoints="1"/>
          </p:cNvSpPr>
          <p:nvPr/>
        </p:nvSpPr>
        <p:spPr bwMode="auto">
          <a:xfrm>
            <a:off x="31051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" name="Freeform 1281"/>
          <p:cNvSpPr>
            <a:spLocks noEditPoints="1"/>
          </p:cNvSpPr>
          <p:nvPr/>
        </p:nvSpPr>
        <p:spPr bwMode="auto">
          <a:xfrm>
            <a:off x="18732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" name="Freeform 1281"/>
          <p:cNvSpPr>
            <a:spLocks noEditPoints="1"/>
          </p:cNvSpPr>
          <p:nvPr/>
        </p:nvSpPr>
        <p:spPr bwMode="auto">
          <a:xfrm>
            <a:off x="1050925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281"/>
          <p:cNvSpPr>
            <a:spLocks noEditPoints="1"/>
          </p:cNvSpPr>
          <p:nvPr/>
        </p:nvSpPr>
        <p:spPr bwMode="auto">
          <a:xfrm>
            <a:off x="474980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281"/>
          <p:cNvSpPr>
            <a:spLocks noEditPoints="1"/>
          </p:cNvSpPr>
          <p:nvPr/>
        </p:nvSpPr>
        <p:spPr bwMode="auto">
          <a:xfrm>
            <a:off x="8447088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281"/>
          <p:cNvSpPr>
            <a:spLocks noEditPoints="1"/>
          </p:cNvSpPr>
          <p:nvPr/>
        </p:nvSpPr>
        <p:spPr bwMode="auto">
          <a:xfrm>
            <a:off x="228441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1281"/>
          <p:cNvSpPr>
            <a:spLocks noEditPoints="1"/>
          </p:cNvSpPr>
          <p:nvPr/>
        </p:nvSpPr>
        <p:spPr bwMode="auto">
          <a:xfrm>
            <a:off x="351631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281"/>
          <p:cNvSpPr>
            <a:spLocks noEditPoints="1"/>
          </p:cNvSpPr>
          <p:nvPr/>
        </p:nvSpPr>
        <p:spPr bwMode="auto">
          <a:xfrm>
            <a:off x="6392863" y="-152400"/>
            <a:ext cx="925512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66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281"/>
          <p:cNvSpPr>
            <a:spLocks noEditPoints="1"/>
          </p:cNvSpPr>
          <p:nvPr/>
        </p:nvSpPr>
        <p:spPr bwMode="auto">
          <a:xfrm>
            <a:off x="7626350" y="-152400"/>
            <a:ext cx="925513" cy="817563"/>
          </a:xfrm>
          <a:custGeom>
            <a:avLst/>
            <a:gdLst>
              <a:gd name="T0" fmla="*/ 2147483647 w 247"/>
              <a:gd name="T1" fmla="*/ 2147483647 h 218"/>
              <a:gd name="T2" fmla="*/ 2147483647 w 247"/>
              <a:gd name="T3" fmla="*/ 2147483647 h 218"/>
              <a:gd name="T4" fmla="*/ 2147483647 w 247"/>
              <a:gd name="T5" fmla="*/ 2147483647 h 218"/>
              <a:gd name="T6" fmla="*/ 2147483647 w 247"/>
              <a:gd name="T7" fmla="*/ 2147483647 h 218"/>
              <a:gd name="T8" fmla="*/ 2147483647 w 247"/>
              <a:gd name="T9" fmla="*/ 2147483647 h 218"/>
              <a:gd name="T10" fmla="*/ 2147483647 w 247"/>
              <a:gd name="T11" fmla="*/ 2147483647 h 218"/>
              <a:gd name="T12" fmla="*/ 2147483647 w 247"/>
              <a:gd name="T13" fmla="*/ 2147483647 h 218"/>
              <a:gd name="T14" fmla="*/ 2147483647 w 247"/>
              <a:gd name="T15" fmla="*/ 2147483647 h 218"/>
              <a:gd name="T16" fmla="*/ 2147483647 w 247"/>
              <a:gd name="T17" fmla="*/ 2147483647 h 218"/>
              <a:gd name="T18" fmla="*/ 2147483647 w 247"/>
              <a:gd name="T19" fmla="*/ 2147483647 h 218"/>
              <a:gd name="T20" fmla="*/ 2147483647 w 247"/>
              <a:gd name="T21" fmla="*/ 2147483647 h 218"/>
              <a:gd name="T22" fmla="*/ 2147483647 w 247"/>
              <a:gd name="T23" fmla="*/ 2147483647 h 218"/>
              <a:gd name="T24" fmla="*/ 2147483647 w 247"/>
              <a:gd name="T25" fmla="*/ 2147483647 h 218"/>
              <a:gd name="T26" fmla="*/ 2147483647 w 247"/>
              <a:gd name="T27" fmla="*/ 2147483647 h 218"/>
              <a:gd name="T28" fmla="*/ 2147483647 w 247"/>
              <a:gd name="T29" fmla="*/ 2147483647 h 218"/>
              <a:gd name="T30" fmla="*/ 2147483647 w 247"/>
              <a:gd name="T31" fmla="*/ 2147483647 h 218"/>
              <a:gd name="T32" fmla="*/ 2147483647 w 247"/>
              <a:gd name="T33" fmla="*/ 2147483647 h 218"/>
              <a:gd name="T34" fmla="*/ 2147483647 w 247"/>
              <a:gd name="T35" fmla="*/ 2147483647 h 218"/>
              <a:gd name="T36" fmla="*/ 2147483647 w 247"/>
              <a:gd name="T37" fmla="*/ 2147483647 h 218"/>
              <a:gd name="T38" fmla="*/ 2147483647 w 247"/>
              <a:gd name="T39" fmla="*/ 2147483647 h 218"/>
              <a:gd name="T40" fmla="*/ 2147483647 w 247"/>
              <a:gd name="T41" fmla="*/ 2147483647 h 218"/>
              <a:gd name="T42" fmla="*/ 2147483647 w 247"/>
              <a:gd name="T43" fmla="*/ 2147483647 h 218"/>
              <a:gd name="T44" fmla="*/ 2147483647 w 247"/>
              <a:gd name="T45" fmla="*/ 2147483647 h 218"/>
              <a:gd name="T46" fmla="*/ 2147483647 w 247"/>
              <a:gd name="T47" fmla="*/ 2147483647 h 218"/>
              <a:gd name="T48" fmla="*/ 2147483647 w 247"/>
              <a:gd name="T49" fmla="*/ 2147483647 h 218"/>
              <a:gd name="T50" fmla="*/ 2147483647 w 247"/>
              <a:gd name="T51" fmla="*/ 2147483647 h 218"/>
              <a:gd name="T52" fmla="*/ 2147483647 w 247"/>
              <a:gd name="T53" fmla="*/ 2147483647 h 218"/>
              <a:gd name="T54" fmla="*/ 2147483647 w 247"/>
              <a:gd name="T55" fmla="*/ 2147483647 h 218"/>
              <a:gd name="T56" fmla="*/ 2147483647 w 247"/>
              <a:gd name="T57" fmla="*/ 2147483647 h 218"/>
              <a:gd name="T58" fmla="*/ 2147483647 w 247"/>
              <a:gd name="T59" fmla="*/ 2147483647 h 218"/>
              <a:gd name="T60" fmla="*/ 2147483647 w 247"/>
              <a:gd name="T61" fmla="*/ 2147483647 h 218"/>
              <a:gd name="T62" fmla="*/ 2147483647 w 247"/>
              <a:gd name="T63" fmla="*/ 2147483647 h 218"/>
              <a:gd name="T64" fmla="*/ 2147483647 w 247"/>
              <a:gd name="T65" fmla="*/ 2147483647 h 218"/>
              <a:gd name="T66" fmla="*/ 2147483647 w 247"/>
              <a:gd name="T67" fmla="*/ 2147483647 h 218"/>
              <a:gd name="T68" fmla="*/ 0 w 247"/>
              <a:gd name="T69" fmla="*/ 2147483647 h 218"/>
              <a:gd name="T70" fmla="*/ 2147483647 w 247"/>
              <a:gd name="T71" fmla="*/ 2147483647 h 218"/>
              <a:gd name="T72" fmla="*/ 2147483647 w 247"/>
              <a:gd name="T73" fmla="*/ 2147483647 h 218"/>
              <a:gd name="T74" fmla="*/ 2147483647 w 247"/>
              <a:gd name="T75" fmla="*/ 2147483647 h 218"/>
              <a:gd name="T76" fmla="*/ 2147483647 w 247"/>
              <a:gd name="T77" fmla="*/ 2147483647 h 218"/>
              <a:gd name="T78" fmla="*/ 2147483647 w 247"/>
              <a:gd name="T79" fmla="*/ 2147483647 h 218"/>
              <a:gd name="T80" fmla="*/ 2147483647 w 247"/>
              <a:gd name="T81" fmla="*/ 2147483647 h 218"/>
              <a:gd name="T82" fmla="*/ 2147483647 w 247"/>
              <a:gd name="T83" fmla="*/ 2147483647 h 218"/>
              <a:gd name="T84" fmla="*/ 2147483647 w 247"/>
              <a:gd name="T85" fmla="*/ 2147483647 h 218"/>
              <a:gd name="T86" fmla="*/ 2147483647 w 247"/>
              <a:gd name="T87" fmla="*/ 2147483647 h 218"/>
              <a:gd name="T88" fmla="*/ 2147483647 w 247"/>
              <a:gd name="T89" fmla="*/ 2147483647 h 218"/>
              <a:gd name="T90" fmla="*/ 2147483647 w 247"/>
              <a:gd name="T91" fmla="*/ 2147483647 h 2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47"/>
              <a:gd name="T139" fmla="*/ 0 h 218"/>
              <a:gd name="T140" fmla="*/ 247 w 247"/>
              <a:gd name="T141" fmla="*/ 218 h 2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47" h="218">
                <a:moveTo>
                  <a:pt x="247" y="138"/>
                </a:moveTo>
                <a:cubicBezTo>
                  <a:pt x="247" y="138"/>
                  <a:pt x="240" y="134"/>
                  <a:pt x="240" y="129"/>
                </a:cubicBezTo>
                <a:cubicBezTo>
                  <a:pt x="239" y="123"/>
                  <a:pt x="228" y="99"/>
                  <a:pt x="205" y="92"/>
                </a:cubicBezTo>
                <a:cubicBezTo>
                  <a:pt x="182" y="84"/>
                  <a:pt x="167" y="85"/>
                  <a:pt x="162" y="86"/>
                </a:cubicBezTo>
                <a:cubicBezTo>
                  <a:pt x="161" y="86"/>
                  <a:pt x="159" y="86"/>
                  <a:pt x="157" y="85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1" y="119"/>
                  <a:pt x="163" y="121"/>
                  <a:pt x="166" y="122"/>
                </a:cubicBezTo>
                <a:cubicBezTo>
                  <a:pt x="182" y="130"/>
                  <a:pt x="186" y="130"/>
                  <a:pt x="186" y="130"/>
                </a:cubicBezTo>
                <a:cubicBezTo>
                  <a:pt x="186" y="130"/>
                  <a:pt x="166" y="130"/>
                  <a:pt x="157" y="122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71" y="159"/>
                  <a:pt x="184" y="167"/>
                  <a:pt x="198" y="165"/>
                </a:cubicBezTo>
                <a:cubicBezTo>
                  <a:pt x="211" y="164"/>
                  <a:pt x="231" y="161"/>
                  <a:pt x="231" y="161"/>
                </a:cubicBezTo>
                <a:cubicBezTo>
                  <a:pt x="231" y="161"/>
                  <a:pt x="218" y="157"/>
                  <a:pt x="219" y="152"/>
                </a:cubicBezTo>
                <a:cubicBezTo>
                  <a:pt x="219" y="147"/>
                  <a:pt x="224" y="147"/>
                  <a:pt x="227" y="149"/>
                </a:cubicBezTo>
                <a:cubicBezTo>
                  <a:pt x="230" y="151"/>
                  <a:pt x="236" y="152"/>
                  <a:pt x="236" y="152"/>
                </a:cubicBezTo>
                <a:cubicBezTo>
                  <a:pt x="236" y="152"/>
                  <a:pt x="225" y="147"/>
                  <a:pt x="225" y="143"/>
                </a:cubicBezTo>
                <a:cubicBezTo>
                  <a:pt x="224" y="140"/>
                  <a:pt x="225" y="136"/>
                  <a:pt x="229" y="137"/>
                </a:cubicBezTo>
                <a:cubicBezTo>
                  <a:pt x="234" y="138"/>
                  <a:pt x="238" y="140"/>
                  <a:pt x="242" y="140"/>
                </a:cubicBezTo>
                <a:cubicBezTo>
                  <a:pt x="245" y="140"/>
                  <a:pt x="247" y="138"/>
                  <a:pt x="247" y="138"/>
                </a:cubicBezTo>
                <a:close/>
                <a:moveTo>
                  <a:pt x="157" y="78"/>
                </a:moveTo>
                <a:cubicBezTo>
                  <a:pt x="166" y="75"/>
                  <a:pt x="182" y="74"/>
                  <a:pt x="184" y="72"/>
                </a:cubicBezTo>
                <a:cubicBezTo>
                  <a:pt x="187" y="70"/>
                  <a:pt x="192" y="55"/>
                  <a:pt x="196" y="55"/>
                </a:cubicBezTo>
                <a:cubicBezTo>
                  <a:pt x="201" y="55"/>
                  <a:pt x="206" y="57"/>
                  <a:pt x="206" y="57"/>
                </a:cubicBezTo>
                <a:cubicBezTo>
                  <a:pt x="206" y="57"/>
                  <a:pt x="198" y="44"/>
                  <a:pt x="181" y="40"/>
                </a:cubicBezTo>
                <a:cubicBezTo>
                  <a:pt x="174" y="38"/>
                  <a:pt x="165" y="39"/>
                  <a:pt x="157" y="41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3"/>
                  <a:pt x="161" y="53"/>
                  <a:pt x="162" y="53"/>
                </a:cubicBezTo>
                <a:cubicBezTo>
                  <a:pt x="174" y="52"/>
                  <a:pt x="188" y="52"/>
                  <a:pt x="188" y="52"/>
                </a:cubicBezTo>
                <a:cubicBezTo>
                  <a:pt x="188" y="52"/>
                  <a:pt x="170" y="55"/>
                  <a:pt x="164" y="57"/>
                </a:cubicBezTo>
                <a:cubicBezTo>
                  <a:pt x="162" y="58"/>
                  <a:pt x="160" y="58"/>
                  <a:pt x="157" y="60"/>
                </a:cubicBezTo>
                <a:lnTo>
                  <a:pt x="157" y="78"/>
                </a:lnTo>
                <a:close/>
                <a:moveTo>
                  <a:pt x="157" y="85"/>
                </a:moveTo>
                <a:cubicBezTo>
                  <a:pt x="154" y="84"/>
                  <a:pt x="151" y="82"/>
                  <a:pt x="154" y="79"/>
                </a:cubicBezTo>
                <a:cubicBezTo>
                  <a:pt x="155" y="79"/>
                  <a:pt x="156" y="78"/>
                  <a:pt x="157" y="78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49" y="64"/>
                  <a:pt x="137" y="71"/>
                  <a:pt x="137" y="71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70"/>
                  <a:pt x="147" y="58"/>
                  <a:pt x="157" y="54"/>
                </a:cubicBezTo>
                <a:cubicBezTo>
                  <a:pt x="157" y="41"/>
                  <a:pt x="157" y="41"/>
                  <a:pt x="157" y="41"/>
                </a:cubicBezTo>
                <a:cubicBezTo>
                  <a:pt x="148" y="43"/>
                  <a:pt x="141" y="47"/>
                  <a:pt x="141" y="47"/>
                </a:cubicBezTo>
                <a:cubicBezTo>
                  <a:pt x="141" y="47"/>
                  <a:pt x="136" y="20"/>
                  <a:pt x="124" y="10"/>
                </a:cubicBezTo>
                <a:cubicBezTo>
                  <a:pt x="123" y="10"/>
                  <a:pt x="123" y="9"/>
                  <a:pt x="122" y="9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24" y="26"/>
                  <a:pt x="127" y="29"/>
                  <a:pt x="128" y="33"/>
                </a:cubicBezTo>
                <a:cubicBezTo>
                  <a:pt x="135" y="45"/>
                  <a:pt x="131" y="58"/>
                  <a:pt x="131" y="58"/>
                </a:cubicBezTo>
                <a:cubicBezTo>
                  <a:pt x="131" y="58"/>
                  <a:pt x="129" y="50"/>
                  <a:pt x="127" y="43"/>
                </a:cubicBezTo>
                <a:cubicBezTo>
                  <a:pt x="127" y="41"/>
                  <a:pt x="125" y="36"/>
                  <a:pt x="122" y="3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5" y="102"/>
                  <a:pt x="129" y="105"/>
                  <a:pt x="130" y="108"/>
                </a:cubicBezTo>
                <a:cubicBezTo>
                  <a:pt x="131" y="114"/>
                  <a:pt x="142" y="142"/>
                  <a:pt x="156" y="150"/>
                </a:cubicBezTo>
                <a:cubicBezTo>
                  <a:pt x="157" y="151"/>
                  <a:pt x="157" y="151"/>
                  <a:pt x="157" y="151"/>
                </a:cubicBezTo>
                <a:cubicBezTo>
                  <a:pt x="157" y="122"/>
                  <a:pt x="157" y="122"/>
                  <a:pt x="157" y="122"/>
                </a:cubicBezTo>
                <a:cubicBezTo>
                  <a:pt x="157" y="121"/>
                  <a:pt x="157" y="121"/>
                  <a:pt x="157" y="121"/>
                </a:cubicBezTo>
                <a:cubicBezTo>
                  <a:pt x="149" y="112"/>
                  <a:pt x="136" y="102"/>
                  <a:pt x="132" y="95"/>
                </a:cubicBezTo>
                <a:cubicBezTo>
                  <a:pt x="128" y="89"/>
                  <a:pt x="130" y="86"/>
                  <a:pt x="130" y="86"/>
                </a:cubicBezTo>
                <a:cubicBezTo>
                  <a:pt x="130" y="86"/>
                  <a:pt x="144" y="106"/>
                  <a:pt x="157" y="117"/>
                </a:cubicBezTo>
                <a:cubicBezTo>
                  <a:pt x="157" y="85"/>
                  <a:pt x="157" y="85"/>
                  <a:pt x="157" y="85"/>
                </a:cubicBezTo>
                <a:close/>
                <a:moveTo>
                  <a:pt x="122" y="171"/>
                </a:moveTo>
                <a:cubicBezTo>
                  <a:pt x="122" y="122"/>
                  <a:pt x="122" y="122"/>
                  <a:pt x="122" y="122"/>
                </a:cubicBezTo>
                <a:cubicBezTo>
                  <a:pt x="124" y="125"/>
                  <a:pt x="126" y="128"/>
                  <a:pt x="127" y="131"/>
                </a:cubicBezTo>
                <a:cubicBezTo>
                  <a:pt x="133" y="140"/>
                  <a:pt x="130" y="152"/>
                  <a:pt x="125" y="164"/>
                </a:cubicBezTo>
                <a:cubicBezTo>
                  <a:pt x="125" y="167"/>
                  <a:pt x="123" y="169"/>
                  <a:pt x="122" y="171"/>
                </a:cubicBezTo>
                <a:close/>
                <a:moveTo>
                  <a:pt x="122" y="9"/>
                </a:moveTo>
                <a:cubicBezTo>
                  <a:pt x="111" y="0"/>
                  <a:pt x="102" y="1"/>
                  <a:pt x="102" y="1"/>
                </a:cubicBezTo>
                <a:cubicBezTo>
                  <a:pt x="102" y="1"/>
                  <a:pt x="109" y="7"/>
                  <a:pt x="103" y="13"/>
                </a:cubicBezTo>
                <a:cubicBezTo>
                  <a:pt x="97" y="18"/>
                  <a:pt x="97" y="41"/>
                  <a:pt x="99" y="48"/>
                </a:cubicBezTo>
                <a:cubicBezTo>
                  <a:pt x="100" y="54"/>
                  <a:pt x="107" y="63"/>
                  <a:pt x="102" y="63"/>
                </a:cubicBezTo>
                <a:cubicBezTo>
                  <a:pt x="99" y="63"/>
                  <a:pt x="91" y="56"/>
                  <a:pt x="84" y="49"/>
                </a:cubicBezTo>
                <a:cubicBezTo>
                  <a:pt x="84" y="83"/>
                  <a:pt x="84" y="83"/>
                  <a:pt x="84" y="83"/>
                </a:cubicBezTo>
                <a:cubicBezTo>
                  <a:pt x="104" y="85"/>
                  <a:pt x="112" y="84"/>
                  <a:pt x="112" y="84"/>
                </a:cubicBezTo>
                <a:cubicBezTo>
                  <a:pt x="112" y="84"/>
                  <a:pt x="98" y="89"/>
                  <a:pt x="84" y="8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5" y="97"/>
                  <a:pt x="104" y="94"/>
                  <a:pt x="104" y="94"/>
                </a:cubicBezTo>
                <a:cubicBezTo>
                  <a:pt x="104" y="94"/>
                  <a:pt x="111" y="104"/>
                  <a:pt x="101" y="107"/>
                </a:cubicBezTo>
                <a:cubicBezTo>
                  <a:pt x="97" y="108"/>
                  <a:pt x="91" y="108"/>
                  <a:pt x="84" y="109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90" y="125"/>
                  <a:pt x="96" y="118"/>
                  <a:pt x="96" y="118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113"/>
                  <a:pt x="94" y="125"/>
                  <a:pt x="84" y="139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5" y="182"/>
                  <a:pt x="85" y="181"/>
                </a:cubicBezTo>
                <a:cubicBezTo>
                  <a:pt x="91" y="176"/>
                  <a:pt x="99" y="164"/>
                  <a:pt x="99" y="163"/>
                </a:cubicBezTo>
                <a:cubicBezTo>
                  <a:pt x="99" y="162"/>
                  <a:pt x="102" y="156"/>
                  <a:pt x="102" y="156"/>
                </a:cubicBezTo>
                <a:cubicBezTo>
                  <a:pt x="102" y="156"/>
                  <a:pt x="102" y="175"/>
                  <a:pt x="102" y="180"/>
                </a:cubicBezTo>
                <a:cubicBezTo>
                  <a:pt x="101" y="185"/>
                  <a:pt x="103" y="191"/>
                  <a:pt x="105" y="195"/>
                </a:cubicBezTo>
                <a:cubicBezTo>
                  <a:pt x="108" y="199"/>
                  <a:pt x="109" y="201"/>
                  <a:pt x="109" y="201"/>
                </a:cubicBezTo>
                <a:cubicBezTo>
                  <a:pt x="109" y="201"/>
                  <a:pt x="106" y="191"/>
                  <a:pt x="107" y="190"/>
                </a:cubicBezTo>
                <a:cubicBezTo>
                  <a:pt x="108" y="189"/>
                  <a:pt x="117" y="181"/>
                  <a:pt x="122" y="171"/>
                </a:cubicBezTo>
                <a:cubicBezTo>
                  <a:pt x="122" y="122"/>
                  <a:pt x="122" y="122"/>
                  <a:pt x="122" y="122"/>
                </a:cubicBezTo>
                <a:cubicBezTo>
                  <a:pt x="118" y="117"/>
                  <a:pt x="114" y="113"/>
                  <a:pt x="114" y="110"/>
                </a:cubicBezTo>
                <a:cubicBezTo>
                  <a:pt x="114" y="107"/>
                  <a:pt x="117" y="97"/>
                  <a:pt x="117" y="97"/>
                </a:cubicBezTo>
                <a:cubicBezTo>
                  <a:pt x="117" y="97"/>
                  <a:pt x="119" y="98"/>
                  <a:pt x="122" y="100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17" y="21"/>
                  <a:pt x="112" y="11"/>
                  <a:pt x="112" y="11"/>
                </a:cubicBezTo>
                <a:cubicBezTo>
                  <a:pt x="112" y="11"/>
                  <a:pt x="117" y="16"/>
                  <a:pt x="122" y="23"/>
                </a:cubicBezTo>
                <a:lnTo>
                  <a:pt x="122" y="9"/>
                </a:lnTo>
                <a:close/>
                <a:moveTo>
                  <a:pt x="84" y="49"/>
                </a:moveTo>
                <a:cubicBezTo>
                  <a:pt x="78" y="43"/>
                  <a:pt x="73" y="38"/>
                  <a:pt x="72" y="37"/>
                </a:cubicBezTo>
                <a:cubicBezTo>
                  <a:pt x="69" y="35"/>
                  <a:pt x="42" y="20"/>
                  <a:pt x="28" y="18"/>
                </a:cubicBezTo>
                <a:cubicBezTo>
                  <a:pt x="15" y="16"/>
                  <a:pt x="13" y="17"/>
                  <a:pt x="13" y="17"/>
                </a:cubicBezTo>
                <a:cubicBezTo>
                  <a:pt x="13" y="17"/>
                  <a:pt x="19" y="32"/>
                  <a:pt x="23" y="35"/>
                </a:cubicBezTo>
                <a:cubicBezTo>
                  <a:pt x="26" y="39"/>
                  <a:pt x="36" y="43"/>
                  <a:pt x="31" y="46"/>
                </a:cubicBezTo>
                <a:cubicBezTo>
                  <a:pt x="25" y="49"/>
                  <a:pt x="3" y="39"/>
                  <a:pt x="3" y="39"/>
                </a:cubicBezTo>
                <a:cubicBezTo>
                  <a:pt x="3" y="39"/>
                  <a:pt x="0" y="47"/>
                  <a:pt x="0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9"/>
                  <a:pt x="3" y="78"/>
                  <a:pt x="11" y="85"/>
                </a:cubicBezTo>
                <a:cubicBezTo>
                  <a:pt x="31" y="102"/>
                  <a:pt x="45" y="107"/>
                  <a:pt x="61" y="105"/>
                </a:cubicBezTo>
                <a:cubicBezTo>
                  <a:pt x="68" y="105"/>
                  <a:pt x="76" y="102"/>
                  <a:pt x="84" y="100"/>
                </a:cubicBezTo>
                <a:cubicBezTo>
                  <a:pt x="84" y="89"/>
                  <a:pt x="84" y="89"/>
                  <a:pt x="84" y="89"/>
                </a:cubicBezTo>
                <a:cubicBezTo>
                  <a:pt x="80" y="89"/>
                  <a:pt x="76" y="88"/>
                  <a:pt x="73" y="87"/>
                </a:cubicBezTo>
                <a:cubicBezTo>
                  <a:pt x="57" y="83"/>
                  <a:pt x="42" y="73"/>
                  <a:pt x="42" y="73"/>
                </a:cubicBezTo>
                <a:cubicBezTo>
                  <a:pt x="42" y="73"/>
                  <a:pt x="62" y="80"/>
                  <a:pt x="83" y="83"/>
                </a:cubicBezTo>
                <a:cubicBezTo>
                  <a:pt x="83" y="83"/>
                  <a:pt x="84" y="83"/>
                  <a:pt x="84" y="83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109"/>
                </a:moveTo>
                <a:cubicBezTo>
                  <a:pt x="72" y="110"/>
                  <a:pt x="58" y="112"/>
                  <a:pt x="51" y="116"/>
                </a:cubicBezTo>
                <a:cubicBezTo>
                  <a:pt x="39" y="123"/>
                  <a:pt x="39" y="135"/>
                  <a:pt x="37" y="141"/>
                </a:cubicBezTo>
                <a:cubicBezTo>
                  <a:pt x="36" y="147"/>
                  <a:pt x="29" y="149"/>
                  <a:pt x="29" y="149"/>
                </a:cubicBezTo>
                <a:cubicBezTo>
                  <a:pt x="29" y="149"/>
                  <a:pt x="37" y="154"/>
                  <a:pt x="43" y="149"/>
                </a:cubicBezTo>
                <a:cubicBezTo>
                  <a:pt x="49" y="144"/>
                  <a:pt x="52" y="134"/>
                  <a:pt x="58" y="135"/>
                </a:cubicBezTo>
                <a:cubicBezTo>
                  <a:pt x="65" y="136"/>
                  <a:pt x="52" y="152"/>
                  <a:pt x="50" y="155"/>
                </a:cubicBezTo>
                <a:cubicBezTo>
                  <a:pt x="50" y="158"/>
                  <a:pt x="47" y="178"/>
                  <a:pt x="50" y="186"/>
                </a:cubicBezTo>
                <a:cubicBezTo>
                  <a:pt x="53" y="193"/>
                  <a:pt x="55" y="195"/>
                  <a:pt x="55" y="195"/>
                </a:cubicBezTo>
                <a:cubicBezTo>
                  <a:pt x="55" y="195"/>
                  <a:pt x="51" y="206"/>
                  <a:pt x="58" y="211"/>
                </a:cubicBezTo>
                <a:cubicBezTo>
                  <a:pt x="65" y="216"/>
                  <a:pt x="73" y="215"/>
                  <a:pt x="73" y="215"/>
                </a:cubicBezTo>
                <a:cubicBezTo>
                  <a:pt x="73" y="215"/>
                  <a:pt x="75" y="218"/>
                  <a:pt x="78" y="217"/>
                </a:cubicBezTo>
                <a:cubicBezTo>
                  <a:pt x="81" y="216"/>
                  <a:pt x="86" y="212"/>
                  <a:pt x="82" y="208"/>
                </a:cubicBezTo>
                <a:cubicBezTo>
                  <a:pt x="78" y="204"/>
                  <a:pt x="76" y="205"/>
                  <a:pt x="75" y="207"/>
                </a:cubicBezTo>
                <a:cubicBezTo>
                  <a:pt x="73" y="209"/>
                  <a:pt x="73" y="213"/>
                  <a:pt x="73" y="213"/>
                </a:cubicBezTo>
                <a:cubicBezTo>
                  <a:pt x="73" y="213"/>
                  <a:pt x="62" y="213"/>
                  <a:pt x="59" y="209"/>
                </a:cubicBezTo>
                <a:cubicBezTo>
                  <a:pt x="57" y="204"/>
                  <a:pt x="55" y="198"/>
                  <a:pt x="57" y="194"/>
                </a:cubicBezTo>
                <a:cubicBezTo>
                  <a:pt x="59" y="191"/>
                  <a:pt x="64" y="186"/>
                  <a:pt x="68" y="188"/>
                </a:cubicBezTo>
                <a:cubicBezTo>
                  <a:pt x="73" y="188"/>
                  <a:pt x="79" y="187"/>
                  <a:pt x="84" y="182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83" y="141"/>
                  <a:pt x="82" y="143"/>
                  <a:pt x="81" y="145"/>
                </a:cubicBezTo>
                <a:cubicBezTo>
                  <a:pt x="71" y="162"/>
                  <a:pt x="65" y="172"/>
                  <a:pt x="65" y="172"/>
                </a:cubicBezTo>
                <a:cubicBezTo>
                  <a:pt x="65" y="172"/>
                  <a:pt x="70" y="153"/>
                  <a:pt x="76" y="143"/>
                </a:cubicBezTo>
                <a:cubicBezTo>
                  <a:pt x="79" y="140"/>
                  <a:pt x="81" y="136"/>
                  <a:pt x="84" y="132"/>
                </a:cubicBezTo>
                <a:lnTo>
                  <a:pt x="84" y="10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59259E-6 C -0.01632 0.04977 -0.03264 0.09954 -0.03281 0.14121 C -0.03299 0.18264 -0.01719 0.20787 -0.00139 0.24954 C 0.01441 0.29097 0.04809 0.33218 0.06163 0.39074 C 0.07517 0.44931 0.08438 0.50417 0.07951 0.6 C 0.07465 0.6963 0.04097 0.88542 0.03281 0.96597 C 0.02465 1.04653 0.02743 1.06551 0.03021 1.08472 " pathEditMode="relative" rAng="0" ptsTypes="aaaaaaA">
                                      <p:cBhvr>
                                        <p:cTn id="9" dur="5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5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3" dur="5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2.59259E-6 C -0.01632 0.04931 -0.03264 0.09931 -0.03282 0.14097 C -0.03299 0.18241 -0.01719 0.20764 -0.00139 0.24931 C 0.01441 0.29097 0.04809 0.33218 0.06163 0.39028 C 0.07517 0.44885 0.08437 0.50371 0.07951 0.59977 C 0.07465 0.69607 0.04097 0.88519 0.03281 0.96574 C 0.02465 1.0463 0.02743 1.06505 0.0302 1.08472 " pathEditMode="relative" rAng="0" ptsTypes="aaaaaaA">
                                      <p:cBhvr>
                                        <p:cTn id="18" dur="4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4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22" dur="4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59259E-6 C -0.01632 0.04769 -0.03264 0.09537 -0.03281 0.13519 C -0.03298 0.175 -0.01718 0.19908 -0.00139 0.23889 C 0.01441 0.27871 0.04809 0.31806 0.06164 0.37408 C 0.07518 0.4301 0.08438 0.48287 0.07952 0.57454 C 0.07466 0.66667 0.04098 0.84792 0.03282 0.925 C 0.02466 1.00209 0.02743 1.02014 0.03021 1.03866 " pathEditMode="relative" rAng="0" ptsTypes="aaaaaaA">
                                      <p:cBhvr>
                                        <p:cTn id="2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192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9" dur="4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0800000">
                                      <p:cBhvr>
                                        <p:cTn id="3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2.5E-6 -2.59259E-6 C -0.01632 0.04931 -0.03264 0.09931 -0.03281 0.14097 C -0.03299 0.18241 -0.01719 0.20764 -0.00139 0.24931 C 0.01441 0.29097 0.04809 0.33218 0.06163 0.39028 C 0.07517 0.44885 0.08437 0.50371 0.07951 0.59977 C 0.07465 0.69607 0.04097 0.88519 0.03281 0.96574 C 0.02465 1.0463 0.02743 1.06505 0.03021 1.08472 " pathEditMode="relative" rAng="0" ptsTypes="aaaaaaA">
                                      <p:cBhvr>
                                        <p:cTn id="3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38" dur="35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Rot by="-5400000">
                                      <p:cBhvr>
                                        <p:cTn id="40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2.59259E-6 C 0.02535 0.06366 0.0507 0.12801 0.05486 0.21181 C 0.05903 0.29537 0.03559 0.39769 0.02465 0.50162 C 0.01372 0.60533 -0.00521 0.7375 -0.01094 0.83472 C -0.01667 0.93218 -0.01007 1.04468 -0.00955 1.08472 " pathEditMode="relative" rAng="0" ptsTypes="aaaaA">
                                      <p:cBhvr>
                                        <p:cTn id="45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542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49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00004 0.000090 C 0.018060 0.084123 0.036120 0.168613 0.036980 0.293843 C 0.037850 0.418843 0.024480 0.628563 0.005390 0.751943 C -0.013710 0.875323 -0.062150 0.983893 -0.078120 1.034353 C -0.094090 1.084813 -0.091490 1.050092 -0.090450 1.055193 " pathEditMode="relative" rAng="0" ptsTypes="aaaaA">
                                      <p:cBhvr>
                                        <p:cTn id="54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53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56" dur="6500" fill="hold"/>
                                        <p:tgtEl>
                                          <p:spTgt spid="10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3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-10800000">
                                      <p:cBhvr>
                                        <p:cTn id="58" dur="6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91 -2.59259E-6 C -0.00052 0.09283 0.00087 0.18588 -0.00191 0.25556 C -0.00451 0.32547 -0.00885 0.35972 -0.01788 0.4176 C -0.02691 0.47593 -0.05173 0.52894 -0.05642 0.60486 C -0.06111 0.68102 -0.05764 0.79422 -0.04583 0.87408 C -0.03403 0.95417 0.00226 1.05255 0.01406 1.08472 " pathEditMode="relative" rAng="0" ptsTypes="aaaaaA">
                                      <p:cBhvr>
                                        <p:cTn id="6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5423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65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10800000">
                                      <p:cBhvr>
                                        <p:cTn id="6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0.00555 -2.59259E-6 C 0.02014 0.1588 0.04601 0.31852 0.05 0.43148 C 0.05417 0.54445 0.02327 0.61412 0.01927 0.67685 C 0.01511 0.73959 0.01493 0.74746 0.02518 0.80787 C 0.03542 0.86783 0.07118 1 0.08073 1.03866 " pathEditMode="relative" rAng="0" ptsTypes="aaaaA">
                                      <p:cBhvr>
                                        <p:cTn id="72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5192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grpId="2" nodeType="with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74" dur="5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3" nodeType="withEffect">
                                  <p:stCondLst>
                                    <p:cond delay="6500"/>
                                  </p:stCondLst>
                                  <p:childTnLst>
                                    <p:animRot by="5400000">
                                      <p:cBhvr>
                                        <p:cTn id="76" dur="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8" presetClass="entr" presetSubtype="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59259E-6 C -0.01632 0.04977 -0.03264 0.09954 -0.03282 0.14121 C -0.03299 0.18264 -0.01719 0.20787 -0.00139 0.24954 C 0.01441 0.29097 0.04809 0.33218 0.06163 0.39074 C 0.07517 0.44931 0.08437 0.50417 0.07951 0.6 C 0.07465 0.6963 0.04097 0.88542 0.03281 0.96597 C 0.02465 1.04653 0.02743 1.06551 0.0302 1.08472 " pathEditMode="relative" rAng="0" ptsTypes="aaaaaaA">
                                      <p:cBhvr>
                                        <p:cTn id="81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423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indefinite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3" dur="5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0800000">
                                      <p:cBhvr>
                                        <p:cTn id="85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2.59259E-6 C -0.01632 0.04722 -0.03264 0.09514 -0.03282 0.13496 C -0.03299 0.17477 -0.01719 0.19885 -0.00139 0.23866 C 0.01441 0.27871 0.04809 0.31806 0.06163 0.37385 C 0.07517 0.42986 0.08437 0.48241 0.07951 0.57431 C 0.07465 0.66644 0.04097 0.84769 0.03281 0.92477 C 0.02465 1.00185 0.02743 1.01991 0.0302 1.03866 " pathEditMode="relative" rAng="0" ptsTypes="aaaaaaA">
                                      <p:cBhvr>
                                        <p:cTn id="9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5192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2" dur="6000" fill="hold"/>
                                        <p:tgtEl>
                                          <p:spTgt spid="5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9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892 0.000183 C 0.029229 0.061296 0.054579 0.122646 0.058749 0.202966 C 0.062919 0.283056 0.039479 0.380976 0.028539 0.480516 C 0.017599 0.579816 -0.001321 0.706436 -0.007051 0.799495 C -0.012781 0.892786 -0.006181 1.000415 -0.005661 1.038845 " pathEditMode="relative" rAng="0" ptsTypes="aaaaA">
                                      <p:cBhvr>
                                        <p:cTn id="9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1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repeatCount="indefinite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1" dur="4000" fill="hold"/>
                                        <p:tgtEl>
                                          <p:spTgt spid="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10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001 0.000090 C -0.008850 0.071393 -0.017710 0.142693 -0.017710 0.215373 C -0.017710 0.287593 -0.008510 0.358193 0.000001 0.435743 C 0.008510 0.513063 0.009900 0.595003 0.032990 0.679493 C 0.056080 0.763983 0.118920 0.873703 0.138370 0.941303 C 0.157810 1.008893 0.150000 1.062593 0.149310 1.084813 " pathEditMode="relative" rAng="0" ptsTypes="aaaaaA">
                                      <p:cBhvr>
                                        <p:cTn id="108" dur="6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542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fill="hold" grpId="2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10" dur="6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grpId="3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-5400000">
                                      <p:cBhvr>
                                        <p:cTn id="112" dur="6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77778E-6 -2.59259E-6 C 0.00139 0.08889 0.00278 0.17801 -2.77778E-6 0.24491 C -0.00277 0.31158 -0.00712 0.34445 -0.01649 0.4 C -0.02587 0.45579 -0.05139 0.50648 -0.05625 0.57917 C -0.06111 0.65209 -0.05746 0.76042 -0.04531 0.83681 C -0.03316 0.91366 0.00417 1.00764 0.01632 1.03866 " pathEditMode="relative" rAng="0" ptsTypes="aaaaaA">
                                      <p:cBhvr>
                                        <p:cTn id="1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5192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repeatCount="indefinite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19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10800000">
                                      <p:cBhvr>
                                        <p:cTn id="1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repeatCount="indefinite" accel="50000" decel="5000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1.38889E-6 -2.59259E-6 C 0.02413 0.1588 0.04826 0.31852 0.05208 0.43148 C 0.0559 0.54445 0.02708 0.61412 0.02326 0.67685 C 0.01944 0.73959 0.01927 0.74746 0.02882 0.80787 C 0.03837 0.86783 0.07187 1 0.08073 1.03866 " pathEditMode="relative" rAng="0" ptsTypes="aaaaA">
                                      <p:cBhvr>
                                        <p:cTn id="1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5192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28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animRot by="5400000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4" grpId="1" animBg="1"/>
      <p:bldP spid="104" grpId="2" animBg="1"/>
      <p:bldP spid="104" grpId="3" animBg="1"/>
      <p:bldP spid="105" grpId="0" animBg="1"/>
      <p:bldP spid="105" grpId="1" animBg="1"/>
      <p:bldP spid="105" grpId="2" animBg="1"/>
      <p:bldP spid="105" grpId="3" animBg="1"/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106" grpId="0" animBg="1"/>
      <p:bldP spid="106" grpId="1" animBg="1"/>
      <p:bldP spid="106" grpId="2" animBg="1"/>
      <p:bldP spid="106" grpId="3" animBg="1"/>
      <p:bldP spid="108" grpId="0" animBg="1"/>
      <p:bldP spid="108" grpId="1" animBg="1"/>
      <p:bldP spid="108" grpId="2" animBg="1"/>
      <p:bldP spid="108" grpId="3" animBg="1"/>
      <p:bldP spid="109" grpId="0" animBg="1"/>
      <p:bldP spid="109" grpId="1" animBg="1"/>
      <p:bldP spid="109" grpId="2" animBg="1"/>
      <p:bldP spid="109" grpId="3" animBg="1"/>
      <p:bldP spid="110" grpId="0" animBg="1"/>
      <p:bldP spid="110" grpId="1" animBg="1"/>
      <p:bldP spid="110" grpId="2" animBg="1"/>
      <p:bldP spid="110" grpId="3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5" grpId="3" animBg="1"/>
      <p:bldP spid="6" grpId="0" animBg="1"/>
      <p:bldP spid="6" grpId="1" animBg="1"/>
      <p:bldP spid="6" grpId="2" animBg="1"/>
      <p:bldP spid="6" grpId="3" animBg="1"/>
      <p:bldP spid="107" grpId="0" animBg="1"/>
      <p:bldP spid="107" grpId="1" animBg="1"/>
      <p:bldP spid="107" grpId="2" animBg="1"/>
      <p:bldP spid="107" grpId="3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05"/>
          <p:cNvGrpSpPr>
            <a:grpSpLocks/>
          </p:cNvGrpSpPr>
          <p:nvPr/>
        </p:nvGrpSpPr>
        <p:grpSpPr bwMode="auto">
          <a:xfrm>
            <a:off x="5072063" y="2070100"/>
            <a:ext cx="3538537" cy="3111500"/>
            <a:chOff x="3531" y="1547"/>
            <a:chExt cx="1548" cy="1361"/>
          </a:xfrm>
        </p:grpSpPr>
        <p:sp>
          <p:nvSpPr>
            <p:cNvPr id="18444" name="Rectangle 37"/>
            <p:cNvSpPr>
              <a:spLocks noChangeArrowheads="1"/>
            </p:cNvSpPr>
            <p:nvPr/>
          </p:nvSpPr>
          <p:spPr bwMode="auto">
            <a:xfrm>
              <a:off x="4320" y="1632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18445" name="Rectangle 35"/>
            <p:cNvSpPr>
              <a:spLocks noChangeArrowheads="1"/>
            </p:cNvSpPr>
            <p:nvPr/>
          </p:nvSpPr>
          <p:spPr bwMode="auto">
            <a:xfrm>
              <a:off x="3600" y="2256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grpSp>
          <p:nvGrpSpPr>
            <p:cNvPr id="18446" name="Group 16"/>
            <p:cNvGrpSpPr>
              <a:grpSpLocks/>
            </p:cNvGrpSpPr>
            <p:nvPr/>
          </p:nvGrpSpPr>
          <p:grpSpPr bwMode="auto">
            <a:xfrm>
              <a:off x="3927" y="1929"/>
              <a:ext cx="726" cy="590"/>
              <a:chOff x="3456" y="1949"/>
              <a:chExt cx="726" cy="590"/>
            </a:xfrm>
          </p:grpSpPr>
          <p:sp>
            <p:nvSpPr>
              <p:cNvPr id="18476" name="Line 17"/>
              <p:cNvSpPr>
                <a:spLocks noChangeShapeType="1"/>
              </p:cNvSpPr>
              <p:nvPr/>
            </p:nvSpPr>
            <p:spPr bwMode="auto">
              <a:xfrm>
                <a:off x="3456" y="2251"/>
                <a:ext cx="726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7" name="Line 18"/>
              <p:cNvSpPr>
                <a:spLocks noChangeShapeType="1"/>
              </p:cNvSpPr>
              <p:nvPr/>
            </p:nvSpPr>
            <p:spPr bwMode="auto">
              <a:xfrm>
                <a:off x="3833" y="1949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47" name="Rectangle 34"/>
            <p:cNvSpPr>
              <a:spLocks noChangeArrowheads="1"/>
            </p:cNvSpPr>
            <p:nvPr/>
          </p:nvSpPr>
          <p:spPr bwMode="auto">
            <a:xfrm>
              <a:off x="3608" y="1621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sp>
          <p:nvSpPr>
            <p:cNvPr id="18448" name="Rectangle 36"/>
            <p:cNvSpPr>
              <a:spLocks noChangeArrowheads="1"/>
            </p:cNvSpPr>
            <p:nvPr/>
          </p:nvSpPr>
          <p:spPr bwMode="auto">
            <a:xfrm>
              <a:off x="4320" y="2256"/>
              <a:ext cx="680" cy="590"/>
            </a:xfrm>
            <a:prstGeom prst="rect">
              <a:avLst/>
            </a:prstGeom>
            <a:solidFill>
              <a:srgbClr val="000080">
                <a:alpha val="1490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/>
            </a:p>
          </p:txBody>
        </p:sp>
        <p:grpSp>
          <p:nvGrpSpPr>
            <p:cNvPr id="18449" name="Group 39"/>
            <p:cNvGrpSpPr>
              <a:grpSpLocks/>
            </p:cNvGrpSpPr>
            <p:nvPr/>
          </p:nvGrpSpPr>
          <p:grpSpPr bwMode="auto">
            <a:xfrm>
              <a:off x="3531" y="1549"/>
              <a:ext cx="91" cy="91"/>
              <a:chOff x="156" y="3521"/>
              <a:chExt cx="91" cy="91"/>
            </a:xfrm>
          </p:grpSpPr>
          <p:sp>
            <p:nvSpPr>
              <p:cNvPr id="18474" name="Line 40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5" name="Line 41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0" name="Group 42"/>
            <p:cNvGrpSpPr>
              <a:grpSpLocks/>
            </p:cNvGrpSpPr>
            <p:nvPr/>
          </p:nvGrpSpPr>
          <p:grpSpPr bwMode="auto">
            <a:xfrm>
              <a:off x="4262" y="1547"/>
              <a:ext cx="91" cy="91"/>
              <a:chOff x="156" y="3521"/>
              <a:chExt cx="91" cy="91"/>
            </a:xfrm>
          </p:grpSpPr>
          <p:sp>
            <p:nvSpPr>
              <p:cNvPr id="18472" name="Line 43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3" name="Line 44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1" name="Group 45"/>
            <p:cNvGrpSpPr>
              <a:grpSpLocks/>
            </p:cNvGrpSpPr>
            <p:nvPr/>
          </p:nvGrpSpPr>
          <p:grpSpPr bwMode="auto">
            <a:xfrm>
              <a:off x="4262" y="2182"/>
              <a:ext cx="91" cy="91"/>
              <a:chOff x="156" y="3521"/>
              <a:chExt cx="91" cy="91"/>
            </a:xfrm>
          </p:grpSpPr>
          <p:sp>
            <p:nvSpPr>
              <p:cNvPr id="18470" name="Line 46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71" name="Line 47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2" name="Group 48"/>
            <p:cNvGrpSpPr>
              <a:grpSpLocks/>
            </p:cNvGrpSpPr>
            <p:nvPr/>
          </p:nvGrpSpPr>
          <p:grpSpPr bwMode="auto">
            <a:xfrm>
              <a:off x="4988" y="2182"/>
              <a:ext cx="91" cy="91"/>
              <a:chOff x="156" y="3521"/>
              <a:chExt cx="91" cy="91"/>
            </a:xfrm>
          </p:grpSpPr>
          <p:sp>
            <p:nvSpPr>
              <p:cNvPr id="18468" name="Line 49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9" name="Line 50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3" name="Group 51"/>
            <p:cNvGrpSpPr>
              <a:grpSpLocks/>
            </p:cNvGrpSpPr>
            <p:nvPr/>
          </p:nvGrpSpPr>
          <p:grpSpPr bwMode="auto">
            <a:xfrm>
              <a:off x="4988" y="2817"/>
              <a:ext cx="91" cy="91"/>
              <a:chOff x="156" y="3521"/>
              <a:chExt cx="91" cy="91"/>
            </a:xfrm>
          </p:grpSpPr>
          <p:sp>
            <p:nvSpPr>
              <p:cNvPr id="18466" name="Line 52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7" name="Line 53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4" name="Group 54"/>
            <p:cNvGrpSpPr>
              <a:grpSpLocks/>
            </p:cNvGrpSpPr>
            <p:nvPr/>
          </p:nvGrpSpPr>
          <p:grpSpPr bwMode="auto">
            <a:xfrm>
              <a:off x="4262" y="2817"/>
              <a:ext cx="91" cy="91"/>
              <a:chOff x="156" y="3521"/>
              <a:chExt cx="91" cy="91"/>
            </a:xfrm>
          </p:grpSpPr>
          <p:sp>
            <p:nvSpPr>
              <p:cNvPr id="18464" name="Line 55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5" name="Line 56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5" name="Group 63"/>
            <p:cNvGrpSpPr>
              <a:grpSpLocks/>
            </p:cNvGrpSpPr>
            <p:nvPr/>
          </p:nvGrpSpPr>
          <p:grpSpPr bwMode="auto">
            <a:xfrm>
              <a:off x="3536" y="2817"/>
              <a:ext cx="91" cy="91"/>
              <a:chOff x="156" y="3521"/>
              <a:chExt cx="91" cy="91"/>
            </a:xfrm>
          </p:grpSpPr>
          <p:sp>
            <p:nvSpPr>
              <p:cNvPr id="18462" name="Line 64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3" name="Line 65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6" name="Group 69"/>
            <p:cNvGrpSpPr>
              <a:grpSpLocks/>
            </p:cNvGrpSpPr>
            <p:nvPr/>
          </p:nvGrpSpPr>
          <p:grpSpPr bwMode="auto">
            <a:xfrm>
              <a:off x="4971" y="1562"/>
              <a:ext cx="91" cy="91"/>
              <a:chOff x="156" y="3521"/>
              <a:chExt cx="91" cy="91"/>
            </a:xfrm>
          </p:grpSpPr>
          <p:sp>
            <p:nvSpPr>
              <p:cNvPr id="18460" name="Line 70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61" name="Line 71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8457" name="Group 72"/>
            <p:cNvGrpSpPr>
              <a:grpSpLocks/>
            </p:cNvGrpSpPr>
            <p:nvPr/>
          </p:nvGrpSpPr>
          <p:grpSpPr bwMode="auto">
            <a:xfrm>
              <a:off x="3536" y="2182"/>
              <a:ext cx="91" cy="91"/>
              <a:chOff x="156" y="3521"/>
              <a:chExt cx="91" cy="91"/>
            </a:xfrm>
          </p:grpSpPr>
          <p:sp>
            <p:nvSpPr>
              <p:cNvPr id="18458" name="Line 73"/>
              <p:cNvSpPr>
                <a:spLocks noChangeShapeType="1"/>
              </p:cNvSpPr>
              <p:nvPr/>
            </p:nvSpPr>
            <p:spPr bwMode="auto">
              <a:xfrm>
                <a:off x="156" y="3566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9" name="Line 74"/>
              <p:cNvSpPr>
                <a:spLocks noChangeShapeType="1"/>
              </p:cNvSpPr>
              <p:nvPr/>
            </p:nvSpPr>
            <p:spPr bwMode="auto">
              <a:xfrm>
                <a:off x="204" y="3521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8434" name="Text Box 106"/>
          <p:cNvSpPr txBox="1">
            <a:spLocks noChangeArrowheads="1"/>
          </p:cNvSpPr>
          <p:nvPr/>
        </p:nvSpPr>
        <p:spPr bwMode="auto">
          <a:xfrm>
            <a:off x="5292725" y="2420938"/>
            <a:ext cx="14398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Pick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out</a:t>
            </a:r>
          </a:p>
        </p:txBody>
      </p:sp>
      <p:sp>
        <p:nvSpPr>
          <p:cNvPr id="18435" name="Text Box 107"/>
          <p:cNvSpPr txBox="1">
            <a:spLocks noChangeArrowheads="1"/>
          </p:cNvSpPr>
          <p:nvPr/>
        </p:nvSpPr>
        <p:spPr bwMode="auto">
          <a:xfrm>
            <a:off x="6877050" y="3933825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Badly     off</a:t>
            </a:r>
          </a:p>
        </p:txBody>
      </p:sp>
      <p:sp>
        <p:nvSpPr>
          <p:cNvPr id="18436" name="Text Box 106"/>
          <p:cNvSpPr txBox="1">
            <a:spLocks noChangeArrowheads="1"/>
          </p:cNvSpPr>
          <p:nvPr/>
        </p:nvSpPr>
        <p:spPr bwMode="auto">
          <a:xfrm>
            <a:off x="6804025" y="2276475"/>
            <a:ext cx="16557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Spend (in) doing</a:t>
            </a:r>
          </a:p>
        </p:txBody>
      </p:sp>
      <p:sp>
        <p:nvSpPr>
          <p:cNvPr id="18437" name="Text Box 106"/>
          <p:cNvSpPr txBox="1">
            <a:spLocks noChangeArrowheads="1"/>
          </p:cNvSpPr>
          <p:nvPr/>
        </p:nvSpPr>
        <p:spPr bwMode="auto">
          <a:xfrm>
            <a:off x="5076825" y="3716338"/>
            <a:ext cx="17335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4D4D4D"/>
                </a:solidFill>
              </a:rPr>
              <a:t>Feel content with</a:t>
            </a:r>
          </a:p>
        </p:txBody>
      </p:sp>
      <p:sp>
        <p:nvSpPr>
          <p:cNvPr id="18438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grpSp>
        <p:nvGrpSpPr>
          <p:cNvPr id="18439" name="Group 47"/>
          <p:cNvGrpSpPr>
            <a:grpSpLocks/>
          </p:cNvGrpSpPr>
          <p:nvPr/>
        </p:nvGrpSpPr>
        <p:grpSpPr bwMode="auto">
          <a:xfrm>
            <a:off x="179388" y="1555750"/>
            <a:ext cx="6397625" cy="1562100"/>
            <a:chOff x="249" y="527"/>
            <a:chExt cx="4030" cy="984"/>
          </a:xfrm>
        </p:grpSpPr>
        <p:sp>
          <p:nvSpPr>
            <p:cNvPr id="18440" name="Text Box 110"/>
            <p:cNvSpPr txBox="1">
              <a:spLocks noChangeArrowheads="1"/>
            </p:cNvSpPr>
            <p:nvPr/>
          </p:nvSpPr>
          <p:spPr bwMode="auto">
            <a:xfrm>
              <a:off x="249" y="527"/>
              <a:ext cx="403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CN" sz="3200">
                  <a:solidFill>
                    <a:srgbClr val="FF0000"/>
                  </a:solidFill>
                  <a:latin typeface="Arial" charset="0"/>
                  <a:ea typeface="华文彩云"/>
                  <a:cs typeface="华文彩云"/>
                </a:rPr>
                <a:t>Prases and Sentence Patterns</a:t>
              </a:r>
            </a:p>
          </p:txBody>
        </p:sp>
        <p:grpSp>
          <p:nvGrpSpPr>
            <p:cNvPr id="18441" name="Group 49"/>
            <p:cNvGrpSpPr>
              <a:grpSpLocks/>
            </p:cNvGrpSpPr>
            <p:nvPr/>
          </p:nvGrpSpPr>
          <p:grpSpPr bwMode="auto">
            <a:xfrm>
              <a:off x="703" y="980"/>
              <a:ext cx="2186" cy="531"/>
              <a:chOff x="703" y="980"/>
              <a:chExt cx="2186" cy="531"/>
            </a:xfrm>
          </p:grpSpPr>
          <p:sp>
            <p:nvSpPr>
              <p:cNvPr id="18442" name="Rectangle 108"/>
              <p:cNvSpPr>
                <a:spLocks noChangeArrowheads="1"/>
              </p:cNvSpPr>
              <p:nvPr/>
            </p:nvSpPr>
            <p:spPr bwMode="auto">
              <a:xfrm>
                <a:off x="703" y="1389"/>
                <a:ext cx="2186" cy="12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  <p:sp>
            <p:nvSpPr>
              <p:cNvPr id="18443" name="Text Box 112"/>
              <p:cNvSpPr txBox="1">
                <a:spLocks noChangeArrowheads="1"/>
              </p:cNvSpPr>
              <p:nvPr/>
            </p:nvSpPr>
            <p:spPr bwMode="auto">
              <a:xfrm>
                <a:off x="1066" y="980"/>
                <a:ext cx="14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kumimoji="0" lang="en-US" altLang="zh-CN" sz="2800" b="0">
                    <a:solidFill>
                      <a:schemeClr val="tx1"/>
                    </a:solidFill>
                    <a:latin typeface="Arial" charset="0"/>
                    <a:ea typeface="黑体" pitchFamily="49" charset="-122"/>
                  </a:rPr>
                  <a:t>From reading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95288" y="1989138"/>
            <a:ext cx="8289925" cy="3722687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77975" y="498105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042988" y="4868863"/>
            <a:ext cx="6408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/>
              <a:t>卓别林把坏掉的土豆从篮子里挑出来。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13840" y="2312988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71563" y="2209800"/>
            <a:ext cx="537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zh-CN" sz="2800">
                <a:solidFill>
                  <a:srgbClr val="FF0000"/>
                </a:solidFill>
              </a:rPr>
              <a:t>(</a:t>
            </a:r>
            <a:r>
              <a:rPr lang="zh-CN" altLang="en-US" sz="2800">
                <a:solidFill>
                  <a:srgbClr val="FF0000"/>
                </a:solidFill>
              </a:rPr>
              <a:t>从同类当中）选出</a:t>
            </a:r>
            <a:r>
              <a:rPr lang="en-US" altLang="zh-CN" sz="2800">
                <a:solidFill>
                  <a:srgbClr val="FF0000"/>
                </a:solidFill>
              </a:rPr>
              <a:t>;</a:t>
            </a:r>
            <a:r>
              <a:rPr lang="zh-CN" altLang="en-US" sz="2800">
                <a:solidFill>
                  <a:srgbClr val="FF0000"/>
                </a:solidFill>
              </a:rPr>
              <a:t>选择</a:t>
            </a:r>
            <a:r>
              <a:rPr lang="en-US" altLang="zh-CN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06220" y="3828415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971550" y="3644900"/>
            <a:ext cx="77406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Chaplin picked out the bad potatoes from the basket.</a:t>
            </a:r>
          </a:p>
        </p:txBody>
      </p:sp>
      <p:sp>
        <p:nvSpPr>
          <p:cNvPr id="19464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19465" name="Text Box 169"/>
          <p:cNvSpPr txBox="1">
            <a:spLocks noChangeArrowheads="1"/>
          </p:cNvSpPr>
          <p:nvPr/>
        </p:nvSpPr>
        <p:spPr bwMode="auto">
          <a:xfrm>
            <a:off x="539750" y="6237288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989138"/>
            <a:ext cx="22875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147763" y="4581525"/>
            <a:ext cx="7385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0"/>
              <a:t>很容易就能辨认出卓别林，因为他经常穿着肥大的裤子和一顶小圆黑礼帽。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71563" y="2209800"/>
            <a:ext cx="6021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2. (</a:t>
            </a:r>
            <a:r>
              <a:rPr lang="zh-CN" altLang="en-US" sz="2800">
                <a:solidFill>
                  <a:srgbClr val="FF0000"/>
                </a:solidFill>
              </a:rPr>
              <a:t>在许多人当中）看出；辨认出</a:t>
            </a:r>
            <a:r>
              <a:rPr lang="en-US" altLang="zh-CN" sz="2800">
                <a:solidFill>
                  <a:srgbClr val="FF0000"/>
                </a:solidFill>
              </a:rPr>
              <a:t>…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1003300" y="3057525"/>
            <a:ext cx="78168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It’s easy to pick out Chaplin because he always wore large trousers and a small round black hat.</a:t>
            </a:r>
          </a:p>
        </p:txBody>
      </p:sp>
      <p:sp>
        <p:nvSpPr>
          <p:cNvPr id="20488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20489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7106" name="文本占位符 47105" descr="1077630306707">
            <a:hlinkClick r:id="rId2"/>
          </p:cNvPr>
          <p:cNvPicPr>
            <a:picLocks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21513" y="908050"/>
            <a:ext cx="1836737" cy="2281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169988" y="4748213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0"/>
              <a:t>卓别林很快理解了电影剧本。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1093788" y="2239963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</a:rPr>
              <a:t>3.</a:t>
            </a:r>
            <a:r>
              <a:rPr lang="zh-CN" altLang="en-US" sz="2800">
                <a:solidFill>
                  <a:srgbClr val="FF0000"/>
                </a:solidFill>
              </a:rPr>
              <a:t>了解</a:t>
            </a:r>
            <a:r>
              <a:rPr lang="en-US" altLang="zh-CN" sz="2800">
                <a:solidFill>
                  <a:srgbClr val="FF0000"/>
                </a:solidFill>
              </a:rPr>
              <a:t>; </a:t>
            </a:r>
            <a:r>
              <a:rPr lang="zh-CN" altLang="en-US" sz="2800">
                <a:solidFill>
                  <a:srgbClr val="FF0000"/>
                </a:solidFill>
              </a:rPr>
              <a:t>领会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2" name="Text Box 80"/>
          <p:cNvSpPr txBox="1">
            <a:spLocks noChangeArrowheads="1"/>
          </p:cNvSpPr>
          <p:nvPr/>
        </p:nvSpPr>
        <p:spPr bwMode="auto">
          <a:xfrm>
            <a:off x="1169988" y="3421063"/>
            <a:ext cx="70739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solidFill>
                  <a:srgbClr val="0070C0"/>
                </a:solidFill>
              </a:rPr>
              <a:t>Chaplin picked out the meaning of the film script quickly</a:t>
            </a:r>
            <a:r>
              <a:rPr lang="en-US" altLang="zh-CN" sz="16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512" name="Text Box 83"/>
          <p:cNvSpPr txBox="1">
            <a:spLocks noChangeArrowheads="1"/>
          </p:cNvSpPr>
          <p:nvPr/>
        </p:nvSpPr>
        <p:spPr bwMode="auto">
          <a:xfrm>
            <a:off x="304800" y="533400"/>
            <a:ext cx="2971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out </a:t>
            </a:r>
          </a:p>
        </p:txBody>
      </p:sp>
      <p:sp>
        <p:nvSpPr>
          <p:cNvPr id="21513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350" y="4076700"/>
            <a:ext cx="2484438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4844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83"/>
          <p:cNvSpPr txBox="1">
            <a:spLocks noChangeArrowheads="1"/>
          </p:cNvSpPr>
          <p:nvPr/>
        </p:nvSpPr>
        <p:spPr bwMode="auto">
          <a:xfrm>
            <a:off x="-439738" y="533400"/>
            <a:ext cx="60721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拓展</a:t>
            </a: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&amp;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  <a:sym typeface="+mn-ea"/>
              </a:rPr>
              <a:t>练习   </a:t>
            </a: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Pick up </a:t>
            </a:r>
          </a:p>
        </p:txBody>
      </p:sp>
      <p:sp>
        <p:nvSpPr>
          <p:cNvPr id="22530" name="Text Box 78"/>
          <p:cNvSpPr txBox="1">
            <a:spLocks noChangeArrowheads="1"/>
          </p:cNvSpPr>
          <p:nvPr/>
        </p:nvSpPr>
        <p:spPr bwMode="auto">
          <a:xfrm>
            <a:off x="468313" y="1544638"/>
            <a:ext cx="327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拾起；拿起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2531" name="Text Box 78"/>
          <p:cNvSpPr txBox="1">
            <a:spLocks noChangeArrowheads="1"/>
          </p:cNvSpPr>
          <p:nvPr/>
        </p:nvSpPr>
        <p:spPr bwMode="auto">
          <a:xfrm>
            <a:off x="4284663" y="2454275"/>
            <a:ext cx="4787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Please pick up all your toys when you've finished playing. </a:t>
            </a:r>
          </a:p>
        </p:txBody>
      </p:sp>
      <p:sp>
        <p:nvSpPr>
          <p:cNvPr id="22532" name="Text Box 78"/>
          <p:cNvSpPr txBox="1">
            <a:spLocks noChangeArrowheads="1"/>
          </p:cNvSpPr>
          <p:nvPr/>
        </p:nvSpPr>
        <p:spPr bwMode="auto">
          <a:xfrm>
            <a:off x="468313" y="2492375"/>
            <a:ext cx="327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（非正式地）获得；学得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2533" name="Text Box 78"/>
          <p:cNvSpPr txBox="1">
            <a:spLocks noChangeArrowheads="1"/>
          </p:cNvSpPr>
          <p:nvPr/>
        </p:nvSpPr>
        <p:spPr bwMode="auto">
          <a:xfrm>
            <a:off x="395288" y="3827463"/>
            <a:ext cx="3276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（车、船）接载某人</a:t>
            </a:r>
            <a:endParaRPr lang="en-US" altLang="zh-CN" sz="2800">
              <a:solidFill>
                <a:srgbClr val="6F7C8B"/>
              </a:solidFill>
            </a:endParaRPr>
          </a:p>
        </p:txBody>
      </p:sp>
      <p:sp>
        <p:nvSpPr>
          <p:cNvPr id="22534" name="Text Box 78"/>
          <p:cNvSpPr txBox="1">
            <a:spLocks noChangeArrowheads="1"/>
          </p:cNvSpPr>
          <p:nvPr/>
        </p:nvSpPr>
        <p:spPr bwMode="auto">
          <a:xfrm>
            <a:off x="468313" y="5084763"/>
            <a:ext cx="3276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>
                <a:solidFill>
                  <a:srgbClr val="6F7C8B"/>
                </a:solidFill>
              </a:rPr>
              <a:t>接收（信号，广播、电视节目</a:t>
            </a:r>
            <a:r>
              <a:rPr lang="en-US" altLang="zh-CN" sz="2800">
                <a:solidFill>
                  <a:srgbClr val="6F7C8B"/>
                </a:solidFill>
              </a:rPr>
              <a:t>)</a:t>
            </a:r>
          </a:p>
        </p:txBody>
      </p:sp>
      <p:sp>
        <p:nvSpPr>
          <p:cNvPr id="22535" name="Text Box 78"/>
          <p:cNvSpPr txBox="1">
            <a:spLocks noChangeArrowheads="1"/>
          </p:cNvSpPr>
          <p:nvPr/>
        </p:nvSpPr>
        <p:spPr bwMode="auto">
          <a:xfrm>
            <a:off x="4252913" y="3716338"/>
            <a:ext cx="4603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Kathy picked up a lot of Spanish by playing with the native boys and girls.</a:t>
            </a:r>
          </a:p>
        </p:txBody>
      </p:sp>
      <p:sp>
        <p:nvSpPr>
          <p:cNvPr id="22536" name="Text Box 78"/>
          <p:cNvSpPr txBox="1">
            <a:spLocks noChangeArrowheads="1"/>
          </p:cNvSpPr>
          <p:nvPr/>
        </p:nvSpPr>
        <p:spPr bwMode="auto">
          <a:xfrm>
            <a:off x="4252913" y="1196975"/>
            <a:ext cx="51482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He promised to pick me up 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at the school gate. </a:t>
            </a:r>
          </a:p>
        </p:txBody>
      </p:sp>
      <p:sp>
        <p:nvSpPr>
          <p:cNvPr id="22537" name="Text Box 78"/>
          <p:cNvSpPr txBox="1">
            <a:spLocks noChangeArrowheads="1"/>
          </p:cNvSpPr>
          <p:nvPr/>
        </p:nvSpPr>
        <p:spPr bwMode="auto">
          <a:xfrm>
            <a:off x="4284663" y="5084763"/>
            <a:ext cx="46212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rgbClr val="6F7C8B"/>
                </a:solidFill>
              </a:rPr>
              <a:t>I managed to pick up an American news broadcast.</a:t>
            </a:r>
          </a:p>
        </p:txBody>
      </p:sp>
      <p:cxnSp>
        <p:nvCxnSpPr>
          <p:cNvPr id="22538" name="直接连接符 10"/>
          <p:cNvCxnSpPr>
            <a:cxnSpLocks noChangeShapeType="1"/>
          </p:cNvCxnSpPr>
          <p:nvPr/>
        </p:nvCxnSpPr>
        <p:spPr bwMode="auto">
          <a:xfrm>
            <a:off x="2700338" y="1714500"/>
            <a:ext cx="1079500" cy="1625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13" name="直接连接符 12"/>
          <p:cNvCxnSpPr/>
          <p:nvPr/>
        </p:nvCxnSpPr>
        <p:spPr bwMode="auto">
          <a:xfrm>
            <a:off x="2843213" y="1998663"/>
            <a:ext cx="1447800" cy="10144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/>
          <p:cNvCxnSpPr>
            <a:endCxn id="22535" idx="1"/>
          </p:cNvCxnSpPr>
          <p:nvPr/>
        </p:nvCxnSpPr>
        <p:spPr bwMode="auto">
          <a:xfrm>
            <a:off x="3121025" y="3094038"/>
            <a:ext cx="1131888" cy="1217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 bwMode="auto">
          <a:xfrm flipV="1">
            <a:off x="3492500" y="1916113"/>
            <a:ext cx="719138" cy="19796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 bwMode="auto">
          <a:xfrm>
            <a:off x="3492500" y="5589588"/>
            <a:ext cx="6477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43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800">
                <a:solidFill>
                  <a:srgbClr val="FF0000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spend (in) doing/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385763" y="2009775"/>
            <a:ext cx="8289925" cy="3722688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/>
          </a:p>
        </p:txBody>
      </p:sp>
      <p:grpSp>
        <p:nvGrpSpPr>
          <p:cNvPr id="4" name="组合 29"/>
          <p:cNvGrpSpPr/>
          <p:nvPr/>
        </p:nvGrpSpPr>
        <p:grpSpPr>
          <a:xfrm>
            <a:off x="622800" y="480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4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28" name="Text Box 76"/>
          <p:cNvSpPr txBox="1">
            <a:spLocks noChangeArrowheads="1"/>
          </p:cNvSpPr>
          <p:nvPr/>
        </p:nvSpPr>
        <p:spPr bwMode="auto">
          <a:xfrm>
            <a:off x="1331913" y="4508500"/>
            <a:ext cx="6769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0"/>
              <a:t>卓别林童年时都在照顾他生病的母亲和他的弟弟。</a:t>
            </a:r>
          </a:p>
        </p:txBody>
      </p:sp>
      <p:grpSp>
        <p:nvGrpSpPr>
          <p:cNvPr id="2" name="组合 29"/>
          <p:cNvGrpSpPr/>
          <p:nvPr/>
        </p:nvGrpSpPr>
        <p:grpSpPr>
          <a:xfrm>
            <a:off x="622273" y="2290771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5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484430" name="Text Box 78"/>
          <p:cNvSpPr txBox="1">
            <a:spLocks noChangeArrowheads="1"/>
          </p:cNvSpPr>
          <p:nvPr/>
        </p:nvSpPr>
        <p:spPr bwMode="auto">
          <a:xfrm>
            <a:off x="395288" y="3141663"/>
            <a:ext cx="80025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70C0"/>
                </a:solidFill>
              </a:rPr>
              <a:t>Charlie </a:t>
            </a:r>
            <a:r>
              <a:rPr lang="en-US" altLang="zh-CN" sz="2800" u="sng">
                <a:solidFill>
                  <a:srgbClr val="0070C0"/>
                </a:solidFill>
              </a:rPr>
              <a:t>spent his childhood looking after </a:t>
            </a:r>
            <a:r>
              <a:rPr lang="en-US" altLang="zh-CN" sz="2800">
                <a:solidFill>
                  <a:srgbClr val="0070C0"/>
                </a:solidFill>
              </a:rPr>
              <a:t>his sick mother and his brother.</a:t>
            </a:r>
          </a:p>
        </p:txBody>
      </p:sp>
      <p:grpSp>
        <p:nvGrpSpPr>
          <p:cNvPr id="6" name="组合 29"/>
          <p:cNvGrpSpPr/>
          <p:nvPr/>
        </p:nvGrpSpPr>
        <p:grpSpPr>
          <a:xfrm>
            <a:off x="622800" y="3549600"/>
            <a:ext cx="285752" cy="285752"/>
            <a:chOff x="1643042" y="4714884"/>
            <a:chExt cx="1571636" cy="157163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同心圆 40"/>
            <p:cNvSpPr/>
            <p:nvPr/>
          </p:nvSpPr>
          <p:spPr>
            <a:xfrm>
              <a:off x="1643042" y="4714884"/>
              <a:ext cx="1571636" cy="1571636"/>
            </a:xfrm>
            <a:prstGeom prst="donut">
              <a:avLst>
                <a:gd name="adj" fmla="val 11486"/>
              </a:avLst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右箭头 43"/>
            <p:cNvSpPr/>
            <p:nvPr/>
          </p:nvSpPr>
          <p:spPr>
            <a:xfrm>
              <a:off x="2071670" y="5286388"/>
              <a:ext cx="785818" cy="428628"/>
            </a:xfrm>
            <a:prstGeom prst="rightArrow">
              <a:avLst/>
            </a:prstGeom>
            <a:grp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/>
            </a:p>
          </p:txBody>
        </p:sp>
      </p:grpSp>
      <p:sp>
        <p:nvSpPr>
          <p:cNvPr id="23559" name="Text Box 83"/>
          <p:cNvSpPr txBox="1">
            <a:spLocks noChangeArrowheads="1"/>
          </p:cNvSpPr>
          <p:nvPr/>
        </p:nvSpPr>
        <p:spPr bwMode="auto">
          <a:xfrm>
            <a:off x="44450" y="536575"/>
            <a:ext cx="5175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(in) doing..</a:t>
            </a:r>
          </a:p>
        </p:txBody>
      </p:sp>
      <p:sp>
        <p:nvSpPr>
          <p:cNvPr id="58" name="Text Box 76"/>
          <p:cNvSpPr txBox="1">
            <a:spLocks noChangeArrowheads="1"/>
          </p:cNvSpPr>
          <p:nvPr/>
        </p:nvSpPr>
        <p:spPr bwMode="auto">
          <a:xfrm>
            <a:off x="1331913" y="2208213"/>
            <a:ext cx="554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花费（时间、金钱）做某事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6238" y="5775325"/>
            <a:ext cx="44592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>
                <a:solidFill>
                  <a:srgbClr val="FF0000"/>
                </a:solidFill>
              </a:rPr>
              <a:t>注意：</a:t>
            </a:r>
            <a:r>
              <a:rPr lang="en-US" altLang="zh-CN">
                <a:solidFill>
                  <a:srgbClr val="FF0000"/>
                </a:solidFill>
              </a:rPr>
              <a:t>spend, spent, spent</a:t>
            </a:r>
          </a:p>
        </p:txBody>
      </p:sp>
      <p:sp>
        <p:nvSpPr>
          <p:cNvPr id="23562" name="Text Box 169"/>
          <p:cNvSpPr txBox="1">
            <a:spLocks noChangeArrowheads="1"/>
          </p:cNvSpPr>
          <p:nvPr/>
        </p:nvSpPr>
        <p:spPr bwMode="auto">
          <a:xfrm>
            <a:off x="1116013" y="6308725"/>
            <a:ext cx="8193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rgbClr val="FF0000"/>
                </a:solidFill>
                <a:latin typeface="Arial" charset="0"/>
              </a:rPr>
              <a:t>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spend (in) doing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268413"/>
            <a:ext cx="25495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28" grpId="0" animBg="1"/>
      <p:bldP spid="484430" grpId="0" animBg="1"/>
      <p:bldP spid="5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83"/>
          <p:cNvSpPr txBox="1">
            <a:spLocks noChangeArrowheads="1"/>
          </p:cNvSpPr>
          <p:nvPr/>
        </p:nvSpPr>
        <p:spPr bwMode="auto">
          <a:xfrm>
            <a:off x="34925" y="539750"/>
            <a:ext cx="297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578" name="Text Box 112"/>
          <p:cNvSpPr txBox="1">
            <a:spLocks noChangeArrowheads="1"/>
          </p:cNvSpPr>
          <p:nvPr/>
        </p:nvSpPr>
        <p:spPr bwMode="auto">
          <a:xfrm>
            <a:off x="2700338" y="817563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800" b="0">
                <a:solidFill>
                  <a:schemeClr val="tx1"/>
                </a:solidFill>
                <a:latin typeface="Arial" charset="0"/>
                <a:ea typeface="黑体" pitchFamily="49" charset="-122"/>
              </a:rPr>
              <a:t>辨析</a:t>
            </a:r>
            <a:r>
              <a:rPr lang="en-US" altLang="zh-CN" sz="2800"/>
              <a:t>spend, cost, take, pay</a:t>
            </a:r>
            <a:endParaRPr kumimoji="0" lang="en-US" altLang="zh-CN" sz="2800" b="0">
              <a:solidFill>
                <a:schemeClr val="tx1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24579" name="矩形 8"/>
          <p:cNvSpPr>
            <a:spLocks noChangeArrowheads="1"/>
          </p:cNvSpPr>
          <p:nvPr/>
        </p:nvSpPr>
        <p:spPr bwMode="auto">
          <a:xfrm>
            <a:off x="-36513" y="1700213"/>
            <a:ext cx="9094788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1.spend some time/money (in) doing sth./on sth. </a:t>
            </a:r>
            <a:r>
              <a:rPr lang="en-US" altLang="zh-CN" sz="2700">
                <a:solidFill>
                  <a:srgbClr val="6F7C8B"/>
                </a:solidFill>
              </a:rPr>
              <a:t> </a:t>
            </a:r>
            <a:r>
              <a:rPr lang="zh-CN" altLang="en-US" sz="2700">
                <a:solidFill>
                  <a:srgbClr val="6F7C8B"/>
                </a:solidFill>
              </a:rPr>
              <a:t>花费时间或金钱做某事，主语一般为人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2.sth.cost(s) sb…</a:t>
            </a:r>
            <a:r>
              <a:rPr lang="zh-CN" altLang="en-US" sz="2700">
                <a:solidFill>
                  <a:srgbClr val="6F7C8B"/>
                </a:solidFill>
              </a:rPr>
              <a:t>某物花费某人</a:t>
            </a:r>
            <a:r>
              <a:rPr lang="en-US" altLang="zh-CN" sz="2700">
                <a:solidFill>
                  <a:srgbClr val="6F7C8B"/>
                </a:solidFill>
              </a:rPr>
              <a:t>…</a:t>
            </a:r>
            <a:r>
              <a:rPr lang="zh-CN" altLang="en-US" sz="2700">
                <a:solidFill>
                  <a:srgbClr val="6F7C8B"/>
                </a:solidFill>
              </a:rPr>
              <a:t>，一般用物做主语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3.It takes sb. some time/money to do sth.</a:t>
            </a:r>
            <a:r>
              <a:rPr lang="zh-CN" altLang="en-US" sz="2700">
                <a:solidFill>
                  <a:srgbClr val="6F7C8B"/>
                </a:solidFill>
              </a:rPr>
              <a:t>花费某人时间或金钱做某事。</a:t>
            </a:r>
            <a:r>
              <a:rPr lang="en-US" altLang="zh-CN" sz="2700">
                <a:solidFill>
                  <a:srgbClr val="6F7C8B"/>
                </a:solidFill>
              </a:rPr>
              <a:t>It</a:t>
            </a:r>
            <a:r>
              <a:rPr lang="zh-CN" altLang="en-US" sz="2700">
                <a:solidFill>
                  <a:srgbClr val="6F7C8B"/>
                </a:solidFill>
              </a:rPr>
              <a:t>为形式主语，</a:t>
            </a:r>
            <a:r>
              <a:rPr lang="en-US" altLang="zh-CN" sz="2700">
                <a:solidFill>
                  <a:srgbClr val="6F7C8B"/>
                </a:solidFill>
              </a:rPr>
              <a:t>to do</a:t>
            </a:r>
            <a:r>
              <a:rPr lang="zh-CN" altLang="en-US" sz="2700">
                <a:solidFill>
                  <a:srgbClr val="6F7C8B"/>
                </a:solidFill>
              </a:rPr>
              <a:t>不定式是真正主语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>
                <a:solidFill>
                  <a:srgbClr val="FF0000"/>
                </a:solidFill>
              </a:rPr>
              <a:t>4.sb.pays some money to do sth.</a:t>
            </a:r>
          </a:p>
        </p:txBody>
      </p:sp>
      <p:sp>
        <p:nvSpPr>
          <p:cNvPr id="24580" name="Text Box 169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endParaRPr kumimoji="0" lang="en-US" altLang="zh-CN" sz="1200">
              <a:solidFill>
                <a:schemeClr val="bg2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Pick out</a:t>
            </a:r>
            <a:r>
              <a:rPr kumimoji="0" lang="en-US" altLang="zh-CN" sz="1200">
                <a:solidFill>
                  <a:srgbClr val="FF0000"/>
                </a:solidFill>
                <a:latin typeface="Arial" charset="0"/>
              </a:rPr>
              <a:t>/ </a:t>
            </a:r>
            <a:r>
              <a:rPr kumimoji="0" lang="en-US" altLang="zh-CN" sz="2000">
                <a:solidFill>
                  <a:srgbClr val="FF0000"/>
                </a:solidFill>
                <a:latin typeface="Arial" charset="0"/>
              </a:rPr>
              <a:t>spend (in) doing</a:t>
            </a:r>
            <a:r>
              <a:rPr kumimoji="0" lang="en-US" altLang="zh-CN" sz="1200">
                <a:solidFill>
                  <a:schemeClr val="bg2"/>
                </a:solidFill>
                <a:latin typeface="Arial" charset="0"/>
              </a:rPr>
              <a:t>/ feel content with/ badly off</a:t>
            </a:r>
            <a:endParaRPr kumimoji="0" lang="en-US" altLang="zh-CN" sz="1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83"/>
          <p:cNvSpPr txBox="1">
            <a:spLocks noChangeArrowheads="1"/>
          </p:cNvSpPr>
          <p:nvPr/>
        </p:nvSpPr>
        <p:spPr bwMode="auto">
          <a:xfrm>
            <a:off x="107950" y="476250"/>
            <a:ext cx="297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Comic Sans MS" pitchFamily="66" charset="0"/>
              </a:rPr>
              <a:t>Spend </a:t>
            </a:r>
            <a:r>
              <a:rPr lang="zh-CN" altLang="en-US" sz="3200">
                <a:solidFill>
                  <a:schemeClr val="tx1"/>
                </a:solidFill>
                <a:latin typeface="Comic Sans MS" pitchFamily="66" charset="0"/>
              </a:rPr>
              <a:t>拓展</a:t>
            </a:r>
            <a:endParaRPr lang="en-US" altLang="zh-CN" sz="32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602" name="Text Box 112"/>
          <p:cNvSpPr txBox="1">
            <a:spLocks noChangeArrowheads="1"/>
          </p:cNvSpPr>
          <p:nvPr/>
        </p:nvSpPr>
        <p:spPr bwMode="auto">
          <a:xfrm>
            <a:off x="2700338" y="836613"/>
            <a:ext cx="5318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CN" altLang="en-US" sz="2800" b="0">
                <a:solidFill>
                  <a:schemeClr val="tx1"/>
                </a:solidFill>
                <a:latin typeface="Arial" charset="0"/>
                <a:ea typeface="黑体" pitchFamily="49" charset="-122"/>
              </a:rPr>
              <a:t>辨析</a:t>
            </a:r>
            <a:r>
              <a:rPr lang="en-US" altLang="zh-CN" sz="2800"/>
              <a:t>spend, cost, take, pay</a:t>
            </a:r>
            <a:endParaRPr kumimoji="0" lang="en-US" altLang="zh-CN" sz="2800" b="0">
              <a:solidFill>
                <a:schemeClr val="tx1"/>
              </a:solidFill>
              <a:latin typeface="Arial" charset="0"/>
              <a:ea typeface="黑体" pitchFamily="49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163" y="1525588"/>
            <a:ext cx="8732837" cy="5222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800"/>
              <a:t>①Chaplin ______a lot of time </a:t>
            </a:r>
            <a:r>
              <a:rPr lang="en-US" altLang="zh-CN" sz="2800">
                <a:solidFill>
                  <a:schemeClr val="accent2"/>
                </a:solidFill>
              </a:rPr>
              <a:t>in making</a:t>
            </a:r>
            <a:r>
              <a:rPr lang="en-US" altLang="zh-CN" sz="2800"/>
              <a:t> films.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②I know it ____Chaplin much time </a:t>
            </a:r>
            <a:r>
              <a:rPr lang="en-US" altLang="zh-CN" sz="2800">
                <a:solidFill>
                  <a:schemeClr val="accent2"/>
                </a:solidFill>
              </a:rPr>
              <a:t>to act</a:t>
            </a:r>
            <a:r>
              <a:rPr lang="en-US" altLang="zh-CN" sz="2800"/>
              <a:t> the fool doing ordinary everyday tasks.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③Making films _____Chaplin a lot of </a:t>
            </a:r>
            <a:r>
              <a:rPr lang="en-US" altLang="zh-CN" sz="2800">
                <a:solidFill>
                  <a:schemeClr val="accent2"/>
                </a:solidFill>
              </a:rPr>
              <a:t>time</a:t>
            </a:r>
            <a:r>
              <a:rPr lang="en-US" altLang="zh-CN" sz="2800"/>
              <a:t>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/>
              <a:t>④</a:t>
            </a:r>
            <a:r>
              <a:rPr lang="en-US" altLang="zh-CN" sz="2800">
                <a:solidFill>
                  <a:srgbClr val="6F7C8B"/>
                </a:solidFill>
              </a:rPr>
              <a:t> </a:t>
            </a:r>
            <a:r>
              <a:rPr lang="en-US" altLang="zh-CN" sz="2800"/>
              <a:t>Chaplin ________ </a:t>
            </a:r>
            <a:r>
              <a:rPr lang="en-US" altLang="zh-CN" sz="2800">
                <a:solidFill>
                  <a:schemeClr val="accent2"/>
                </a:solidFill>
              </a:rPr>
              <a:t>much money</a:t>
            </a:r>
            <a:r>
              <a:rPr lang="en-US" altLang="zh-CN" sz="2800"/>
              <a:t> </a:t>
            </a:r>
            <a:r>
              <a:rPr lang="en-US" altLang="zh-CN" sz="2800">
                <a:sym typeface="+mn-ea"/>
              </a:rPr>
              <a:t>to make films.</a:t>
            </a:r>
            <a:endParaRPr lang="en-US" altLang="zh-CN" sz="2800"/>
          </a:p>
          <a:p>
            <a:pPr eaLnBrk="0" hangingPunct="0">
              <a:lnSpc>
                <a:spcPct val="150000"/>
              </a:lnSpc>
            </a:pPr>
            <a:r>
              <a:rPr lang="zh-CN" altLang="en-US" sz="2800">
                <a:solidFill>
                  <a:srgbClr val="009999"/>
                </a:solidFill>
              </a:rPr>
              <a:t>注意：</a:t>
            </a:r>
            <a:r>
              <a:rPr lang="en-US" altLang="zh-CN" sz="2800">
                <a:solidFill>
                  <a:srgbClr val="009999"/>
                </a:solidFill>
              </a:rPr>
              <a:t>pay</a:t>
            </a:r>
            <a:r>
              <a:rPr lang="zh-CN" altLang="en-US" sz="2800">
                <a:solidFill>
                  <a:srgbClr val="009999"/>
                </a:solidFill>
              </a:rPr>
              <a:t>后一般只加金钱</a:t>
            </a:r>
            <a:r>
              <a:rPr lang="en-US" altLang="zh-CN" sz="2800">
                <a:solidFill>
                  <a:srgbClr val="009999"/>
                </a:solidFill>
              </a:rPr>
              <a:t>,</a:t>
            </a:r>
            <a:r>
              <a:rPr lang="zh-CN" altLang="en-US" sz="2800">
                <a:solidFill>
                  <a:srgbClr val="009999"/>
                </a:solidFill>
              </a:rPr>
              <a:t>不加时间。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63938" y="4149725"/>
            <a:ext cx="102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cost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527300" y="1571625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spent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700338" y="2924175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took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989263" y="4795838"/>
            <a:ext cx="1038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>
                <a:solidFill>
                  <a:srgbClr val="FF0000"/>
                </a:solidFill>
              </a:rPr>
              <a:t>paid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2" grpId="0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ppt294">
  <a:themeElements>
    <a:clrScheme name="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AFB4BE"/>
      </a:accent1>
      <a:accent2>
        <a:srgbClr val="FF9900"/>
      </a:accent2>
      <a:accent3>
        <a:srgbClr val="E4E6EA"/>
      </a:accent3>
      <a:accent4>
        <a:srgbClr val="000000"/>
      </a:accent4>
      <a:accent5>
        <a:srgbClr val="D4D6DB"/>
      </a:accent5>
      <a:accent6>
        <a:srgbClr val="E78A00"/>
      </a:accent6>
      <a:hlink>
        <a:srgbClr val="336699"/>
      </a:hlink>
      <a:folHlink>
        <a:srgbClr val="990000"/>
      </a:folHlink>
    </a:clrScheme>
    <a:fontScheme name="sie_ppt_exp_gray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44000"/>
          </a:schemeClr>
        </a:solidFill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de-DE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44000"/>
          </a:schemeClr>
        </a:solidFill>
        <a:ln>
          <a:noFill/>
        </a:ln>
      </a:spPr>
      <a:bodyPr vert="horz" wrap="square" lIns="91440" tIns="45720" rIns="91440" bIns="45720" numCol="1" anchor="ctr" anchorCtr="0" compatLnSpc="1">
        <a:spAutoFit/>
      </a:bodyPr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de-DE" sz="24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Verdana" pitchFamily="34" charset="0"/>
            <a:ea typeface="宋体" charset="-122"/>
          </a:defRPr>
        </a:defPPr>
      </a:lstStyle>
    </a:lnDef>
  </a:objectDefaults>
  <a:extraClrSchemeLst>
    <a:extraClrScheme>
      <a:clrScheme name="sie_ppt_exp_gray_EN 1">
        <a:dk1>
          <a:srgbClr val="FFFFFF"/>
        </a:dk1>
        <a:lt1>
          <a:srgbClr val="FFFFFF"/>
        </a:lt1>
        <a:dk2>
          <a:srgbClr val="6699CC"/>
        </a:dk2>
        <a:lt2>
          <a:srgbClr val="FFFFFF"/>
        </a:lt2>
        <a:accent1>
          <a:srgbClr val="333333"/>
        </a:accent1>
        <a:accent2>
          <a:srgbClr val="999999"/>
        </a:accent2>
        <a:accent3>
          <a:srgbClr val="B8CAE2"/>
        </a:accent3>
        <a:accent4>
          <a:srgbClr val="DADADA"/>
        </a:accent4>
        <a:accent5>
          <a:srgbClr val="ADADAD"/>
        </a:accent5>
        <a:accent6>
          <a:srgbClr val="8A8A8A"/>
        </a:accent6>
        <a:hlink>
          <a:srgbClr val="CCCCCC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e_ppt_exp_gray_EN 2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A0B6C0"/>
        </a:accent1>
        <a:accent2>
          <a:srgbClr val="336699"/>
        </a:accent2>
        <a:accent3>
          <a:srgbClr val="E4E6EA"/>
        </a:accent3>
        <a:accent4>
          <a:srgbClr val="000000"/>
        </a:accent4>
        <a:accent5>
          <a:srgbClr val="CDD7DC"/>
        </a:accent5>
        <a:accent6>
          <a:srgbClr val="2D5C8A"/>
        </a:accent6>
        <a:hlink>
          <a:srgbClr val="CC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ppt294</Template>
  <TotalTime>290</TotalTime>
  <Words>870</Words>
  <Application>Kingsoft Office WPP</Application>
  <PresentationFormat>全屏显示(4:3)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Verdana</vt:lpstr>
      <vt:lpstr>宋体</vt:lpstr>
      <vt:lpstr>Arial</vt:lpstr>
      <vt:lpstr>Wingdings</vt:lpstr>
      <vt:lpstr>Siemens Sans</vt:lpstr>
      <vt:lpstr>华文彩云</vt:lpstr>
      <vt:lpstr>黑体</vt:lpstr>
      <vt:lpstr>Comic Sans MS</vt:lpstr>
      <vt:lpstr>+mn-ea</vt:lpstr>
      <vt:lpstr>Times New Roman</vt:lpstr>
      <vt:lpstr>ppt294</vt:lpstr>
      <vt:lpstr>ppt294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Tasks Self-Review</dc:title>
  <dc:creator>ad</dc:creator>
  <cp:lastModifiedBy>叶丽敏</cp:lastModifiedBy>
  <cp:revision>73</cp:revision>
  <cp:lastPrinted>2005-10-17T08:52:00Z</cp:lastPrinted>
  <dcterms:created xsi:type="dcterms:W3CDTF">2016-02-17T10:51:00Z</dcterms:created>
  <dcterms:modified xsi:type="dcterms:W3CDTF">2016-02-22T08:18:13Z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