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57" r:id="rId6"/>
    <p:sldId id="258" r:id="rId7"/>
    <p:sldId id="263" r:id="rId8"/>
    <p:sldId id="264" r:id="rId9"/>
    <p:sldId id="265" r:id="rId10"/>
    <p:sldId id="270" r:id="rId11"/>
    <p:sldId id="266" r:id="rId12"/>
    <p:sldId id="267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5F04C40-F354-4E9C-B431-B8633F2F37C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452662" y="1916114"/>
            <a:ext cx="7286676" cy="1106487"/>
            <a:chOff x="1746" y="799"/>
            <a:chExt cx="3311" cy="697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746" y="799"/>
              <a:ext cx="3311" cy="697"/>
              <a:chOff x="1746" y="799"/>
              <a:chExt cx="3311" cy="697"/>
            </a:xfrm>
          </p:grpSpPr>
          <p:pic>
            <p:nvPicPr>
              <p:cNvPr id="49159" name="Picture 7" descr="5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45" y="799"/>
                <a:ext cx="2812" cy="697"/>
              </a:xfrm>
              <a:prstGeom prst="rect">
                <a:avLst/>
              </a:prstGeom>
              <a:noFill/>
            </p:spPr>
          </p:pic>
          <p:pic>
            <p:nvPicPr>
              <p:cNvPr id="49160" name="Picture 8" descr="29(1)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46" y="890"/>
                <a:ext cx="635" cy="544"/>
              </a:xfrm>
              <a:prstGeom prst="rect">
                <a:avLst/>
              </a:prstGeom>
              <a:noFill/>
            </p:spPr>
          </p:pic>
        </p:grpSp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2426" y="890"/>
              <a:ext cx="245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 dirty="0">
                  <a:solidFill>
                    <a:schemeClr val="bg1"/>
                  </a:solidFill>
                </a:rPr>
                <a:t>Book5 Unit 5 Grammar</a:t>
              </a:r>
            </a:p>
          </p:txBody>
        </p:sp>
      </p:grp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4295775" y="3357563"/>
            <a:ext cx="36331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rgbClr val="800080"/>
                </a:solidFill>
              </a:rPr>
              <a:t>Ellipsis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31504" y="5143512"/>
            <a:ext cx="104411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华南</a:t>
            </a:r>
            <a:r>
              <a:rPr lang="zh-CN" altLang="en-US" sz="3200" b="1" dirty="0" smtClean="0"/>
              <a:t>师范大学外国语言文化学院 </a:t>
            </a:r>
            <a:r>
              <a:rPr lang="zh-CN" altLang="en-US" sz="3200" b="1" dirty="0" smtClean="0"/>
              <a:t> 张</a:t>
            </a:r>
            <a:r>
              <a:rPr lang="zh-CN" altLang="en-US" sz="3200" b="1" dirty="0" smtClean="0"/>
              <a:t>凡 </a:t>
            </a:r>
            <a:endParaRPr lang="en-US" altLang="zh-CN" sz="3200" b="1" dirty="0" smtClean="0"/>
          </a:p>
          <a:p>
            <a:r>
              <a:rPr lang="zh-CN" altLang="en-US" sz="3200" b="1" dirty="0"/>
              <a:t>华南师范大学外国语言文化</a:t>
            </a:r>
            <a:r>
              <a:rPr lang="zh-CN" altLang="en-US" sz="3200" b="1" dirty="0" smtClean="0"/>
              <a:t>学院  王</a:t>
            </a:r>
            <a:r>
              <a:rPr lang="zh-CN" altLang="en-US" sz="3200" b="1" dirty="0" smtClean="0"/>
              <a:t>思</a:t>
            </a:r>
            <a:r>
              <a:rPr lang="zh-CN" altLang="en-US" sz="3200" b="1" dirty="0" smtClean="0"/>
              <a:t>齐</a:t>
            </a:r>
            <a:endParaRPr lang="en-US" altLang="zh-CN" sz="3200" b="1" dirty="0" smtClean="0"/>
          </a:p>
          <a:p>
            <a:r>
              <a:rPr lang="zh-CN" altLang="en-US" sz="3200" b="1" dirty="0"/>
              <a:t>河源市江东新区古竹中学  </a:t>
            </a:r>
            <a:r>
              <a:rPr lang="zh-CN" altLang="en-US" sz="3200" b="1" dirty="0" smtClean="0"/>
              <a:t>             蔡碧新</a:t>
            </a:r>
            <a:endParaRPr lang="en-US" altLang="zh-CN" sz="3200" b="1" dirty="0"/>
          </a:p>
          <a:p>
            <a:endParaRPr lang="zh-CN" altLang="en-US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4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208214" y="1617663"/>
            <a:ext cx="84597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/>
              <a:t>They do not visit their parents as much as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/>
              <a:t>    they ought to </a:t>
            </a:r>
            <a:r>
              <a:rPr lang="en-US" altLang="zh-CN" sz="3600" b="1" dirty="0">
                <a:solidFill>
                  <a:srgbClr val="FF0000"/>
                </a:solidFill>
              </a:rPr>
              <a:t>(visit their parents).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2424113" y="4292600"/>
            <a:ext cx="67119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/>
              <a:t>The sooner </a:t>
            </a:r>
            <a:r>
              <a:rPr lang="en-US" altLang="zh-CN" sz="3600" b="1" dirty="0">
                <a:solidFill>
                  <a:srgbClr val="FF0000"/>
                </a:solidFill>
              </a:rPr>
              <a:t>(you do it),</a:t>
            </a:r>
            <a:r>
              <a:rPr lang="en-US" altLang="zh-CN" sz="3600" b="1" dirty="0"/>
              <a:t> the better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</a:rPr>
              <a:t>(it will be).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2782888" y="981074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2. </a:t>
            </a:r>
            <a:r>
              <a:rPr lang="zh-CN" altLang="en-US" sz="3600" b="1" dirty="0">
                <a:solidFill>
                  <a:srgbClr val="0000CC"/>
                </a:solidFill>
              </a:rPr>
              <a:t>省略从句中与主句相同的部分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782888" y="3500435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3. </a:t>
            </a:r>
            <a:r>
              <a:rPr lang="zh-CN" altLang="en-US" sz="3600" b="1" dirty="0">
                <a:solidFill>
                  <a:srgbClr val="0000CC"/>
                </a:solidFill>
              </a:rPr>
              <a:t>主句与从句各有一些成分被省略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  <p:bldP spid="675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5538" y="274638"/>
            <a:ext cx="6572296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四、</a:t>
            </a:r>
            <a:r>
              <a:rPr lang="zh-CN" altLang="zh-CN" b="1" dirty="0" smtClean="0"/>
              <a:t>不定式的省略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b="1" dirty="0" smtClean="0">
                <a:solidFill>
                  <a:srgbClr val="0000FF"/>
                </a:solidFill>
              </a:rPr>
              <a:t>1.</a:t>
            </a:r>
            <a:r>
              <a:rPr lang="zh-CN" altLang="zh-CN" b="1" dirty="0" smtClean="0">
                <a:solidFill>
                  <a:srgbClr val="0000FF"/>
                </a:solidFill>
              </a:rPr>
              <a:t>有些动词后跟不定式作宾语</a:t>
            </a:r>
            <a:r>
              <a:rPr lang="zh-CN" altLang="en-US" b="1" dirty="0" smtClean="0">
                <a:solidFill>
                  <a:srgbClr val="0000FF"/>
                </a:solidFill>
              </a:rPr>
              <a:t>时</a:t>
            </a:r>
            <a:r>
              <a:rPr lang="zh-CN" altLang="zh-CN" b="1" dirty="0" smtClean="0">
                <a:solidFill>
                  <a:srgbClr val="0000FF"/>
                </a:solidFill>
              </a:rPr>
              <a:t>，可以将其动词省略而保留</a:t>
            </a:r>
            <a:r>
              <a:rPr lang="en-US" altLang="zh-CN" b="1" dirty="0" smtClean="0">
                <a:solidFill>
                  <a:srgbClr val="0000FF"/>
                </a:solidFill>
              </a:rPr>
              <a:t>to</a:t>
            </a:r>
            <a:r>
              <a:rPr lang="zh-CN" altLang="zh-CN" b="1" dirty="0" smtClean="0">
                <a:solidFill>
                  <a:srgbClr val="0000FF"/>
                </a:solidFill>
              </a:rPr>
              <a:t>，这样的动词常见的有：</a:t>
            </a:r>
            <a:r>
              <a:rPr lang="en-US" altLang="zh-CN" b="1" dirty="0" smtClean="0">
                <a:solidFill>
                  <a:srgbClr val="0000FF"/>
                </a:solidFill>
              </a:rPr>
              <a:t>want, wish, expect, hope, like, love, </a:t>
            </a:r>
            <a:r>
              <a:rPr lang="en-US" altLang="zh-CN" b="1" dirty="0" err="1" smtClean="0">
                <a:solidFill>
                  <a:srgbClr val="0000FF"/>
                </a:solidFill>
              </a:rPr>
              <a:t>try,forget</a:t>
            </a:r>
            <a:r>
              <a:rPr lang="en-US" altLang="zh-CN" b="1" dirty="0" smtClean="0">
                <a:solidFill>
                  <a:srgbClr val="0000FF"/>
                </a:solidFill>
              </a:rPr>
              <a:t>, prefer, mean</a:t>
            </a:r>
            <a:r>
              <a:rPr lang="zh-CN" altLang="zh-CN" b="1" dirty="0" smtClean="0">
                <a:solidFill>
                  <a:srgbClr val="0000FF"/>
                </a:solidFill>
              </a:rPr>
              <a:t>等</a:t>
            </a:r>
            <a:r>
              <a:rPr lang="zh-CN" altLang="en-US" b="1" dirty="0" smtClean="0">
                <a:solidFill>
                  <a:srgbClr val="0000FF"/>
                </a:solidFill>
              </a:rPr>
              <a:t>。</a:t>
            </a:r>
            <a:endParaRPr lang="zh-CN" altLang="zh-CN" b="1" dirty="0" smtClean="0">
              <a:solidFill>
                <a:srgbClr val="0000FF"/>
              </a:solidFill>
            </a:endParaRPr>
          </a:p>
          <a:p>
            <a:r>
              <a:rPr lang="en-US" altLang="zh-CN" b="1" dirty="0" smtClean="0"/>
              <a:t>①---I am going climbing. Will you go with me.</a:t>
            </a:r>
            <a:endParaRPr lang="zh-CN" altLang="zh-CN" b="1" dirty="0" smtClean="0"/>
          </a:p>
          <a:p>
            <a:r>
              <a:rPr lang="en-US" altLang="zh-CN" b="1" dirty="0" smtClean="0"/>
              <a:t>---I’d like to</a:t>
            </a:r>
            <a:r>
              <a:rPr lang="en-US" altLang="zh-CN" b="1" dirty="0" smtClean="0">
                <a:solidFill>
                  <a:srgbClr val="FF0000"/>
                </a:solidFill>
              </a:rPr>
              <a:t>(go with you)</a:t>
            </a:r>
            <a:r>
              <a:rPr lang="en-US" altLang="zh-CN" b="1" dirty="0" smtClean="0"/>
              <a:t>.</a:t>
            </a:r>
            <a:endParaRPr lang="zh-CN" altLang="zh-CN" b="1" dirty="0" smtClean="0"/>
          </a:p>
          <a:p>
            <a:r>
              <a:rPr lang="en-US" altLang="zh-CN" b="1" dirty="0" smtClean="0"/>
              <a:t>②My parents encouraged me to go to college, but I didn’t want to </a:t>
            </a:r>
            <a:r>
              <a:rPr lang="en-US" altLang="zh-CN" b="1" dirty="0" smtClean="0">
                <a:solidFill>
                  <a:srgbClr val="FF0000"/>
                </a:solidFill>
              </a:rPr>
              <a:t>(go to college)</a:t>
            </a:r>
            <a:r>
              <a:rPr lang="en-US" altLang="zh-CN" b="1" dirty="0" smtClean="0"/>
              <a:t>.</a:t>
            </a:r>
            <a:endParaRPr lang="zh-CN" altLang="en-US" b="1" dirty="0" smtClean="0"/>
          </a:p>
        </p:txBody>
      </p:sp>
      <p:pic>
        <p:nvPicPr>
          <p:cNvPr id="4" name="Picture 2" descr="200509141045208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20" y="357166"/>
            <a:ext cx="10795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flipH="1">
            <a:off x="10622281" y="274638"/>
            <a:ext cx="45719" cy="11430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lvl="0"/>
            <a:r>
              <a:rPr lang="en-US" altLang="zh-CN" b="1" dirty="0" smtClean="0">
                <a:solidFill>
                  <a:srgbClr val="0000FF"/>
                </a:solidFill>
              </a:rPr>
              <a:t>2)</a:t>
            </a:r>
            <a:r>
              <a:rPr lang="zh-CN" altLang="zh-CN" b="1" dirty="0" smtClean="0">
                <a:solidFill>
                  <a:srgbClr val="0000FF"/>
                </a:solidFill>
              </a:rPr>
              <a:t>如果不定式中含有</a:t>
            </a:r>
            <a:r>
              <a:rPr lang="en-US" altLang="zh-CN" b="1" dirty="0" smtClean="0">
                <a:solidFill>
                  <a:srgbClr val="0000FF"/>
                </a:solidFill>
              </a:rPr>
              <a:t>be, have</a:t>
            </a:r>
            <a:r>
              <a:rPr lang="zh-CN" altLang="zh-CN" b="1" dirty="0" smtClean="0">
                <a:solidFill>
                  <a:srgbClr val="0000FF"/>
                </a:solidFill>
              </a:rPr>
              <a:t>（完成时中的助动词），</a:t>
            </a:r>
            <a:r>
              <a:rPr lang="en-US" altLang="zh-CN" b="1" dirty="0" smtClean="0">
                <a:solidFill>
                  <a:srgbClr val="0000FF"/>
                </a:solidFill>
              </a:rPr>
              <a:t>have been</a:t>
            </a:r>
            <a:r>
              <a:rPr lang="zh-CN" altLang="zh-CN" b="1" dirty="0" smtClean="0">
                <a:solidFill>
                  <a:srgbClr val="0000FF"/>
                </a:solidFill>
              </a:rPr>
              <a:t>时，通常要保留他们。</a:t>
            </a:r>
            <a:r>
              <a:rPr lang="zh-CN" altLang="zh-CN" dirty="0" smtClean="0"/>
              <a:t> </a:t>
            </a:r>
          </a:p>
          <a:p>
            <a:r>
              <a:rPr lang="en-US" altLang="zh-CN" b="1" dirty="0" smtClean="0"/>
              <a:t>①He is not a scientist now, but he hopes to be</a:t>
            </a:r>
            <a:r>
              <a:rPr lang="en-US" altLang="zh-CN" b="1" dirty="0" smtClean="0">
                <a:solidFill>
                  <a:srgbClr val="FF0000"/>
                </a:solidFill>
              </a:rPr>
              <a:t>(a scientist)</a:t>
            </a:r>
            <a:r>
              <a:rPr lang="en-US" altLang="zh-CN" b="1" dirty="0" smtClean="0"/>
              <a:t>in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future.</a:t>
            </a:r>
            <a:endParaRPr lang="zh-CN" altLang="zh-CN" b="1" dirty="0" smtClean="0"/>
          </a:p>
          <a:p>
            <a:r>
              <a:rPr lang="en-US" altLang="zh-CN" b="1" dirty="0" smtClean="0"/>
              <a:t>②They haven’t completed the project, but they ought to have</a:t>
            </a:r>
            <a:r>
              <a:rPr lang="en-US" altLang="zh-CN" b="1" dirty="0" smtClean="0">
                <a:solidFill>
                  <a:srgbClr val="FF0000"/>
                </a:solidFill>
              </a:rPr>
              <a:t>(complete it)</a:t>
            </a:r>
            <a:r>
              <a:rPr lang="en-US" altLang="zh-CN" b="1" dirty="0" smtClean="0"/>
              <a:t>.</a:t>
            </a:r>
            <a:endParaRPr lang="zh-CN" altLang="zh-CN" b="1" dirty="0" smtClean="0"/>
          </a:p>
          <a:p>
            <a:pPr lvl="0"/>
            <a:r>
              <a:rPr lang="en-US" altLang="zh-CN" b="1" dirty="0" smtClean="0">
                <a:solidFill>
                  <a:srgbClr val="0000FF"/>
                </a:solidFill>
              </a:rPr>
              <a:t>3)</a:t>
            </a:r>
            <a:r>
              <a:rPr lang="zh-CN" altLang="zh-CN" b="1" dirty="0" smtClean="0">
                <a:solidFill>
                  <a:srgbClr val="0000FF"/>
                </a:solidFill>
              </a:rPr>
              <a:t>当两个或两个以上的不定式并列时，第一个带</a:t>
            </a:r>
            <a:r>
              <a:rPr lang="en-US" altLang="zh-CN" b="1" dirty="0" smtClean="0">
                <a:solidFill>
                  <a:srgbClr val="0000FF"/>
                </a:solidFill>
              </a:rPr>
              <a:t>to,</a:t>
            </a:r>
            <a:r>
              <a:rPr lang="zh-CN" altLang="zh-CN" b="1" dirty="0" smtClean="0">
                <a:solidFill>
                  <a:srgbClr val="0000FF"/>
                </a:solidFill>
              </a:rPr>
              <a:t>第二个</a:t>
            </a:r>
            <a:r>
              <a:rPr lang="en-US" altLang="zh-CN" b="1" dirty="0" smtClean="0">
                <a:solidFill>
                  <a:srgbClr val="0000FF"/>
                </a:solidFill>
              </a:rPr>
              <a:t>to</a:t>
            </a:r>
            <a:r>
              <a:rPr lang="zh-CN" altLang="zh-CN" b="1" dirty="0" smtClean="0">
                <a:solidFill>
                  <a:srgbClr val="0000FF"/>
                </a:solidFill>
              </a:rPr>
              <a:t>可以省略。</a:t>
            </a:r>
          </a:p>
          <a:p>
            <a:r>
              <a:rPr lang="en-US" altLang="zh-CN" b="1" dirty="0" smtClean="0"/>
              <a:t>① My work is to look after the chldren and</a:t>
            </a:r>
            <a:r>
              <a:rPr lang="en-US" altLang="zh-CN" b="1" dirty="0" smtClean="0">
                <a:solidFill>
                  <a:srgbClr val="FF0000"/>
                </a:solidFill>
              </a:rPr>
              <a:t>(to) </a:t>
            </a:r>
            <a:r>
              <a:rPr lang="en-US" altLang="zh-CN" b="1" dirty="0" smtClean="0"/>
              <a:t>teach them English.</a:t>
            </a:r>
            <a:endParaRPr lang="zh-CN" altLang="zh-CN" b="1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2351089" y="431801"/>
            <a:ext cx="7305675" cy="10906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2800" kern="1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宋体"/>
                <a:ea typeface="宋体"/>
              </a:rPr>
              <a:t>Discovering useful structures</a:t>
            </a:r>
            <a:endParaRPr lang="zh-CN" altLang="en-US" sz="2800" kern="1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宋体"/>
              <a:ea typeface="宋体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207569" y="1755570"/>
            <a:ext cx="7758113" cy="1520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/>
              <a:t>Rewrite these sentences by taking out the unnecessary parts.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266950" y="3243264"/>
            <a:ext cx="8077200" cy="1520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lnSpc>
                <a:spcPct val="130000"/>
              </a:lnSpc>
              <a:buFontTx/>
              <a:buAutoNum type="arabicPeriod"/>
            </a:pPr>
            <a:r>
              <a:rPr lang="en-US" altLang="zh-CN" sz="3600" b="1" i="1" dirty="0"/>
              <a:t>The burn that she got from the iron was red and  it was very painful.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238744" y="4214818"/>
            <a:ext cx="1214446" cy="45243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zh-CN" altLang="zh-CN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20" grpId="0" animBg="1"/>
      <p:bldP spid="38921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524000" y="1"/>
            <a:ext cx="9144000" cy="80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lang="en-US" altLang="zh-CN" sz="3600" b="1" i="1" dirty="0"/>
              <a:t>  2. A boy was on the left side of the sick    </a:t>
            </a:r>
          </a:p>
          <a:p>
            <a:pPr marL="457200" indent="-457200">
              <a:lnSpc>
                <a:spcPct val="130000"/>
              </a:lnSpc>
            </a:pPr>
            <a:r>
              <a:rPr lang="en-US" altLang="zh-CN" sz="3600" b="1" i="1" dirty="0"/>
              <a:t>      woman, and a girl was on the right                     </a:t>
            </a:r>
          </a:p>
          <a:p>
            <a:pPr marL="457200" indent="-457200">
              <a:lnSpc>
                <a:spcPct val="130000"/>
              </a:lnSpc>
            </a:pPr>
            <a:r>
              <a:rPr lang="en-US" altLang="zh-CN" sz="3600" b="1" i="1" dirty="0"/>
              <a:t>      side of the sick woman.</a:t>
            </a:r>
          </a:p>
          <a:p>
            <a:pPr marL="457200" indent="-457200">
              <a:lnSpc>
                <a:spcPct val="130000"/>
              </a:lnSpc>
            </a:pPr>
            <a:r>
              <a:rPr lang="en-US" altLang="zh-CN" sz="3600" b="1" i="1" dirty="0"/>
              <a:t>  3. She has a daughter who is in hospital.</a:t>
            </a:r>
          </a:p>
          <a:p>
            <a:pPr marL="457200" indent="-457200">
              <a:lnSpc>
                <a:spcPct val="130000"/>
              </a:lnSpc>
            </a:pPr>
            <a:r>
              <a:rPr lang="en-US" altLang="zh-CN" sz="3600" b="1" i="1" dirty="0"/>
              <a:t>  4. He went to the doctor because he had to </a:t>
            </a:r>
          </a:p>
          <a:p>
            <a:pPr marL="457200" indent="-457200">
              <a:lnSpc>
                <a:spcPct val="130000"/>
              </a:lnSpc>
            </a:pPr>
            <a:r>
              <a:rPr lang="en-US" altLang="zh-CN" sz="3600" b="1" i="1" dirty="0"/>
              <a:t>     go to the doctor .</a:t>
            </a:r>
          </a:p>
          <a:p>
            <a:pPr>
              <a:lnSpc>
                <a:spcPct val="130000"/>
              </a:lnSpc>
            </a:pPr>
            <a:r>
              <a:rPr lang="en-US" altLang="zh-CN" sz="3600" b="1" i="1" dirty="0"/>
              <a:t>  5. Did she pass the first aid test that she </a:t>
            </a:r>
          </a:p>
          <a:p>
            <a:pPr>
              <a:lnSpc>
                <a:spcPct val="130000"/>
              </a:lnSpc>
            </a:pPr>
            <a:r>
              <a:rPr lang="en-US" altLang="zh-CN" sz="3600" b="1" i="1" dirty="0"/>
              <a:t>    did yesterday or didn’t she pass?</a:t>
            </a:r>
          </a:p>
          <a:p>
            <a:pPr marL="457200" indent="-457200">
              <a:lnSpc>
                <a:spcPct val="130000"/>
              </a:lnSpc>
            </a:pPr>
            <a:endParaRPr lang="en-US" altLang="zh-CN" sz="3600" b="1" i="1" dirty="0"/>
          </a:p>
          <a:p>
            <a:pPr marL="457200" indent="-457200">
              <a:lnSpc>
                <a:spcPct val="130000"/>
              </a:lnSpc>
            </a:pPr>
            <a:r>
              <a:rPr lang="en-US" altLang="zh-CN" sz="3600" b="1" i="1" dirty="0"/>
              <a:t>    </a:t>
            </a:r>
          </a:p>
          <a:p>
            <a:pPr marL="457200" indent="-457200">
              <a:lnSpc>
                <a:spcPct val="130000"/>
              </a:lnSpc>
            </a:pPr>
            <a:r>
              <a:rPr lang="en-US" altLang="zh-CN" sz="3600" b="1" i="1" dirty="0"/>
              <a:t>      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5953124" y="2357430"/>
            <a:ext cx="1285884" cy="45243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zh-CN" altLang="zh-CN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238348" y="1643050"/>
            <a:ext cx="4243392" cy="45243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zh-CN" altLang="zh-CN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095472" y="3786190"/>
            <a:ext cx="3071834" cy="45243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zh-CN" altLang="zh-CN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167306" y="5000636"/>
            <a:ext cx="2786082" cy="81253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i="1" dirty="0"/>
              <a:t>not</a:t>
            </a:r>
            <a:endParaRPr lang="zh-CN" altLang="zh-CN" sz="3600" b="1" i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901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92314" y="260351"/>
            <a:ext cx="8415337" cy="374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 i="1" dirty="0"/>
              <a:t>6. She could not decide whether to send </a:t>
            </a:r>
          </a:p>
          <a:p>
            <a:pPr>
              <a:lnSpc>
                <a:spcPct val="110000"/>
              </a:lnSpc>
            </a:pPr>
            <a:r>
              <a:rPr lang="en-US" altLang="zh-CN" sz="3600" b="1" i="1" dirty="0"/>
              <a:t>    him to hospital or not to send him to </a:t>
            </a:r>
          </a:p>
          <a:p>
            <a:pPr>
              <a:lnSpc>
                <a:spcPct val="110000"/>
              </a:lnSpc>
            </a:pPr>
            <a:r>
              <a:rPr lang="en-US" altLang="zh-CN" sz="3600" b="1" i="1" dirty="0"/>
              <a:t>    hospital .</a:t>
            </a:r>
          </a:p>
          <a:p>
            <a:pPr>
              <a:lnSpc>
                <a:spcPct val="110000"/>
              </a:lnSpc>
            </a:pPr>
            <a:r>
              <a:rPr lang="en-US" altLang="zh-CN" sz="3600" b="1" i="1" dirty="0"/>
              <a:t>7. Only some of the students have done a </a:t>
            </a:r>
          </a:p>
          <a:p>
            <a:pPr>
              <a:lnSpc>
                <a:spcPct val="110000"/>
              </a:lnSpc>
            </a:pPr>
            <a:r>
              <a:rPr lang="en-US" altLang="zh-CN" sz="3600" b="1" i="1" dirty="0"/>
              <a:t>    first aid course but most of the students </a:t>
            </a:r>
          </a:p>
          <a:p>
            <a:pPr>
              <a:lnSpc>
                <a:spcPct val="110000"/>
              </a:lnSpc>
            </a:pPr>
            <a:r>
              <a:rPr lang="en-US" altLang="zh-CN" sz="3600" b="1" i="1" dirty="0"/>
              <a:t>   haven’t done a first aid course 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672263" y="1028700"/>
            <a:ext cx="3167062" cy="39703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endParaRPr lang="zh-CN" altLang="zh-CN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61454" y="3426827"/>
            <a:ext cx="4465637" cy="39703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endParaRPr lang="zh-CN" altLang="zh-CN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493963" y="1681163"/>
            <a:ext cx="2881312" cy="39703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endParaRPr lang="zh-CN" altLang="zh-CN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176121" y="2844585"/>
            <a:ext cx="2808287" cy="397032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endParaRPr lang="zh-CN" altLang="zh-CN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 animBg="1"/>
      <p:bldP spid="8200" grpId="0" animBg="1"/>
      <p:bldP spid="8201" grpId="0" animBg="1"/>
      <p:bldP spid="82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67608" y="1772816"/>
            <a:ext cx="66967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zh-CN" sz="9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you!   </a:t>
            </a:r>
            <a:endParaRPr lang="zh-CN" altLang="en-US" sz="9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56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063750" y="1125539"/>
            <a:ext cx="6337300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/>
              <a:t>为了使语言简洁或避免重复</a:t>
            </a:r>
            <a:r>
              <a:rPr lang="en-US" altLang="zh-CN" sz="3600" b="1" dirty="0"/>
              <a:t>,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/>
              <a:t>我们要怎样做呢</a:t>
            </a:r>
            <a:r>
              <a:rPr lang="en-US" altLang="zh-CN" sz="3600" b="1" dirty="0"/>
              <a:t>?</a:t>
            </a:r>
          </a:p>
          <a:p>
            <a:pPr>
              <a:lnSpc>
                <a:spcPct val="120000"/>
              </a:lnSpc>
            </a:pPr>
            <a:endParaRPr lang="en-US" altLang="zh-CN" sz="3600" b="1" dirty="0"/>
          </a:p>
          <a:p>
            <a:pPr>
              <a:lnSpc>
                <a:spcPct val="120000"/>
              </a:lnSpc>
            </a:pPr>
            <a:r>
              <a:rPr lang="zh-CN" altLang="en-US" sz="3600" b="1" dirty="0"/>
              <a:t>本单元我们将接触一种新的语法现象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3792539" y="3933825"/>
            <a:ext cx="1412875" cy="833438"/>
          </a:xfrm>
          <a:prstGeom prst="rect">
            <a:avLst/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4800">
                <a:solidFill>
                  <a:srgbClr val="FFFF66"/>
                </a:solidFill>
              </a:rPr>
              <a:t>省略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66910" y="928670"/>
            <a:ext cx="7556500" cy="221615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4000" b="1" dirty="0"/>
              <a:t>为了使讲话和行文简洁，句中某些成分有时可以省略。本课介绍省略的如下几种情况：</a:t>
            </a:r>
          </a:p>
        </p:txBody>
      </p:sp>
      <p:pic>
        <p:nvPicPr>
          <p:cNvPr id="51205" name="Picture 3" descr="hh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082" y="1500174"/>
            <a:ext cx="2062162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95538" y="0"/>
            <a:ext cx="6913562" cy="863600"/>
            <a:chOff x="657" y="572"/>
            <a:chExt cx="4355" cy="544"/>
          </a:xfrm>
        </p:grpSpPr>
        <p:sp>
          <p:nvSpPr>
            <p:cNvPr id="51209" name="Text Box 9"/>
            <p:cNvSpPr txBox="1">
              <a:spLocks noChangeArrowheads="1"/>
            </p:cNvSpPr>
            <p:nvPr/>
          </p:nvSpPr>
          <p:spPr bwMode="auto">
            <a:xfrm>
              <a:off x="657" y="663"/>
              <a:ext cx="3765" cy="40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bg1"/>
                  </a:solidFill>
                </a:rPr>
                <a:t>Grammar – Ellipsis  (</a:t>
              </a:r>
              <a:r>
                <a:rPr lang="zh-CN" altLang="en-US" sz="3600" b="1" dirty="0">
                  <a:solidFill>
                    <a:schemeClr val="bg1"/>
                  </a:solidFill>
                </a:rPr>
                <a:t>省略）</a:t>
              </a:r>
            </a:p>
          </p:txBody>
        </p:sp>
        <p:pic>
          <p:nvPicPr>
            <p:cNvPr id="51210" name="Picture 10" descr="图片1fgjktyktyk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8" y="572"/>
              <a:ext cx="544" cy="544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2381224" y="3000372"/>
            <a:ext cx="66437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700" b="1" dirty="0"/>
              <a:t>1.</a:t>
            </a:r>
            <a:r>
              <a:rPr lang="zh-CN" altLang="en-US" sz="3700" b="1" dirty="0"/>
              <a:t>简单句的省略</a:t>
            </a:r>
            <a:endParaRPr lang="en-US" altLang="zh-CN" sz="3700" b="1" dirty="0"/>
          </a:p>
          <a:p>
            <a:r>
              <a:rPr lang="en-US" altLang="zh-CN" sz="3700" b="1" dirty="0"/>
              <a:t>2.</a:t>
            </a:r>
            <a:r>
              <a:rPr lang="zh-CN" altLang="en-US" sz="3700" b="1" dirty="0"/>
              <a:t>并列句的省略</a:t>
            </a:r>
            <a:endParaRPr lang="en-US" altLang="zh-CN" sz="3700" b="1" dirty="0"/>
          </a:p>
          <a:p>
            <a:r>
              <a:rPr lang="en-US" altLang="zh-CN" sz="3700" b="1" dirty="0"/>
              <a:t>3.</a:t>
            </a:r>
            <a:r>
              <a:rPr lang="zh-CN" altLang="en-US" sz="3700" b="1" dirty="0"/>
              <a:t>复合句的省略</a:t>
            </a:r>
            <a:endParaRPr lang="en-US" altLang="zh-CN" sz="3700" b="1" dirty="0"/>
          </a:p>
          <a:p>
            <a:r>
              <a:rPr lang="en-US" altLang="zh-CN" sz="3700" b="1" dirty="0"/>
              <a:t>4.</a:t>
            </a:r>
            <a:r>
              <a:rPr lang="zh-CN" altLang="en-US" sz="3700" b="1" dirty="0"/>
              <a:t>不定式的省略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200509141045208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96330" y="357166"/>
            <a:ext cx="10795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095473" y="3284538"/>
            <a:ext cx="8358245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>
              <a:lnSpc>
                <a:spcPct val="120000"/>
              </a:lnSpc>
            </a:pPr>
            <a:r>
              <a:rPr lang="en-US" altLang="zh-CN" sz="3600" b="1" dirty="0"/>
              <a:t>1 )</a:t>
            </a:r>
            <a:r>
              <a:rPr lang="en-US" altLang="zh-CN" sz="3600" b="1" dirty="0">
                <a:solidFill>
                  <a:srgbClr val="FF0000"/>
                </a:solidFill>
              </a:rPr>
              <a:t>(You)</a:t>
            </a:r>
            <a:r>
              <a:rPr lang="en-US" altLang="zh-CN" sz="3600" b="1" dirty="0"/>
              <a:t> Come in, please.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/>
              <a:t>2) </a:t>
            </a:r>
            <a:r>
              <a:rPr lang="en-US" altLang="zh-CN" sz="3600" b="1" dirty="0">
                <a:solidFill>
                  <a:srgbClr val="FF0000"/>
                </a:solidFill>
              </a:rPr>
              <a:t>(I)</a:t>
            </a:r>
            <a:r>
              <a:rPr lang="en-US" altLang="zh-CN" sz="3600" b="1" dirty="0"/>
              <a:t> See you tomorrow.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/>
              <a:t>3) </a:t>
            </a:r>
            <a:r>
              <a:rPr lang="en-US" altLang="zh-CN" sz="3600" b="1" dirty="0">
                <a:solidFill>
                  <a:srgbClr val="FF0000"/>
                </a:solidFill>
              </a:rPr>
              <a:t>(I)</a:t>
            </a:r>
            <a:r>
              <a:rPr lang="en-US" altLang="zh-CN" sz="3600" b="1" dirty="0"/>
              <a:t> Thank you for your help.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/>
              <a:t>4) </a:t>
            </a:r>
            <a:r>
              <a:rPr lang="en-US" altLang="zh-CN" sz="3600" b="1" dirty="0">
                <a:solidFill>
                  <a:srgbClr val="FF0000"/>
                </a:solidFill>
              </a:rPr>
              <a:t>(I)</a:t>
            </a:r>
            <a:r>
              <a:rPr lang="en-US" altLang="zh-CN" sz="3600" b="1" dirty="0"/>
              <a:t> Beg your pardon.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666976" y="428605"/>
            <a:ext cx="57534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800" b="1" dirty="0"/>
              <a:t>一、简单句中的省略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711450" y="1484313"/>
            <a:ext cx="73548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</a:rPr>
              <a:t>1. </a:t>
            </a:r>
            <a:r>
              <a:rPr lang="zh-CN" altLang="en-US" sz="3600" b="1" dirty="0">
                <a:solidFill>
                  <a:srgbClr val="0000FF"/>
                </a:solidFill>
              </a:rPr>
              <a:t>省略主语</a:t>
            </a:r>
            <a:r>
              <a:rPr lang="en-US" altLang="zh-CN" sz="3600" b="1" dirty="0">
                <a:solidFill>
                  <a:srgbClr val="0000FF"/>
                </a:solidFill>
              </a:rPr>
              <a:t>: </a:t>
            </a:r>
            <a:r>
              <a:rPr lang="zh-CN" altLang="en-US" sz="3600" b="1" dirty="0">
                <a:solidFill>
                  <a:srgbClr val="0000FF"/>
                </a:solidFill>
              </a:rPr>
              <a:t>祈使句中的主语通常被省略</a:t>
            </a:r>
            <a:r>
              <a:rPr lang="en-US" altLang="zh-CN" sz="3600" b="1" dirty="0">
                <a:solidFill>
                  <a:srgbClr val="0000FF"/>
                </a:solidFill>
              </a:rPr>
              <a:t>;</a:t>
            </a:r>
            <a:r>
              <a:rPr lang="zh-CN" altLang="en-US" sz="3600" b="1" dirty="0">
                <a:solidFill>
                  <a:srgbClr val="0000FF"/>
                </a:solidFill>
              </a:rPr>
              <a:t>其他省略主语的情况多限于少数现成的说法。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95472" y="500042"/>
            <a:ext cx="8229600" cy="100013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sz="4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altLang="zh-CN" sz="4000" b="1" dirty="0">
                <a:solidFill>
                  <a:srgbClr val="0000FF"/>
                </a:solidFill>
              </a:rPr>
              <a:t> .</a:t>
            </a:r>
            <a:r>
              <a:rPr lang="zh-CN" altLang="zh-CN" sz="40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省略主语和谓语或主谓语的一部分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1 )</a:t>
            </a:r>
            <a:r>
              <a:rPr lang="en-US" altLang="zh-CN" b="1" dirty="0" smtClean="0">
                <a:solidFill>
                  <a:srgbClr val="FF0000"/>
                </a:solidFill>
              </a:rPr>
              <a:t>(Will you)</a:t>
            </a:r>
            <a:r>
              <a:rPr lang="en-US" altLang="zh-CN" b="1" dirty="0" smtClean="0"/>
              <a:t>have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a smoke?</a:t>
            </a:r>
          </a:p>
          <a:p>
            <a:r>
              <a:rPr lang="en-US" altLang="zh-CN" b="1" dirty="0" smtClean="0"/>
              <a:t>2) </a:t>
            </a:r>
            <a:r>
              <a:rPr lang="en-US" altLang="zh-CN" b="1" dirty="0" smtClean="0">
                <a:solidFill>
                  <a:srgbClr val="FF0000"/>
                </a:solidFill>
              </a:rPr>
              <a:t>(It is a) </a:t>
            </a:r>
            <a:r>
              <a:rPr lang="en-US" altLang="zh-CN" b="1" dirty="0" smtClean="0"/>
              <a:t>Beautiful day, isn’t it?</a:t>
            </a:r>
          </a:p>
          <a:p>
            <a:r>
              <a:rPr lang="en-US" altLang="zh-CN" b="1" dirty="0" smtClean="0"/>
              <a:t>3)</a:t>
            </a:r>
            <a:r>
              <a:rPr lang="en-US" altLang="zh-CN" b="1" dirty="0" smtClean="0">
                <a:solidFill>
                  <a:srgbClr val="FF0000"/>
                </a:solidFill>
              </a:rPr>
              <a:t>(</a:t>
            </a:r>
            <a:r>
              <a:rPr lang="en-US" altLang="zh-CN" b="1" dirty="0" smtClean="0"/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It is a) </a:t>
            </a:r>
            <a:r>
              <a:rPr lang="en-US" altLang="zh-CN" b="1" dirty="0" smtClean="0"/>
              <a:t>Pity we live so far from the sea.</a:t>
            </a:r>
            <a:endParaRPr lang="zh-CN" altLang="zh-CN" b="1" dirty="0" smtClean="0"/>
          </a:p>
          <a:p>
            <a:r>
              <a:rPr lang="en-US" altLang="zh-CN" b="1" dirty="0" smtClean="0"/>
              <a:t>4)--Did you know anything about the accident?</a:t>
            </a:r>
            <a:endParaRPr lang="zh-CN" altLang="zh-CN" b="1" dirty="0" smtClean="0"/>
          </a:p>
          <a:p>
            <a:r>
              <a:rPr lang="en-US" altLang="zh-CN" b="1" dirty="0" smtClean="0"/>
              <a:t>    --Not until you told me. (= </a:t>
            </a:r>
            <a:r>
              <a:rPr lang="en-US" altLang="zh-CN" b="1" dirty="0" smtClean="0">
                <a:solidFill>
                  <a:srgbClr val="FF0000"/>
                </a:solidFill>
              </a:rPr>
              <a:t>I didn’t know      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      anything about it</a:t>
            </a:r>
            <a:r>
              <a:rPr lang="en-US" altLang="zh-CN" b="1" dirty="0" smtClean="0"/>
              <a:t> until you told me.)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95472" y="285728"/>
            <a:ext cx="5500726" cy="939784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3.there be </a:t>
            </a:r>
            <a:r>
              <a:rPr lang="zh-CN" altLang="zh-CN" sz="3600" b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句型的省略</a:t>
            </a:r>
            <a:endParaRPr lang="zh-CN" altLang="en-US" sz="3600" b="1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6910" y="1142984"/>
            <a:ext cx="6543692" cy="68579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(Is there)</a:t>
            </a:r>
            <a:r>
              <a:rPr lang="en-US" altLang="zh-CN" b="1" dirty="0" smtClean="0"/>
              <a:t>anything I can do for you?</a:t>
            </a:r>
            <a:endParaRPr lang="zh-CN" altLang="zh-CN" b="1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24100" y="1857365"/>
            <a:ext cx="600079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>
                <a:solidFill>
                  <a:srgbClr val="0000FF"/>
                </a:solidFill>
              </a:rPr>
              <a:t>4.</a:t>
            </a:r>
            <a:r>
              <a:rPr lang="zh-CN" altLang="zh-CN" sz="3600" b="1" dirty="0">
                <a:solidFill>
                  <a:srgbClr val="0000FF"/>
                </a:solidFill>
              </a:rPr>
              <a:t>感叹句中的省略</a:t>
            </a:r>
            <a:endParaRPr lang="en-US" altLang="zh-CN" sz="3600" b="1" dirty="0">
              <a:solidFill>
                <a:srgbClr val="0000FF"/>
              </a:solidFill>
            </a:endParaRPr>
          </a:p>
          <a:p>
            <a:pPr lvl="0"/>
            <a:r>
              <a:rPr lang="en-US" altLang="zh-CN" sz="3200" b="1" dirty="0"/>
              <a:t>What a beautiful flower </a:t>
            </a:r>
            <a:r>
              <a:rPr lang="en-US" altLang="zh-CN" sz="3200" b="1" dirty="0">
                <a:solidFill>
                  <a:srgbClr val="FF0000"/>
                </a:solidFill>
              </a:rPr>
              <a:t>(it is)</a:t>
            </a:r>
            <a:r>
              <a:rPr lang="en-US" altLang="zh-CN" sz="3200" b="1" dirty="0"/>
              <a:t>!</a:t>
            </a:r>
          </a:p>
          <a:p>
            <a:pPr lvl="0"/>
            <a:endParaRPr lang="zh-CN" altLang="zh-CN" sz="3600" b="1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23592" y="3068960"/>
            <a:ext cx="8143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>
                <a:solidFill>
                  <a:srgbClr val="0000FF"/>
                </a:solidFill>
              </a:rPr>
              <a:t> 5.</a:t>
            </a:r>
            <a:r>
              <a:rPr lang="zh-CN" altLang="zh-CN" sz="3600" b="1" dirty="0">
                <a:solidFill>
                  <a:srgbClr val="0000FF"/>
                </a:solidFill>
              </a:rPr>
              <a:t>简单句中的省略在交际用语中的体现</a:t>
            </a:r>
          </a:p>
          <a:p>
            <a:r>
              <a:rPr lang="en-US" altLang="zh-CN" sz="3200" b="1" dirty="0"/>
              <a:t>  ---How are you?  </a:t>
            </a:r>
          </a:p>
          <a:p>
            <a:r>
              <a:rPr lang="en-US" altLang="zh-CN" sz="3200" b="1" dirty="0"/>
              <a:t>  ---</a:t>
            </a:r>
            <a:r>
              <a:rPr lang="en-US" altLang="zh-CN" sz="3200" b="1" dirty="0">
                <a:solidFill>
                  <a:srgbClr val="FF0000"/>
                </a:solidFill>
              </a:rPr>
              <a:t>(I am)</a:t>
            </a:r>
            <a:r>
              <a:rPr lang="en-US" altLang="zh-CN" sz="3200" b="1" dirty="0"/>
              <a:t>fine, thank you.</a:t>
            </a:r>
            <a:endParaRPr lang="zh-CN" altLang="zh-C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二、</a:t>
            </a:r>
            <a:r>
              <a:rPr lang="zh-CN" altLang="zh-CN" b="1" dirty="0" smtClean="0"/>
              <a:t>并列句中的省略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 smtClean="0">
                <a:solidFill>
                  <a:srgbClr val="0000FF"/>
                </a:solidFill>
              </a:rPr>
              <a:t>在由并列连词</a:t>
            </a:r>
            <a:r>
              <a:rPr lang="en-US" altLang="zh-CN" b="1" dirty="0" smtClean="0">
                <a:solidFill>
                  <a:srgbClr val="0000FF"/>
                </a:solidFill>
              </a:rPr>
              <a:t>and, but, or</a:t>
            </a:r>
            <a:r>
              <a:rPr lang="zh-CN" altLang="zh-CN" b="1" dirty="0" smtClean="0">
                <a:solidFill>
                  <a:srgbClr val="0000FF"/>
                </a:solidFill>
              </a:rPr>
              <a:t>等连接的并列句中，后面的分句可以省略与前面分句中相同的成分，以免重复。</a:t>
            </a:r>
            <a:endParaRPr lang="en-US" altLang="zh-CN" b="1" dirty="0" smtClean="0"/>
          </a:p>
          <a:p>
            <a:r>
              <a:rPr lang="en-US" altLang="zh-CN" b="1" dirty="0" smtClean="0"/>
              <a:t>1) She was young but</a:t>
            </a:r>
            <a:r>
              <a:rPr lang="en-US" altLang="zh-CN" b="1" dirty="0" smtClean="0">
                <a:solidFill>
                  <a:srgbClr val="FF0000"/>
                </a:solidFill>
              </a:rPr>
              <a:t>(she was)</a:t>
            </a:r>
            <a:r>
              <a:rPr lang="en-US" altLang="zh-CN" b="1" dirty="0" smtClean="0"/>
              <a:t>brave.</a:t>
            </a:r>
          </a:p>
          <a:p>
            <a:r>
              <a:rPr lang="en-US" altLang="zh-CN" b="1" dirty="0" smtClean="0"/>
              <a:t>2) Lin’s father was not at home, but his mother was </a:t>
            </a:r>
            <a:r>
              <a:rPr lang="en-US" altLang="zh-CN" b="1" dirty="0" smtClean="0">
                <a:solidFill>
                  <a:srgbClr val="FF0000"/>
                </a:solidFill>
              </a:rPr>
              <a:t>(at home).</a:t>
            </a:r>
          </a:p>
          <a:p>
            <a:r>
              <a:rPr lang="en-US" altLang="zh-CN" b="1" dirty="0" smtClean="0"/>
              <a:t>3) I study at college and my sister </a:t>
            </a:r>
            <a:r>
              <a:rPr lang="en-US" altLang="zh-CN" b="1" dirty="0" smtClean="0">
                <a:solidFill>
                  <a:srgbClr val="FF0000"/>
                </a:solidFill>
              </a:rPr>
              <a:t>(studies)</a:t>
            </a:r>
            <a:r>
              <a:rPr lang="en-US" altLang="zh-CN" b="1" dirty="0" smtClean="0"/>
              <a:t> at high school.</a:t>
            </a:r>
          </a:p>
          <a:p>
            <a:endParaRPr lang="en-US" altLang="zh-CN" b="1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pic>
        <p:nvPicPr>
          <p:cNvPr id="4" name="Picture 2" descr="200509141045208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644" y="357166"/>
            <a:ext cx="10795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38414" y="274638"/>
            <a:ext cx="6715172" cy="114300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三、</a:t>
            </a:r>
            <a:r>
              <a:rPr lang="zh-CN" altLang="zh-CN" sz="4800" b="1" dirty="0"/>
              <a:t>复合句中的省略</a:t>
            </a:r>
            <a:endParaRPr lang="zh-CN" altLang="en-US" sz="4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b="1" dirty="0" smtClean="0">
                <a:solidFill>
                  <a:srgbClr val="0000FF"/>
                </a:solidFill>
              </a:rPr>
              <a:t>1.</a:t>
            </a:r>
            <a:r>
              <a:rPr lang="zh-CN" altLang="zh-CN" b="1" dirty="0" smtClean="0">
                <a:solidFill>
                  <a:srgbClr val="0000FF"/>
                </a:solidFill>
              </a:rPr>
              <a:t>状语从句中的省略</a:t>
            </a:r>
          </a:p>
          <a:p>
            <a:pPr lvl="0"/>
            <a:r>
              <a:rPr lang="en-US" altLang="zh-CN" b="1" dirty="0" smtClean="0">
                <a:solidFill>
                  <a:srgbClr val="0000FF"/>
                </a:solidFill>
              </a:rPr>
              <a:t>1)</a:t>
            </a:r>
            <a:r>
              <a:rPr lang="zh-CN" altLang="zh-CN" b="1" dirty="0" smtClean="0">
                <a:solidFill>
                  <a:srgbClr val="0000FF"/>
                </a:solidFill>
              </a:rPr>
              <a:t>当状语从句的主语和主句的主语一致或主语是</a:t>
            </a:r>
            <a:r>
              <a:rPr lang="en-US" altLang="zh-CN" b="1" dirty="0" smtClean="0">
                <a:solidFill>
                  <a:srgbClr val="0000FF"/>
                </a:solidFill>
              </a:rPr>
              <a:t>it</a:t>
            </a:r>
            <a:r>
              <a:rPr lang="zh-CN" altLang="zh-CN" b="1" dirty="0" smtClean="0">
                <a:solidFill>
                  <a:srgbClr val="0000FF"/>
                </a:solidFill>
              </a:rPr>
              <a:t>时，从句的主语和谓语部分的</a:t>
            </a:r>
            <a:r>
              <a:rPr lang="en-US" altLang="zh-CN" b="1" dirty="0" smtClean="0">
                <a:solidFill>
                  <a:srgbClr val="0000FF"/>
                </a:solidFill>
              </a:rPr>
              <a:t>be</a:t>
            </a:r>
            <a:r>
              <a:rPr lang="zh-CN" altLang="zh-CN" b="1" dirty="0" smtClean="0">
                <a:solidFill>
                  <a:srgbClr val="0000FF"/>
                </a:solidFill>
              </a:rPr>
              <a:t>动词可以省略。</a:t>
            </a:r>
            <a:endParaRPr lang="zh-CN" altLang="zh-CN" dirty="0" smtClean="0"/>
          </a:p>
          <a:p>
            <a:r>
              <a:rPr lang="en-US" altLang="zh-CN" b="1" dirty="0" smtClean="0"/>
              <a:t>①He opened his lips as if </a:t>
            </a:r>
            <a:r>
              <a:rPr lang="en-US" altLang="zh-CN" b="1" dirty="0" smtClean="0">
                <a:solidFill>
                  <a:srgbClr val="FF0000"/>
                </a:solidFill>
              </a:rPr>
              <a:t>(he were)</a:t>
            </a:r>
            <a:r>
              <a:rPr lang="en-US" altLang="zh-CN" b="1" dirty="0" smtClean="0"/>
              <a:t>to speak.</a:t>
            </a:r>
            <a:endParaRPr lang="zh-CN" altLang="zh-CN" b="1" dirty="0" smtClean="0"/>
          </a:p>
          <a:p>
            <a:r>
              <a:rPr lang="en-US" altLang="zh-CN" b="1" dirty="0" smtClean="0"/>
              <a:t>②The exhibition is more interesting than </a:t>
            </a:r>
            <a:r>
              <a:rPr lang="en-US" altLang="zh-CN" b="1" dirty="0" smtClean="0">
                <a:solidFill>
                  <a:srgbClr val="FF0000"/>
                </a:solidFill>
              </a:rPr>
              <a:t>(it was) </a:t>
            </a:r>
            <a:r>
              <a:rPr lang="en-US" altLang="zh-CN" b="1" dirty="0" smtClean="0"/>
              <a:t>expected.</a:t>
            </a:r>
            <a:endParaRPr lang="zh-CN" altLang="zh-CN" b="1" dirty="0" smtClean="0"/>
          </a:p>
          <a:p>
            <a:endParaRPr lang="zh-CN" altLang="en-US" dirty="0"/>
          </a:p>
        </p:txBody>
      </p:sp>
      <p:pic>
        <p:nvPicPr>
          <p:cNvPr id="4" name="Picture 2" descr="200509141045208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20" y="357166"/>
            <a:ext cx="10795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flipH="1">
            <a:off x="10622281" y="274638"/>
            <a:ext cx="45719" cy="11430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lvl="0"/>
            <a:r>
              <a:rPr lang="en-US" altLang="zh-CN" b="1" dirty="0" smtClean="0">
                <a:solidFill>
                  <a:srgbClr val="0000FF"/>
                </a:solidFill>
              </a:rPr>
              <a:t>2)</a:t>
            </a:r>
            <a:r>
              <a:rPr lang="zh-CN" altLang="zh-CN" b="1" dirty="0" smtClean="0">
                <a:solidFill>
                  <a:srgbClr val="0000FF"/>
                </a:solidFill>
              </a:rPr>
              <a:t>含有</a:t>
            </a:r>
            <a:r>
              <a:rPr lang="en-US" altLang="zh-CN" b="1" dirty="0" smtClean="0">
                <a:solidFill>
                  <a:srgbClr val="0000FF"/>
                </a:solidFill>
              </a:rPr>
              <a:t>if </a:t>
            </a:r>
            <a:r>
              <a:rPr lang="zh-CN" altLang="zh-CN" b="1" dirty="0" smtClean="0">
                <a:solidFill>
                  <a:srgbClr val="0000FF"/>
                </a:solidFill>
              </a:rPr>
              <a:t>的省略结构有：</a:t>
            </a:r>
            <a:endParaRPr lang="zh-CN" altLang="zh-CN" dirty="0" smtClean="0"/>
          </a:p>
          <a:p>
            <a:r>
              <a:rPr lang="en-US" altLang="zh-CN" b="1" dirty="0" smtClean="0"/>
              <a:t>①Get up early tomorrow, if not</a:t>
            </a:r>
            <a:r>
              <a:rPr lang="en-US" altLang="zh-CN" b="1" dirty="0" smtClean="0">
                <a:solidFill>
                  <a:srgbClr val="FF0000"/>
                </a:solidFill>
              </a:rPr>
              <a:t>(if you don’t get up early)</a:t>
            </a:r>
            <a:r>
              <a:rPr lang="en-US" altLang="zh-CN" b="1" dirty="0" smtClean="0"/>
              <a:t>, you will miss the first bus.</a:t>
            </a:r>
            <a:endParaRPr lang="zh-CN" altLang="zh-CN" b="1" dirty="0" smtClean="0"/>
          </a:p>
          <a:p>
            <a:r>
              <a:rPr lang="en-US" altLang="zh-CN" b="1" dirty="0" smtClean="0"/>
              <a:t>②I will buy a TV set if </a:t>
            </a:r>
            <a:r>
              <a:rPr lang="en-US" altLang="zh-CN" b="1" dirty="0" smtClean="0">
                <a:solidFill>
                  <a:srgbClr val="FF0000"/>
                </a:solidFill>
              </a:rPr>
              <a:t>(it is) </a:t>
            </a:r>
            <a:r>
              <a:rPr lang="en-US" altLang="zh-CN" b="1" dirty="0" smtClean="0"/>
              <a:t>necessary.</a:t>
            </a:r>
            <a:endParaRPr lang="zh-CN" altLang="zh-CN" b="1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b="1" dirty="0" smtClean="0">
                <a:solidFill>
                  <a:srgbClr val="0000FF"/>
                </a:solidFill>
              </a:rPr>
              <a:t>3) If</a:t>
            </a:r>
            <a:r>
              <a:rPr lang="zh-CN" altLang="zh-CN" b="1" dirty="0" smtClean="0">
                <a:solidFill>
                  <a:srgbClr val="0000FF"/>
                </a:solidFill>
              </a:rPr>
              <a:t>虚拟条件句中有</a:t>
            </a:r>
            <a:r>
              <a:rPr lang="en-US" altLang="zh-CN" b="1" dirty="0" smtClean="0">
                <a:solidFill>
                  <a:srgbClr val="0000FF"/>
                </a:solidFill>
              </a:rPr>
              <a:t>should/had/were</a:t>
            </a:r>
            <a:r>
              <a:rPr lang="zh-CN" altLang="zh-CN" b="1" dirty="0" smtClean="0">
                <a:solidFill>
                  <a:srgbClr val="0000FF"/>
                </a:solidFill>
              </a:rPr>
              <a:t>时，</a:t>
            </a:r>
            <a:r>
              <a:rPr lang="en-US" altLang="zh-CN" b="1" dirty="0" smtClean="0">
                <a:solidFill>
                  <a:srgbClr val="0000FF"/>
                </a:solidFill>
              </a:rPr>
              <a:t>if</a:t>
            </a:r>
            <a:r>
              <a:rPr lang="zh-CN" altLang="zh-CN" b="1" dirty="0" smtClean="0">
                <a:solidFill>
                  <a:srgbClr val="0000FF"/>
                </a:solidFill>
              </a:rPr>
              <a:t>可以省略，从句中的主谓要倒装</a:t>
            </a:r>
          </a:p>
          <a:p>
            <a:r>
              <a:rPr lang="en-US" altLang="zh-CN" b="1" dirty="0" smtClean="0"/>
              <a:t>Were they here now, they could help us.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  ( =If they were here now, they could help us.)</a:t>
            </a:r>
            <a:endParaRPr lang="zh-CN" altLang="zh-CN" b="1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b="1" dirty="0" smtClean="0">
                <a:ea typeface="华文新魏" pitchFamily="2" charset="-122"/>
                <a:cs typeface="Times New Roman" pitchFamily="18" charset="0"/>
              </a:rPr>
              <a:t>Had I had time, I would have run round that lake again.</a:t>
            </a:r>
            <a:r>
              <a:rPr lang="en-US" altLang="zh-CN" b="1" dirty="0" smtClean="0">
                <a:solidFill>
                  <a:srgbClr val="FF0000"/>
                </a:solidFill>
                <a:ea typeface="华文新魏" pitchFamily="2" charset="-122"/>
                <a:cs typeface="Times New Roman" pitchFamily="18" charset="0"/>
              </a:rPr>
              <a:t>(=If I had had time, I would have run round that lake again.)</a:t>
            </a:r>
          </a:p>
          <a:p>
            <a:pPr>
              <a:spcBef>
                <a:spcPct val="50000"/>
              </a:spcBef>
            </a:pPr>
            <a:endParaRPr lang="en-US" altLang="zh-CN" b="1" dirty="0" smtClean="0">
              <a:solidFill>
                <a:srgbClr val="0000CC"/>
              </a:solidFill>
              <a:ea typeface="华文新魏" pitchFamily="2" charset="-122"/>
              <a:cs typeface="Times New Roman" pitchFamily="18" charset="0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972</Words>
  <Application>Microsoft Office PowerPoint</Application>
  <PresentationFormat>宽屏</PresentationFormat>
  <Paragraphs>91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华文新魏</vt:lpstr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2 .省略主语和谓语或主谓语的一部分</vt:lpstr>
      <vt:lpstr>3.there be 句型的省略</vt:lpstr>
      <vt:lpstr>二、并列句中的省略</vt:lpstr>
      <vt:lpstr>三、复合句中的省略</vt:lpstr>
      <vt:lpstr>PowerPoint 演示文稿</vt:lpstr>
      <vt:lpstr>PowerPoint 演示文稿</vt:lpstr>
      <vt:lpstr>四、不定式的省略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zf</cp:lastModifiedBy>
  <cp:revision>43</cp:revision>
  <dcterms:modified xsi:type="dcterms:W3CDTF">2016-02-24T12:10:46Z</dcterms:modified>
</cp:coreProperties>
</file>