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3"/>
    <p:sldMasterId id="2147483672" r:id="rId4"/>
  </p:sldMasterIdLst>
  <p:notesMasterIdLst>
    <p:notesMasterId r:id="rId6"/>
  </p:notesMasterIdLst>
  <p:handoutMasterIdLst>
    <p:handoutMasterId r:id="rId25"/>
  </p:handoutMasterIdLst>
  <p:sldIdLst>
    <p:sldId id="257" r:id="rId5"/>
    <p:sldId id="323" r:id="rId7"/>
    <p:sldId id="328" r:id="rId8"/>
    <p:sldId id="344" r:id="rId9"/>
    <p:sldId id="345" r:id="rId10"/>
    <p:sldId id="346" r:id="rId11"/>
    <p:sldId id="289" r:id="rId12"/>
    <p:sldId id="306" r:id="rId13"/>
    <p:sldId id="262" r:id="rId14"/>
    <p:sldId id="282" r:id="rId15"/>
    <p:sldId id="315" r:id="rId16"/>
    <p:sldId id="307" r:id="rId17"/>
    <p:sldId id="316" r:id="rId18"/>
    <p:sldId id="317" r:id="rId19"/>
    <p:sldId id="308" r:id="rId20"/>
    <p:sldId id="309" r:id="rId21"/>
    <p:sldId id="330" r:id="rId22"/>
    <p:sldId id="276" r:id="rId23"/>
    <p:sldId id="25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8510DDE-CB94-4B3E-87D4-C10BC3485CE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CE8ADA6-3BAF-40F9-9E91-C07E849887C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D0EAF6-36A7-496C-AE3F-CD2646793E8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00445C7-962A-4A97-9F11-8B222E3A7F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EACA1-8648-438C-BDD1-9D5856FE58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98E7-567A-4E1C-A464-2C020AA598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2CA6-3300-4894-95AE-5B870C071A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B84B-9177-45DC-874B-2982A39BD3A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398E-047E-4D79-BBCC-8DEAD09AED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2"/>
          <a:srcRect t="1250" r="5820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390711" y="5070865"/>
            <a:ext cx="4361403" cy="4482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effectLst/>
                <a:latin typeface="Arial" pitchFamily="34" charset="0"/>
                <a:ea typeface="黑体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4390711" y="3666309"/>
            <a:ext cx="4361403" cy="1314362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400" b="1" baseline="0">
                <a:solidFill>
                  <a:schemeClr val="accent1"/>
                </a:solidFill>
                <a:effectLst/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87F1-3574-4901-A45E-A922DFB035E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EB54-D30C-4A7A-91E7-6F6BB2ED26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440F-8DDF-4030-AA7E-5ACE3E8680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ECF3-F355-4C0E-AA87-A8D0854A3C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/>
          <p:nvPr userDrawn="1">
            <p:custDataLst>
              <p:tags r:id="rId2"/>
            </p:custDataLst>
          </p:nvPr>
        </p:nvSpPr>
        <p:spPr>
          <a:xfrm>
            <a:off x="6099175" y="2260600"/>
            <a:ext cx="989013" cy="979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" name="MH_Number"/>
          <p:cNvSpPr/>
          <p:nvPr userDrawn="1">
            <p:custDataLst>
              <p:tags r:id="rId3"/>
            </p:custDataLst>
          </p:nvPr>
        </p:nvSpPr>
        <p:spPr>
          <a:xfrm>
            <a:off x="6667500" y="3017838"/>
            <a:ext cx="579438" cy="573087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700" b="1" kern="0" dirty="0">
              <a:solidFill>
                <a:schemeClr val="accent2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177200" y="3304800"/>
            <a:ext cx="5493600" cy="748800"/>
          </a:xfrm>
        </p:spPr>
        <p:txBody>
          <a:bodyPr anchor="t">
            <a:normAutofit/>
          </a:bodyPr>
          <a:lstStyle>
            <a:lvl1pPr algn="r">
              <a:defRPr sz="2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8154-6D23-46B9-901B-C683D29E6C1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2EDD-0936-4EAC-ACA8-14048A3A17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803127" y="1534883"/>
            <a:ext cx="3810000" cy="4561114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42759" y="1534883"/>
            <a:ext cx="3820587" cy="4561114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D416-47C6-486A-942D-A7BB3689D7A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893C-6D34-4420-BC03-D73AA126A1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A799-D39A-46E3-B885-061E094F05D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1CDD-228E-4FA6-A450-C22E59B65B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510" y="2170176"/>
            <a:ext cx="4190980" cy="1511808"/>
          </a:xfrm>
        </p:spPr>
        <p:txBody>
          <a:bodyPr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E227-96FC-4474-9CAB-18C68664C06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377C-FFFD-43C5-A1B5-4553355849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/>
          <a:srcRect l="378" t="37" r="4761" b="6355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6"/>
          <p:cNvSpPr/>
          <p:nvPr userDrawn="1"/>
        </p:nvSpPr>
        <p:spPr>
          <a:xfrm>
            <a:off x="0" y="0"/>
            <a:ext cx="9144000" cy="6548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FBE7-FB74-439D-9FBF-73571DD0CC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A9E3-CBC5-4655-9A15-B3FF545200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21200" y="547200"/>
            <a:ext cx="6710400" cy="727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321200" y="1299600"/>
            <a:ext cx="6710400" cy="2851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321200" y="4431600"/>
            <a:ext cx="6710400" cy="1494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0D98-DB97-474C-8D93-EB69A6E89EE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901-BC2C-403A-B92B-5601323409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>
            <a:lvl2pPr>
              <a:defRPr sz="2000"/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CBEC-318A-44BA-90DE-58090C6209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C324-0B1B-4CE6-AD01-5C62AAC974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5DB6-59FD-418B-9B79-BB4973629BE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4919-DEE9-4C33-B4C5-96ABD7772B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B1A0-C385-451D-B9BB-B7B2F0CF9BF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6725-5BC0-4B4B-96B1-1E0CC90992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32C4-11DA-487C-B9F9-BA90E83E59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529C-9D09-43BF-9149-7F9193FF83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FBAD-9F1C-4342-AAA5-1E04E561783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1FF5-E66A-4564-B6DE-C4618ED691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F115-AF8B-42A7-8BA0-3B8D56662C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E300-E530-4591-A7F2-8BFB9C6DA6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7AC7-97F8-4A43-A68A-E7F5FB179C8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E1A5-B230-4504-80D8-4D6BDE5D1D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8761-C2E3-4BA3-B317-347F851F6D8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755B-0B4C-4116-B715-9116FBB37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C95A-7F77-405B-9891-F8D2D518CEF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9A56-B060-4327-811B-A8809B0BC7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93F7-AA8F-4794-BE9A-CD23F22DF1A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EA77-ADD4-4B8D-912B-862C89D498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FE29-5E8A-4519-A36D-2422B47BDE5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1380-ECEF-457C-808F-6359EDF7AC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2064-4DA6-4B44-A9B0-9468B70E8AF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3AFC-65EE-496E-B651-6C5A2E2A23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2E521C-C0AE-4308-85D5-1712D7E8242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CB23F9-F028-40F0-9DE4-6D068E59646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4"/>
          <p:cNvPicPr>
            <a:picLocks noChangeAspect="1"/>
          </p:cNvPicPr>
          <p:nvPr/>
        </p:nvPicPr>
        <p:blipFill>
          <a:blip r:embed="rId13"/>
          <a:srcRect l="378" t="37" r="4761" b="6355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6548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2" name="KSO_BT1"/>
          <p:cNvSpPr>
            <a:spLocks noGrp="1"/>
          </p:cNvSpPr>
          <p:nvPr>
            <p:ph type="title"/>
          </p:nvPr>
        </p:nvSpPr>
        <p:spPr bwMode="auto">
          <a:xfrm>
            <a:off x="419100" y="184150"/>
            <a:ext cx="8291513" cy="70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2293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379538"/>
            <a:ext cx="8291513" cy="442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20C2BC-6EA2-4E35-AA0B-10C642C6AF8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A01A61-DC37-4A28-9D09-E0E05A5A6E8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Arial" pitchFamily="34" charset="0"/>
          <a:ea typeface="黑体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黑体" pitchFamily="49" charset="-122"/>
        </a:defRPr>
      </a:lvl9pPr>
    </p:titleStyle>
    <p:bodyStyle>
      <a:lvl1pPr marL="357505" indent="-357505" algn="just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"/>
        <a:defRPr lang="zh-CN" altLang="en-US" sz="2400" kern="1200" dirty="0">
          <a:solidFill>
            <a:srgbClr val="657B3E"/>
          </a:solidFill>
          <a:latin typeface="Arial" pitchFamily="34" charset="0"/>
          <a:ea typeface="黑体" pitchFamily="49" charset="-122"/>
          <a:cs typeface="+mn-cs"/>
        </a:defRPr>
      </a:lvl1pPr>
      <a:lvl2pPr marL="719455" indent="-285750" algn="just" rtl="0" fontAlgn="base"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657B3E"/>
          </a:solidFill>
          <a:latin typeface="Arial" pitchFamily="34" charset="0"/>
          <a:ea typeface="黑体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657B3E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657B3E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657B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13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9950" y="152400"/>
            <a:ext cx="4360863" cy="2419350"/>
          </a:xfrm>
        </p:spPr>
        <p:txBody>
          <a:bodyPr/>
          <a:lstStyle/>
          <a:p>
            <a:r>
              <a:rPr lang="en-US" altLang="zh-CN" sz="8000" smtClean="0">
                <a:latin typeface="Comic Sans MS" pitchFamily="66" charset="0"/>
                <a:ea typeface="Malgun Gothic" pitchFamily="34" charset="-127"/>
              </a:rPr>
              <a:t>L</a:t>
            </a:r>
            <a:r>
              <a:rPr lang="zh-CN" altLang="en-US" sz="8000" smtClean="0">
                <a:latin typeface="Comic Sans MS" pitchFamily="66" charset="0"/>
                <a:ea typeface="Malgun Gothic" pitchFamily="34" charset="-127"/>
              </a:rPr>
              <a:t>exical </a:t>
            </a:r>
            <a:r>
              <a:rPr lang="en-US" altLang="zh-CN" sz="8000" smtClean="0">
                <a:latin typeface="Comic Sans MS" pitchFamily="66" charset="0"/>
                <a:ea typeface="Malgun Gothic" pitchFamily="34" charset="-127"/>
              </a:rPr>
              <a:t>C</a:t>
            </a:r>
            <a:r>
              <a:rPr lang="zh-CN" altLang="en-US" sz="8000" smtClean="0">
                <a:latin typeface="Comic Sans MS" pitchFamily="66" charset="0"/>
                <a:ea typeface="Malgun Gothic" pitchFamily="34" charset="-127"/>
              </a:rPr>
              <a:t>hunks</a:t>
            </a:r>
            <a:endParaRPr lang="zh-CN" altLang="en-US" sz="8000" smtClean="0">
              <a:latin typeface="Comic Sans MS" pitchFamily="66" charset="0"/>
              <a:ea typeface="Malgun Gothic" pitchFamily="34" charset="-127"/>
            </a:endParaRPr>
          </a:p>
        </p:txBody>
      </p:sp>
      <p:sp>
        <p:nvSpPr>
          <p:cNvPr id="3891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719638" y="2755900"/>
            <a:ext cx="4360862" cy="449263"/>
          </a:xfrm>
        </p:spPr>
        <p:txBody>
          <a:bodyPr/>
          <a:lstStyle/>
          <a:p>
            <a:r>
              <a:rPr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人教版高中英语B</a:t>
            </a:r>
            <a:r>
              <a:rPr lang="en-US" altLang="zh-CN"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2</a:t>
            </a:r>
            <a:r>
              <a:rPr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U</a:t>
            </a:r>
            <a:r>
              <a:rPr lang="en-US" altLang="zh-CN"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4</a:t>
            </a:r>
            <a:r>
              <a:rPr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 </a:t>
            </a:r>
            <a:endParaRPr sz="2400" smtClean="0">
              <a:solidFill>
                <a:schemeClr val="accent1"/>
              </a:solidFill>
              <a:latin typeface="Arial" charset="0"/>
              <a:ea typeface="微软雅黑" pitchFamily="34" charset="-122"/>
              <a:sym typeface="+mn-ea"/>
            </a:endParaRPr>
          </a:p>
          <a:p>
            <a:r>
              <a:rPr lang="en-US" altLang="zh-CN"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Wildlife Protection</a:t>
            </a:r>
            <a:r>
              <a:rPr sz="2400" smtClean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+mn-ea"/>
              </a:rPr>
              <a:t> </a:t>
            </a:r>
            <a:endParaRPr sz="2400" smtClean="0">
              <a:solidFill>
                <a:schemeClr val="accent1"/>
              </a:solidFill>
              <a:latin typeface="Arial" charset="0"/>
              <a:ea typeface="微软雅黑" pitchFamily="34" charset="-122"/>
              <a:sym typeface="+mn-ea"/>
            </a:endParaRPr>
          </a:p>
        </p:txBody>
      </p:sp>
      <p:sp>
        <p:nvSpPr>
          <p:cNvPr id="2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927350" y="5443220"/>
            <a:ext cx="6247130" cy="585470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lang="zh-CN" altLang="en-US" sz="1800" kern="1200" baseline="0" dirty="0" smtClean="0">
                <a:solidFill>
                  <a:schemeClr val="accent2"/>
                </a:solidFill>
                <a:effectLst/>
                <a:latin typeface="Arial" pitchFamily="34" charset="0"/>
                <a:ea typeface="黑体" pitchFamily="49" charset="-122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微软雅黑" pitchFamily="34" charset="-122"/>
                <a:sym typeface="+mn-ea"/>
              </a:rPr>
              <a:t>河源市河源中学                            黄秀添</a:t>
            </a:r>
            <a:endParaRPr lang="en-US" altLang="zh-CN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5490" y="4476750"/>
            <a:ext cx="5743575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itchFamily="34" charset="-122"/>
              </a:rPr>
              <a:t>华南师范大学外国语言文化学院   招宇琦 </a:t>
            </a:r>
            <a:endParaRPr lang="zh-CN" altLang="en-US" sz="240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itchFamily="34" charset="-122"/>
              </a:rPr>
              <a:t>                                                     丁金丽</a:t>
            </a:r>
            <a:endParaRPr lang="zh-CN" altLang="en-US" sz="240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框 4"/>
          <p:cNvSpPr txBox="1"/>
          <p:nvPr/>
        </p:nvSpPr>
        <p:spPr>
          <a:xfrm>
            <a:off x="0" y="4535488"/>
            <a:ext cx="9324975" cy="137318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___________________________________________________________________________________________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自儿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时开始，我就一直关注动物并喜欢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他们。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(2011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重庆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)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171010" name="Text Box 2"/>
          <p:cNvSpPr txBox="1"/>
          <p:nvPr/>
        </p:nvSpPr>
        <p:spPr>
          <a:xfrm>
            <a:off x="252413" y="409575"/>
            <a:ext cx="91440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3. pay                          attention to (______)sth.</a:t>
            </a:r>
            <a:endParaRPr lang="en-US" altLang="zh-CN" sz="32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                                                 </a:t>
            </a:r>
            <a:endParaRPr lang="en-US" altLang="zh-CN" sz="3200" b="1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171011" name="Rectangle 3"/>
          <p:cNvSpPr/>
          <p:nvPr/>
        </p:nvSpPr>
        <p:spPr>
          <a:xfrm>
            <a:off x="-180975" y="2141538"/>
            <a:ext cx="9324975" cy="23955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    ____________________________________________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______________________________________________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 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我们要注意动物的感受，禁止游客和动物拍照。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(2009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广东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)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835150" y="74613"/>
            <a:ext cx="216058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( much)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( little )</a:t>
            </a:r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( no )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9222" name="AutoShape 9"/>
          <p:cNvSpPr/>
          <p:nvPr/>
        </p:nvSpPr>
        <p:spPr bwMode="auto">
          <a:xfrm rot="10800000">
            <a:off x="3492500" y="180975"/>
            <a:ext cx="120650" cy="1177925"/>
          </a:xfrm>
          <a:prstGeom prst="leftBrace">
            <a:avLst>
              <a:gd name="adj1" fmla="val 9021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endParaRPr lang="zh-CN" altLang="zh-CN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46063" y="2222500"/>
            <a:ext cx="89646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We should pay attention to animals’ feelings and ban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0" y="2784475"/>
            <a:ext cx="91440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tourists from taking photos with them.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257175" y="1579563"/>
            <a:ext cx="1724025" cy="519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语篇运用：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6208713" y="366713"/>
            <a:ext cx="14398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doing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71021" name="Text Box 13"/>
          <p:cNvSpPr txBox="1"/>
          <p:nvPr/>
        </p:nvSpPr>
        <p:spPr>
          <a:xfrm>
            <a:off x="580390" y="918210"/>
            <a:ext cx="126936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attach</a:t>
            </a:r>
            <a:endParaRPr lang="en-US" altLang="zh-CN" sz="2800" b="1">
              <a:solidFill>
                <a:schemeClr val="accent3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611" name="文本框 3"/>
          <p:cNvSpPr txBox="1">
            <a:spLocks noChangeArrowheads="1"/>
          </p:cNvSpPr>
          <p:nvPr/>
        </p:nvSpPr>
        <p:spPr bwMode="auto">
          <a:xfrm>
            <a:off x="0" y="4497388"/>
            <a:ext cx="9144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I have been paying attention to animals since I was a child and I care for animals very much.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171010" grpId="0"/>
      <p:bldP spid="171011" grpId="0"/>
      <p:bldP spid="171013" grpId="0"/>
      <p:bldP spid="9222" grpId="0" bldLvl="0" animBg="1"/>
      <p:bldP spid="171016" grpId="0"/>
      <p:bldP spid="171018" grpId="0"/>
      <p:bldP spid="171019" grpId="0" bldLvl="0" animBg="1"/>
      <p:bldP spid="171020" grpId="0"/>
      <p:bldP spid="256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466725" y="309563"/>
            <a:ext cx="8299450" cy="563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4.die out （动，植物物种）灭绝 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e.g. This kind of species 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</a:rPr>
              <a:t>died out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many years ago.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     这个物种很多年前就灭绝了。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5.in peace 平静的（地）；安静的（地）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in silence/ in quiet/in surprise/in a hurry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e.g. She began to live 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</a:rPr>
              <a:t>in peace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and content.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    她开始平静而满意地生活了。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6.be in danger of 有… 危险          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be out of danger脱离危险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</a:rPr>
              <a:t>   endangered adj. 濒危的             dangerous 危险的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ea typeface="黑体" pitchFamily="49" charset="-122"/>
                <a:sym typeface="+mn-ea"/>
              </a:rPr>
              <a:t>   e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ea typeface="黑体" pitchFamily="49" charset="-122"/>
                <a:sym typeface="+mn-ea"/>
              </a:rPr>
              <a:t>.g.  The group was 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+mn-ea"/>
              </a:rPr>
              <a:t>in danger of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ea typeface="黑体" pitchFamily="49" charset="-122"/>
                <a:sym typeface="+mn-ea"/>
              </a:rPr>
              <a:t> breaking up.</a:t>
            </a:r>
            <a:endParaRPr lang="zh-CN" altLang="en-US" sz="2800" b="1">
              <a:solidFill>
                <a:srgbClr val="303030"/>
              </a:solidFill>
              <a:latin typeface="Times New Roman" pitchFamily="18" charset="0"/>
              <a:ea typeface="黑体" pitchFamily="49" charset="-122"/>
              <a:sym typeface="+mn-ea"/>
            </a:endParaRPr>
          </a:p>
          <a:p>
            <a:pPr marL="342900" indent="-342900"/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ea typeface="黑体" pitchFamily="49" charset="-122"/>
                <a:sym typeface="+mn-ea"/>
              </a:rPr>
              <a:t>       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sym typeface="+mn-ea"/>
              </a:rPr>
              <a:t> 这个团队处于解散的危机之中。</a:t>
            </a:r>
            <a:endParaRPr lang="zh-CN" altLang="en-US" sz="2800" b="1">
              <a:solidFill>
                <a:srgbClr val="303030"/>
              </a:solidFill>
              <a:latin typeface="Times New Roman" pitchFamily="18" charset="0"/>
              <a:ea typeface="黑体" pitchFamily="49" charset="-122"/>
              <a:sym typeface="+mn-ea"/>
            </a:endParaRPr>
          </a:p>
          <a:p>
            <a:pPr marL="342900" indent="-342900"/>
            <a:endParaRPr lang="en-US" altLang="zh-CN" sz="2800" b="1">
              <a:solidFill>
                <a:srgbClr val="30303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内容占位符 3" descr="481028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23813" y="1112838"/>
            <a:ext cx="9155113" cy="5722937"/>
          </a:xfrm>
        </p:spPr>
      </p:pic>
      <p:sp>
        <p:nvSpPr>
          <p:cNvPr id="5" name="文本框 4"/>
          <p:cNvSpPr txBox="1"/>
          <p:nvPr/>
        </p:nvSpPr>
        <p:spPr>
          <a:xfrm>
            <a:off x="330200" y="300990"/>
            <a:ext cx="1539875" cy="6451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  <a:ea typeface="+mn-ea"/>
              </a:rPr>
              <a:t>TASK 2:</a:t>
            </a:r>
            <a:endParaRPr lang="zh-CN" alt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53251" name="文本框 1"/>
          <p:cNvSpPr txBox="1">
            <a:spLocks noChangeArrowheads="1"/>
          </p:cNvSpPr>
          <p:nvPr/>
        </p:nvSpPr>
        <p:spPr bwMode="auto">
          <a:xfrm>
            <a:off x="2105025" y="298450"/>
            <a:ext cx="4306888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500">
                <a:latin typeface="Calibri" pitchFamily="34" charset="0"/>
              </a:rPr>
              <a:t>Practice. </a:t>
            </a:r>
            <a:endParaRPr lang="en-US" altLang="zh-CN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265" y="73660"/>
            <a:ext cx="2359025" cy="6248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翻译句子：</a:t>
            </a:r>
            <a:r>
              <a:rPr lang="en-US" altLang="zh-CN" sz="35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 </a:t>
            </a:r>
            <a:endParaRPr lang="en-US" altLang="zh-CN" sz="35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463" y="908050"/>
            <a:ext cx="8978900" cy="3890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1.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一些动物濒临灭绝的危险。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 _________________________________________________________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2.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如果它们不被猎杀，就能够平静地生活。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_________________________________________________________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3.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我们人类不应该危害动物。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_________________________________________________________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9088" y="1306513"/>
            <a:ext cx="6637337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Some animals are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in danger of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dying out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.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705" y="2728913"/>
            <a:ext cx="9202738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If they were not hunted or killed, they would live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in peace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.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7980" y="4144328"/>
            <a:ext cx="7775575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We human beings shouldn't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do harm to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 animals.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" name="减号 3"/>
          <p:cNvSpPr/>
          <p:nvPr/>
        </p:nvSpPr>
        <p:spPr>
          <a:xfrm>
            <a:off x="3173730" y="1356995"/>
            <a:ext cx="93218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减号 7"/>
          <p:cNvSpPr/>
          <p:nvPr/>
        </p:nvSpPr>
        <p:spPr>
          <a:xfrm>
            <a:off x="4023995" y="2777490"/>
            <a:ext cx="93218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>
            <a:off x="2423795" y="4224655"/>
            <a:ext cx="93218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>
            <a:off x="2202180" y="1358265"/>
            <a:ext cx="93218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265" y="73660"/>
            <a:ext cx="2359025" cy="6248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翻译句子：</a:t>
            </a:r>
            <a:r>
              <a:rPr lang="en-US" altLang="zh-CN" sz="35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 </a:t>
            </a:r>
            <a:endParaRPr lang="en-US" altLang="zh-CN" sz="35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88" y="908050"/>
            <a:ext cx="9174162" cy="3870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4.</a:t>
            </a:r>
            <a:r>
              <a:rPr lang="zh-CN" altLang="en-US" sz="23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政府应采取措施禁止捕杀野生动物。</a:t>
            </a:r>
            <a:endParaRPr lang="zh-CN" altLang="en-US" sz="23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    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5.</a:t>
            </a:r>
            <a:r>
              <a:rPr lang="zh-CN" altLang="en-US" sz="23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作为学生，我们要提高保护野生动物的意识，保持良好的生态平衡。</a:t>
            </a:r>
            <a:endParaRPr lang="zh-CN" altLang="en-US" sz="23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sym typeface="+mn-ea"/>
              </a:rPr>
              <a:t>    _______________________________________________________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</a:rPr>
              <a:t>    ____________________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8625" y="1303338"/>
            <a:ext cx="8253413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The government ought to take measures to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protect </a:t>
            </a:r>
            <a:endParaRPr lang="en-US" altLang="zh-CN" sz="2600" b="1">
              <a:solidFill>
                <a:srgbClr val="0070C0"/>
              </a:solidFill>
              <a:ea typeface="微软雅黑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6725" y="1798638"/>
            <a:ext cx="6838950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wild animals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from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 being hunted and killed.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49263" y="3216275"/>
            <a:ext cx="8399462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As students, we ought to </a:t>
            </a:r>
            <a:r>
              <a:rPr lang="en-US" altLang="zh-CN" sz="2600" b="1">
                <a:solidFill>
                  <a:srgbClr val="0070C0"/>
                </a:solidFill>
                <a:ea typeface="微软雅黑" pitchFamily="34" charset="-122"/>
              </a:rPr>
              <a:t>pay attention to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 increasing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41325" y="3724275"/>
            <a:ext cx="7977188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the awareness of protecting wild animals and the 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3863" y="4191000"/>
            <a:ext cx="3008312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  <a:sym typeface="+mn-ea"/>
              </a:rPr>
              <a:t>balance of </a:t>
            </a:r>
            <a:r>
              <a:rPr lang="en-US" altLang="zh-CN" sz="2600" b="1">
                <a:solidFill>
                  <a:srgbClr val="FF0000"/>
                </a:solidFill>
                <a:ea typeface="微软雅黑" pitchFamily="34" charset="-122"/>
              </a:rPr>
              <a:t>nature.</a:t>
            </a:r>
            <a:endParaRPr lang="en-US" altLang="zh-CN" sz="26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5" name="减号 4"/>
          <p:cNvSpPr/>
          <p:nvPr/>
        </p:nvSpPr>
        <p:spPr>
          <a:xfrm>
            <a:off x="2088515" y="1329055"/>
            <a:ext cx="1822450" cy="15875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7800" y="830263"/>
            <a:ext cx="8678863" cy="411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某国际动物关爱协会面向全球中学生招募“动物代言人”，希望申请者选择一种自己喜欢的动物，为之代言（</a:t>
            </a:r>
            <a:r>
              <a:rPr lang="zh-CN" altLang="zh-CN" sz="2400" b="1">
                <a:solidFill>
                  <a:srgbClr val="000000"/>
                </a:solidFill>
                <a:ea typeface="黑体" pitchFamily="49" charset="-122"/>
              </a:rPr>
              <a:t>speak for</a:t>
            </a:r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）。假设你是李华，有意参与该活动，请你用英文写一封申请信。内容如下：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●表示有意参加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●说明自己富有爱心、关爱动物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●打算为何种动物代言，并说明理由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●希望申请成功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注意：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zh-CN" altLang="zh-CN" sz="2400" b="1">
                <a:solidFill>
                  <a:srgbClr val="000000"/>
                </a:solidFill>
                <a:ea typeface="黑体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）词数</a:t>
            </a:r>
            <a:r>
              <a:rPr lang="zh-CN" altLang="zh-CN" sz="2400" b="1">
                <a:solidFill>
                  <a:srgbClr val="000000"/>
                </a:solidFill>
                <a:ea typeface="黑体" pitchFamily="49" charset="-122"/>
              </a:rPr>
              <a:t>100</a:t>
            </a:r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左右；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ea typeface="黑体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）申请信的开头、结尾已给出，不计入总词数。</a:t>
            </a:r>
            <a:endParaRPr lang="zh-CN" altLang="en-US" sz="2400" b="1">
              <a:solidFill>
                <a:srgbClr val="000000"/>
              </a:solidFill>
              <a:ea typeface="黑体" pitchFamily="49" charset="-122"/>
            </a:endParaRPr>
          </a:p>
        </p:txBody>
      </p:sp>
      <p:pic>
        <p:nvPicPr>
          <p:cNvPr id="27651" name="图片 2" descr="t014644da9bea3b869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70525" y="2032000"/>
            <a:ext cx="33432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43535" y="73660"/>
            <a:ext cx="7676515" cy="6248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</a:rPr>
              <a:t>书面表达 </a:t>
            </a:r>
            <a:endParaRPr lang="zh-CN" altLang="en-US" sz="35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5038090" y="1510665"/>
            <a:ext cx="171069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2936875" y="1162050"/>
            <a:ext cx="932180" cy="172085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9388" y="188913"/>
            <a:ext cx="8572500" cy="6299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Dear Sir or Madam,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    I’m looking forward to you reply.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                                                                Yours  Sincerely, </a:t>
            </a:r>
            <a:endParaRPr lang="en-US" altLang="zh-CN" sz="2400" b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                                                                   Li  </a:t>
            </a:r>
            <a:r>
              <a:rPr lang="en-US" altLang="zh-CN" sz="2400" b="1" err="1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Hua</a:t>
            </a:r>
            <a:endParaRPr lang="en-US" altLang="zh-CN" sz="2400" b="1" err="1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8707438" cy="666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Dear Sir or Madam,</a:t>
            </a:r>
            <a:endParaRPr lang="en-US" altLang="zh-CN" sz="2400" b="1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2400" b="1"/>
              <a:t>     Knowing that you want some students to </a:t>
            </a:r>
            <a:r>
              <a:rPr lang="en-US" altLang="zh-CN" sz="2400" b="1">
                <a:solidFill>
                  <a:srgbClr val="FF0000"/>
                </a:solidFill>
              </a:rPr>
              <a:t>speak for </a:t>
            </a:r>
            <a:r>
              <a:rPr lang="en-US" altLang="zh-CN" sz="2400" b="1"/>
              <a:t>the animals they like, I </a:t>
            </a:r>
            <a:r>
              <a:rPr lang="en-US" altLang="zh-CN" sz="2400" b="1">
                <a:solidFill>
                  <a:srgbClr val="FF0000"/>
                </a:solidFill>
              </a:rPr>
              <a:t>can hardly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en-US" altLang="zh-CN" sz="2400" b="1">
                <a:solidFill>
                  <a:srgbClr val="FF0000"/>
                </a:solidFill>
              </a:rPr>
              <a:t>contain my inner excitement </a:t>
            </a:r>
            <a:r>
              <a:rPr lang="en-US" altLang="zh-CN" sz="2400" b="1"/>
              <a:t>and would like to participate in the activity and speak for pandas. I have been </a:t>
            </a:r>
            <a:r>
              <a:rPr lang="en-US" altLang="zh-CN" sz="2400" b="1">
                <a:solidFill>
                  <a:srgbClr val="FF0000"/>
                </a:solidFill>
              </a:rPr>
              <a:t>paying attention to </a:t>
            </a:r>
            <a:r>
              <a:rPr lang="en-US" altLang="zh-CN" sz="2400" b="1"/>
              <a:t>animals since I was a child and I </a:t>
            </a:r>
            <a:r>
              <a:rPr lang="en-US" altLang="zh-CN" sz="2400" b="1">
                <a:solidFill>
                  <a:srgbClr val="FF0000"/>
                </a:solidFill>
              </a:rPr>
              <a:t>care for</a:t>
            </a:r>
            <a:r>
              <a:rPr lang="en-US" altLang="zh-CN" sz="2400" b="1"/>
              <a:t> animals very much. Not only are pandas lovely animals which are considered as the treasure of our country, but also they are rare animals </a:t>
            </a:r>
            <a:r>
              <a:rPr lang="en-US" altLang="zh-CN" sz="2400" b="1">
                <a:solidFill>
                  <a:srgbClr val="FF0000"/>
                </a:solidFill>
              </a:rPr>
              <a:t>in danger of dying out</a:t>
            </a:r>
            <a:r>
              <a:rPr lang="en-US" altLang="zh-CN" sz="2400" b="1"/>
              <a:t>. So if I have the honor to have the chance to speak for a kind of animal, I would like to speak for pandas so that I can </a:t>
            </a:r>
            <a:r>
              <a:rPr lang="en-US" altLang="zh-CN" sz="2400" b="1">
                <a:solidFill>
                  <a:srgbClr val="FF0000"/>
                </a:solidFill>
              </a:rPr>
              <a:t>raise the public awareness </a:t>
            </a:r>
            <a:r>
              <a:rPr lang="en-US" altLang="zh-CN" sz="2400" b="1"/>
              <a:t>of animal protection</a:t>
            </a:r>
            <a:r>
              <a:rPr lang="en-US" altLang="zh-CN" sz="2400" b="1">
                <a:solidFill>
                  <a:srgbClr val="FF00FF"/>
                </a:solidFill>
                <a:latin typeface="Comic Sans MS" pitchFamily="66" charset="0"/>
                <a:sym typeface="Calibri" pitchFamily="34" charset="0"/>
              </a:rPr>
              <a:t> </a:t>
            </a:r>
            <a:r>
              <a:rPr lang="en-US" altLang="zh-CN" sz="2400" b="1">
                <a:sym typeface="Calibri" pitchFamily="34" charset="0"/>
              </a:rPr>
              <a:t>and </a:t>
            </a:r>
            <a:r>
              <a:rPr lang="en-US" altLang="zh-CN" sz="2400" b="1">
                <a:solidFill>
                  <a:srgbClr val="FF0000"/>
                </a:solidFill>
                <a:sym typeface="Calibri" pitchFamily="34" charset="0"/>
              </a:rPr>
              <a:t>appeal to </a:t>
            </a:r>
            <a:r>
              <a:rPr lang="en-US" altLang="zh-CN" sz="2400" b="1">
                <a:sym typeface="Calibri" pitchFamily="34" charset="0"/>
              </a:rPr>
              <a:t>people to </a:t>
            </a:r>
            <a:r>
              <a:rPr lang="en-US" altLang="zh-CN" sz="2400" b="1">
                <a:solidFill>
                  <a:srgbClr val="FF0000"/>
                </a:solidFill>
                <a:sym typeface="Calibri" pitchFamily="34" charset="0"/>
              </a:rPr>
              <a:t>protect them from</a:t>
            </a:r>
            <a:r>
              <a:rPr lang="en-US" altLang="zh-CN" sz="2400" b="1">
                <a:sym typeface="Calibri" pitchFamily="34" charset="0"/>
              </a:rPr>
              <a:t> extinction.</a:t>
            </a:r>
            <a:endParaRPr lang="en-US" altLang="zh-CN" sz="2400" b="1"/>
          </a:p>
          <a:p>
            <a:pPr>
              <a:buFont typeface="Arial" charset="0"/>
              <a:buNone/>
            </a:pPr>
            <a:r>
              <a:rPr lang="en-US" altLang="zh-CN" sz="2400" b="1"/>
              <a:t>    I'm firmly believed that I can do something for pandas. I would </a:t>
            </a:r>
            <a:r>
              <a:rPr lang="en-US" altLang="zh-CN" sz="2400" b="1">
                <a:solidFill>
                  <a:srgbClr val="FF0000"/>
                </a:solidFill>
              </a:rPr>
              <a:t>appreciate </a:t>
            </a:r>
            <a:r>
              <a:rPr lang="en-US" altLang="zh-CN" sz="2400" b="1"/>
              <a:t>it if my application could get your approval. </a:t>
            </a:r>
            <a:r>
              <a:rPr lang="en-US" altLang="zh-CN" sz="2400" b="1">
                <a:solidFill>
                  <a:schemeClr val="accent2"/>
                </a:solidFill>
              </a:rPr>
              <a:t>I’m looking forward to you reply.</a:t>
            </a:r>
            <a:endParaRPr lang="en-US" altLang="zh-CN" sz="2400" b="1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                                                                  Yours  Sincerely, </a:t>
            </a:r>
            <a:endParaRPr lang="en-US" altLang="zh-CN" sz="2400" b="1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                                                                       Li  Hua</a:t>
            </a:r>
            <a:endParaRPr lang="en-US" altLang="zh-CN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/>
        </p:nvSpPr>
        <p:spPr>
          <a:xfrm>
            <a:off x="438150" y="15875"/>
            <a:ext cx="8229600" cy="431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charset="0"/>
                <a:cs typeface="+mn-e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Summary of some useful chunks :</a:t>
            </a:r>
            <a:endParaRPr lang="en-US" altLang="zh-CN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8370" name="内容占位符 2"/>
          <p:cNvSpPr>
            <a:spLocks noGrp="1"/>
          </p:cNvSpPr>
          <p:nvPr/>
        </p:nvSpPr>
        <p:spPr bwMode="auto">
          <a:xfrm>
            <a:off x="323850" y="620713"/>
            <a:ext cx="8550275" cy="5976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1.</a:t>
            </a: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Arial" charset="0"/>
              </a:rPr>
              <a:t>contain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2.</a:t>
            </a: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宋体" charset="-122"/>
              </a:rPr>
              <a:t>appreciate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3. </a:t>
            </a: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Arial" charset="0"/>
              </a:rPr>
              <a:t>protect ...from/against </a:t>
            </a:r>
            <a:endParaRPr lang="zh-CN" altLang="en-US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4.</a:t>
            </a: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Arial" charset="0"/>
              </a:rPr>
              <a:t>pay more attention to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5.in danger 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6.die out 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7.speak for 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8.care for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9.appeal to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Calibri" pitchFamily="34" charset="0"/>
              </a:rPr>
              <a:t>10.treasure of nature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Calibri" pitchFamily="34" charset="0"/>
              </a:rPr>
              <a:t>11. </a:t>
            </a: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</a:rPr>
              <a:t>raise the public awareness of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ea typeface="黑体" pitchFamily="49" charset="-122"/>
                <a:sym typeface="Calibri" pitchFamily="34" charset="0"/>
              </a:rPr>
              <a:t>12.live in harmony with</a:t>
            </a:r>
            <a:endParaRPr lang="en-US" altLang="zh-CN" sz="2800" b="1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800" b="1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56325" y="6238875"/>
            <a:ext cx="45339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FF"/>
                </a:solidFill>
                <a:latin typeface="Comic Sans MS" pitchFamily="66" charset="0"/>
                <a:sym typeface="Calibri" pitchFamily="34" charset="0"/>
              </a:rPr>
              <a:t> </a:t>
            </a:r>
            <a:endParaRPr lang="zh-CN" altLang="en-US" sz="3200" b="1">
              <a:solidFill>
                <a:srgbClr val="FF00FF"/>
              </a:solidFill>
              <a:latin typeface="Comic Sans MS" pitchFamily="66" charset="0"/>
              <a:sym typeface="Calibri" pitchFamily="34" charset="0"/>
            </a:endParaRPr>
          </a:p>
        </p:txBody>
      </p:sp>
      <p:sp>
        <p:nvSpPr>
          <p:cNvPr id="58372" name="文本框 35844"/>
          <p:cNvSpPr txBox="1">
            <a:spLocks noChangeArrowheads="1"/>
          </p:cNvSpPr>
          <p:nvPr/>
        </p:nvSpPr>
        <p:spPr bwMode="auto">
          <a:xfrm>
            <a:off x="3132138" y="620713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包含；容纳；控制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73" name="文本框 35845"/>
          <p:cNvSpPr txBox="1">
            <a:spLocks noChangeArrowheads="1"/>
          </p:cNvSpPr>
          <p:nvPr/>
        </p:nvSpPr>
        <p:spPr bwMode="auto">
          <a:xfrm>
            <a:off x="3419475" y="1125538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欣赏；理解；感激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74" name="文本框 35846"/>
          <p:cNvSpPr txBox="1">
            <a:spLocks noChangeArrowheads="1"/>
          </p:cNvSpPr>
          <p:nvPr/>
        </p:nvSpPr>
        <p:spPr bwMode="auto">
          <a:xfrm>
            <a:off x="4716463" y="1719263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保护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</a:rPr>
              <a:t>不受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8375" name="文本框 35847"/>
          <p:cNvSpPr txBox="1">
            <a:spLocks noChangeArrowheads="1"/>
          </p:cNvSpPr>
          <p:nvPr/>
        </p:nvSpPr>
        <p:spPr bwMode="auto">
          <a:xfrm>
            <a:off x="4500563" y="2276475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更加关注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8376" name="文本框 35848"/>
          <p:cNvSpPr txBox="1">
            <a:spLocks noChangeArrowheads="1"/>
          </p:cNvSpPr>
          <p:nvPr/>
        </p:nvSpPr>
        <p:spPr bwMode="auto">
          <a:xfrm>
            <a:off x="3203575" y="3716338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为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</a:rPr>
              <a:t>代言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77" name="文本框 35849"/>
          <p:cNvSpPr txBox="1">
            <a:spLocks noChangeArrowheads="1"/>
          </p:cNvSpPr>
          <p:nvPr/>
        </p:nvSpPr>
        <p:spPr bwMode="auto">
          <a:xfrm>
            <a:off x="3276600" y="4202113"/>
            <a:ext cx="793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关心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8378" name="文本框 35850"/>
          <p:cNvSpPr txBox="1">
            <a:spLocks noChangeArrowheads="1"/>
          </p:cNvSpPr>
          <p:nvPr/>
        </p:nvSpPr>
        <p:spPr bwMode="auto">
          <a:xfrm>
            <a:off x="3276600" y="4705350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吸引，号召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8379" name="文本框 35851"/>
          <p:cNvSpPr txBox="1">
            <a:spLocks noChangeArrowheads="1"/>
          </p:cNvSpPr>
          <p:nvPr/>
        </p:nvSpPr>
        <p:spPr bwMode="auto">
          <a:xfrm>
            <a:off x="6300788" y="5805488"/>
            <a:ext cx="2622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提高大众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</a:rPr>
              <a:t>意识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80" name="文本框 35852"/>
          <p:cNvSpPr txBox="1">
            <a:spLocks noChangeArrowheads="1"/>
          </p:cNvSpPr>
          <p:nvPr/>
        </p:nvSpPr>
        <p:spPr bwMode="auto">
          <a:xfrm>
            <a:off x="4643438" y="5229225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自然的财富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81" name="文本框 35853"/>
          <p:cNvSpPr txBox="1">
            <a:spLocks noChangeArrowheads="1"/>
          </p:cNvSpPr>
          <p:nvPr/>
        </p:nvSpPr>
        <p:spPr bwMode="auto">
          <a:xfrm>
            <a:off x="5292725" y="6237288"/>
            <a:ext cx="2317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与</a:t>
            </a:r>
            <a:r>
              <a:rPr lang="en-US" altLang="zh-CN" sz="2400" b="1">
                <a:solidFill>
                  <a:srgbClr val="FF0000"/>
                </a:solidFill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</a:rPr>
              <a:t>和谐相处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8382" name="文本框 35854"/>
          <p:cNvSpPr txBox="1">
            <a:spLocks noChangeArrowheads="1"/>
          </p:cNvSpPr>
          <p:nvPr/>
        </p:nvSpPr>
        <p:spPr bwMode="auto">
          <a:xfrm>
            <a:off x="3492500" y="2762250"/>
            <a:ext cx="793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濒危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58383" name="文本框 35855"/>
          <p:cNvSpPr txBox="1">
            <a:spLocks noChangeArrowheads="1"/>
          </p:cNvSpPr>
          <p:nvPr/>
        </p:nvSpPr>
        <p:spPr bwMode="auto">
          <a:xfrm>
            <a:off x="3276600" y="3265488"/>
            <a:ext cx="793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灭绝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12" descr="25_184488_eb540d30740173f"/>
          <p:cNvPicPr>
            <a:picLocks noChangeAspect="1"/>
          </p:cNvPicPr>
          <p:nvPr/>
        </p:nvPicPr>
        <p:blipFill>
          <a:blip r:embed="rId1"/>
          <a:srcRect l="8240" r="9425" b="2190"/>
          <a:stretch>
            <a:fillRect/>
          </a:stretch>
        </p:blipFill>
        <p:spPr bwMode="auto">
          <a:xfrm>
            <a:off x="239713" y="371475"/>
            <a:ext cx="8715375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14"/>
          <p:cNvSpPr txBox="1"/>
          <p:nvPr/>
        </p:nvSpPr>
        <p:spPr>
          <a:xfrm>
            <a:off x="283210" y="243840"/>
            <a:ext cx="10160635" cy="7620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olBoran" charset="0"/>
                <a:ea typeface="+mn-ea"/>
              </a:rPr>
              <a:t>Thanks for your listening!</a:t>
            </a:r>
            <a:endParaRPr lang="en-US" altLang="zh-CN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olBoran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图片 14340" descr="t0158684f6b7f3b916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1975" y="1116013"/>
            <a:ext cx="82804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 rot="21420000">
            <a:off x="444500" y="217488"/>
            <a:ext cx="7742238" cy="817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Comic Sans MS" pitchFamily="66" charset="0"/>
                <a:ea typeface="Malgun Gothic" charset="0"/>
                <a:cs typeface="+mj-cs"/>
              </a:rPr>
              <a:t>Unit 4 Wildlife protection</a:t>
            </a:r>
            <a:endParaRPr lang="en-US" altLang="zh-CN" sz="4400" b="1" dirty="0">
              <a:solidFill>
                <a:schemeClr val="accent1"/>
              </a:solidFill>
              <a:latin typeface="Comic Sans MS" pitchFamily="66" charset="0"/>
              <a:ea typeface="Malgun Gothic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图片 33795" descr="t0113938c124720d8b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2100" y="273050"/>
            <a:ext cx="41656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图片 33796" descr="t011e1c5ce2f9eac5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838" y="911225"/>
            <a:ext cx="4368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麋鹿被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" y="75565"/>
            <a:ext cx="4407535" cy="4916805"/>
          </a:xfrm>
          <a:prstGeom prst="rect">
            <a:avLst/>
          </a:prstGeom>
        </p:spPr>
      </p:pic>
      <p:pic>
        <p:nvPicPr>
          <p:cNvPr id="5" name="图片 4" descr="h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1171575"/>
            <a:ext cx="4537075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图片 32771" descr="t0184796b419185da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7438" y="384175"/>
            <a:ext cx="69119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t0196002bd6ca6b68a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198438"/>
            <a:ext cx="794861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内容占位符 3" descr="481028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23813" y="1112838"/>
            <a:ext cx="9155113" cy="5722937"/>
          </a:xfrm>
        </p:spPr>
      </p:pic>
      <p:sp>
        <p:nvSpPr>
          <p:cNvPr id="2" name="矩形 1"/>
          <p:cNvSpPr/>
          <p:nvPr/>
        </p:nvSpPr>
        <p:spPr>
          <a:xfrm>
            <a:off x="164465" y="165100"/>
            <a:ext cx="880427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Let's learn some chunks in arising people's awareness in wildlife protection </a:t>
            </a:r>
            <a:endParaRPr lang="en-US" altLang="zh-CN" sz="40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内容占位符 3" descr="481028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23813" y="1112838"/>
            <a:ext cx="9155113" cy="5722937"/>
          </a:xfrm>
        </p:spPr>
      </p:pic>
      <p:sp>
        <p:nvSpPr>
          <p:cNvPr id="5" name="文本框 4"/>
          <p:cNvSpPr txBox="1"/>
          <p:nvPr/>
        </p:nvSpPr>
        <p:spPr>
          <a:xfrm>
            <a:off x="330200" y="300990"/>
            <a:ext cx="1539875" cy="6451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  <a:ea typeface="+mn-ea"/>
              </a:rPr>
              <a:t>TASK 1:</a:t>
            </a:r>
            <a:endParaRPr lang="zh-CN" alt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 pitchFamily="34" charset="0"/>
              <a:ea typeface="+mn-ea"/>
            </a:endParaRPr>
          </a:p>
        </p:txBody>
      </p:sp>
      <p:sp>
        <p:nvSpPr>
          <p:cNvPr id="47107" name="文本框 1"/>
          <p:cNvSpPr txBox="1">
            <a:spLocks noChangeArrowheads="1"/>
          </p:cNvSpPr>
          <p:nvPr/>
        </p:nvSpPr>
        <p:spPr bwMode="auto">
          <a:xfrm>
            <a:off x="2105025" y="298450"/>
            <a:ext cx="6530975" cy="62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500">
                <a:latin typeface="Calibri" pitchFamily="34" charset="0"/>
              </a:rPr>
              <a:t>Some important and useful chunks. </a:t>
            </a:r>
            <a:endParaRPr lang="en-US" altLang="zh-CN" sz="35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/>
          <p:nvPr/>
        </p:nvSpPr>
        <p:spPr>
          <a:xfrm>
            <a:off x="152400" y="130175"/>
            <a:ext cx="63373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1. appreciate</a:t>
            </a:r>
            <a:r>
              <a:rPr lang="en-US" altLang="zh-CN" sz="3200" b="1">
                <a:latin typeface="Times New Roman" pitchFamily="18" charset="0"/>
              </a:rPr>
              <a:t> </a:t>
            </a:r>
            <a:endParaRPr lang="en-US" altLang="zh-CN" sz="3200" b="1">
              <a:latin typeface="Times New Roman" pitchFamily="18" charset="0"/>
            </a:endParaRPr>
          </a:p>
          <a:p>
            <a:pPr marL="342900" indent="-342900"/>
            <a:r>
              <a:rPr lang="en-US" altLang="zh-CN" sz="3200" b="1">
                <a:latin typeface="Times New Roman" pitchFamily="18" charset="0"/>
              </a:rPr>
              <a:t>     </a:t>
            </a:r>
            <a:endParaRPr lang="en-US" altLang="zh-CN" sz="3200" b="1">
              <a:latin typeface="Times New Roman" pitchFamily="18" charset="0"/>
            </a:endParaRPr>
          </a:p>
        </p:txBody>
      </p:sp>
      <p:sp>
        <p:nvSpPr>
          <p:cNvPr id="158726" name="Text Box 6"/>
          <p:cNvSpPr txBox="1"/>
          <p:nvPr/>
        </p:nvSpPr>
        <p:spPr>
          <a:xfrm>
            <a:off x="684213" y="3357563"/>
            <a:ext cx="9612312" cy="8842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I would appreciate it </a:t>
            </a:r>
            <a:r>
              <a:rPr lang="en-US" altLang="zh-CN" sz="2800" b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if you did </a:t>
            </a:r>
            <a:r>
              <a:rPr lang="en-US" altLang="zh-CN" sz="2800" b="1" err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sth</a:t>
            </a:r>
            <a:r>
              <a:rPr lang="en-US" altLang="zh-CN" sz="2800" b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. </a:t>
            </a:r>
            <a:endParaRPr lang="en-US" altLang="zh-CN" sz="2800" b="1">
              <a:solidFill>
                <a:schemeClr val="accent3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Nothing is strong enough to convey my appreciation of </a:t>
            </a:r>
            <a:r>
              <a:rPr lang="en-US" altLang="zh-CN" sz="2400" b="1" err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sth</a:t>
            </a:r>
            <a:r>
              <a:rPr lang="en-US" altLang="zh-CN" sz="2400" b="1">
                <a:solidFill>
                  <a:schemeClr val="accent3"/>
                </a:solidFill>
                <a:latin typeface="Times New Roman" pitchFamily="18" charset="0"/>
                <a:ea typeface="宋体" pitchFamily="2" charset="-122"/>
              </a:rPr>
              <a:t>./ sb.  </a:t>
            </a:r>
            <a:endParaRPr lang="en-US" altLang="zh-CN" sz="2400" b="1">
              <a:solidFill>
                <a:schemeClr val="accent3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2700338" y="150813"/>
            <a:ext cx="216058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1) realize</a:t>
            </a:r>
            <a:endParaRPr lang="en-US" altLang="zh-CN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200" name="AutoShape 9"/>
          <p:cNvSpPr/>
          <p:nvPr/>
        </p:nvSpPr>
        <p:spPr bwMode="auto">
          <a:xfrm rot="10800000" flipH="1">
            <a:off x="539750" y="3429000"/>
            <a:ext cx="215900" cy="863600"/>
          </a:xfrm>
          <a:prstGeom prst="leftBrace">
            <a:avLst>
              <a:gd name="adj1" fmla="val 33296"/>
              <a:gd name="adj2" fmla="val 54329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endParaRPr lang="zh-CN" altLang="zh-CN" b="1">
              <a:latin typeface="Times New Roman" pitchFamily="18" charset="0"/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4525963" y="138113"/>
            <a:ext cx="46450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2) be  thankful/grateful to</a:t>
            </a:r>
            <a:endParaRPr lang="en-US" altLang="zh-CN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250825" y="4437063"/>
            <a:ext cx="1765300" cy="519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itchFamily="18" charset="0"/>
              </a:rPr>
              <a:t>语篇运用：</a:t>
            </a:r>
            <a:endParaRPr lang="zh-CN" alt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0" y="3357563"/>
            <a:ext cx="468313" cy="944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句型</a:t>
            </a:r>
            <a:endParaRPr lang="zh-CN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2620963" y="549275"/>
            <a:ext cx="6484937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3) recognize the good qualities of  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</a:rPr>
              <a:t>欣赏</a:t>
            </a:r>
            <a:endParaRPr lang="zh-CN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513" name="文本框 1"/>
          <p:cNvSpPr txBox="1"/>
          <p:nvPr/>
        </p:nvSpPr>
        <p:spPr>
          <a:xfrm>
            <a:off x="323850" y="2781300"/>
            <a:ext cx="6503988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3) 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Anyone can 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appreciate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 our music.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514" name="文本框 2"/>
          <p:cNvSpPr txBox="1"/>
          <p:nvPr/>
        </p:nvSpPr>
        <p:spPr>
          <a:xfrm>
            <a:off x="433388" y="981075"/>
            <a:ext cx="8710612" cy="9445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1) 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She never really 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appreciated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 the depth and    bitterness of the family's conflict.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515" name="文本框 3"/>
          <p:cNvSpPr txBox="1"/>
          <p:nvPr/>
        </p:nvSpPr>
        <p:spPr>
          <a:xfrm>
            <a:off x="336550" y="1831975"/>
            <a:ext cx="8637588" cy="9445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2) 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Peter stood by me when I most needed it. I'll always 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宋体" pitchFamily="2" charset="-122"/>
              </a:rPr>
              <a:t>appreciate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 that.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516" name="文本框 4"/>
          <p:cNvSpPr txBox="1"/>
          <p:nvPr/>
        </p:nvSpPr>
        <p:spPr>
          <a:xfrm>
            <a:off x="0" y="4941888"/>
            <a:ext cx="8747125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_________________________________________________________ 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我将会很感激，如果我的申请得到了您的批准。（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2011,</a:t>
            </a: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重庆）</a:t>
            </a:r>
            <a:endParaRPr lang="zh-CN" altLang="en-US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517" name="文本框 5"/>
          <p:cNvSpPr txBox="1">
            <a:spLocks noChangeArrowheads="1"/>
          </p:cNvSpPr>
          <p:nvPr/>
        </p:nvSpPr>
        <p:spPr bwMode="auto">
          <a:xfrm>
            <a:off x="107950" y="4941888"/>
            <a:ext cx="8450263" cy="944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I would appreciate it if my application could get your approval.  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6" grpId="0"/>
      <p:bldP spid="158729" grpId="0"/>
      <p:bldP spid="8200" grpId="0" bldLvl="0" animBg="1"/>
      <p:bldP spid="158736" grpId="0" bldLvl="0" animBg="1"/>
      <p:bldP spid="21511" grpId="0"/>
      <p:bldP spid="158742" grpId="0"/>
      <p:bldP spid="21513" grpId="0"/>
      <p:bldP spid="21514" grpId="0"/>
      <p:bldP spid="21515" grpId="0"/>
      <p:bldP spid="21516" grpId="0"/>
      <p:bldP spid="21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/>
          <p:nvPr/>
        </p:nvSpPr>
        <p:spPr>
          <a:xfrm>
            <a:off x="-25400" y="260350"/>
            <a:ext cx="9283700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2.  protect …______/_______  …  </a:t>
            </a:r>
            <a:r>
              <a:rPr lang="zh-CN" altLang="en-US" sz="3200" b="1">
                <a:solidFill>
                  <a:srgbClr val="303030"/>
                </a:solidFill>
                <a:latin typeface="Times New Roman" pitchFamily="18" charset="0"/>
              </a:rPr>
              <a:t>保护</a:t>
            </a:r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……</a:t>
            </a:r>
            <a:r>
              <a:rPr lang="zh-CN" altLang="en-US" sz="3200" b="1">
                <a:solidFill>
                  <a:srgbClr val="303030"/>
                </a:solidFill>
                <a:latin typeface="Times New Roman" pitchFamily="18" charset="0"/>
              </a:rPr>
              <a:t>不受</a:t>
            </a:r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</a:rPr>
              <a:t>……</a:t>
            </a:r>
            <a:endParaRPr lang="en-US" altLang="zh-CN" sz="3200" b="1">
              <a:solidFill>
                <a:srgbClr val="303030"/>
              </a:solidFill>
              <a:latin typeface="Times New Roman" pitchFamily="18" charset="0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725" y="1206500"/>
            <a:ext cx="1711325" cy="5175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Times New Roman" pitchFamily="18" charset="0"/>
              </a:rPr>
              <a:t>语篇运用：</a:t>
            </a:r>
            <a:endParaRPr lang="zh-CN" alt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419350" y="246063"/>
            <a:ext cx="31686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from    against</a:t>
            </a: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6" name="文本框 1"/>
          <p:cNvSpPr txBox="1"/>
          <p:nvPr/>
        </p:nvSpPr>
        <p:spPr>
          <a:xfrm>
            <a:off x="107950" y="1712913"/>
            <a:ext cx="8820150" cy="33591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1. Pandas are not only</a:t>
            </a:r>
            <a:r>
              <a:rPr lang="zh-CN" altLang="en-US" sz="32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</a:t>
            </a:r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</a:t>
            </a:r>
            <a:r>
              <a:rPr lang="zh-CN" altLang="en-US" sz="32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__________</a:t>
            </a:r>
            <a:r>
              <a:rPr lang="en-US" altLang="zh-CN" sz="32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_____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but also our friends and</a:t>
            </a:r>
            <a:r>
              <a:rPr lang="en-US" altLang="zh-CN" sz="28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cs typeface="Arial" charset="0"/>
                <a:sym typeface="Arial" charset="0"/>
              </a:rPr>
              <a:t>_______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cs typeface="Arial" charset="0"/>
                <a:sym typeface="Arial" charset="0"/>
              </a:rPr>
              <a:t>_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cs typeface="Arial" charset="0"/>
                <a:sym typeface="Arial" charset="0"/>
              </a:rPr>
              <a:t>__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__________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_________________.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熊猫不仅是大自然的珍宝也是我们的朋友。保护他们就是保护我们自己。（</a:t>
            </a: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2011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sym typeface="Arial" charset="0"/>
              </a:rPr>
              <a:t>，重庆）</a:t>
            </a:r>
            <a:endParaRPr lang="zh-CN" altLang="en-US" sz="2800" b="1">
              <a:solidFill>
                <a:srgbClr val="303030"/>
              </a:solidFill>
              <a:latin typeface="Times New Roman" pitchFamily="18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sym typeface="Arial" charset="0"/>
              </a:rPr>
              <a:t>2. It is our duty  __________________________________.</a:t>
            </a:r>
            <a:endParaRPr lang="en-US" altLang="zh-CN" sz="2800" b="1">
              <a:solidFill>
                <a:srgbClr val="303030"/>
              </a:solidFill>
              <a:latin typeface="Times New Roman" pitchFamily="18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303030"/>
                </a:solidFill>
                <a:latin typeface="Times New Roman" pitchFamily="18" charset="0"/>
                <a:sym typeface="Arial" charset="0"/>
              </a:rPr>
              <a:t>   </a:t>
            </a:r>
            <a:r>
              <a:rPr lang="zh-CN" altLang="en-US" sz="2800" b="1">
                <a:solidFill>
                  <a:srgbClr val="303030"/>
                </a:solidFill>
                <a:latin typeface="Times New Roman" pitchFamily="18" charset="0"/>
                <a:sym typeface="Arial" charset="0"/>
              </a:rPr>
              <a:t>保护动物免受伤害是我们的责任。 </a:t>
            </a:r>
            <a:endParaRPr lang="zh-CN" altLang="en-US" sz="2800" b="1">
              <a:solidFill>
                <a:srgbClr val="303030"/>
              </a:solidFill>
              <a:latin typeface="Times New Roman" pitchFamily="18" charset="0"/>
              <a:sym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875" y="1785938"/>
            <a:ext cx="3495675" cy="55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sym typeface="Calibri" pitchFamily="34" charset="0"/>
              </a:rPr>
              <a:t>treasure of nature</a:t>
            </a:r>
            <a:endParaRPr lang="en-US" altLang="zh-CN" sz="2800" b="1">
              <a:solidFill>
                <a:srgbClr val="FF0000"/>
              </a:solidFill>
              <a:latin typeface="Comic Sans MS" pitchFamily="66" charset="0"/>
              <a:sym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57388" y="2244725"/>
            <a:ext cx="83978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sym typeface="Calibri" pitchFamily="34" charset="0"/>
              </a:rPr>
              <a:t>protecting them is protecting ourselves</a:t>
            </a:r>
            <a:endParaRPr lang="en-US" altLang="zh-CN" sz="2800" b="1">
              <a:solidFill>
                <a:srgbClr val="FF0000"/>
              </a:solidFill>
              <a:latin typeface="Comic Sans MS" pitchFamily="66" charset="0"/>
              <a:sym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20963" y="3900488"/>
            <a:ext cx="6300787" cy="55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sym typeface="Calibri" pitchFamily="34" charset="0"/>
              </a:rPr>
              <a:t>to protect animals from being hurt</a:t>
            </a:r>
            <a:endParaRPr lang="en-US" altLang="zh-CN" sz="2800" b="1">
              <a:solidFill>
                <a:srgbClr val="FF0000"/>
              </a:solidFill>
              <a:latin typeface="Comic Sans MS" pitchFamily="66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8" grpId="0" bldLvl="0" animBg="1"/>
      <p:bldP spid="168971" grpId="0"/>
      <p:bldP spid="23556" grpId="0"/>
      <p:bldP spid="6" grpId="1"/>
      <p:bldP spid="7" grpId="1"/>
      <p:bldP spid="8" grpId="0"/>
    </p:bldLst>
  </p:timing>
</p:sld>
</file>

<file path=ppt/tags/tag1.xml><?xml version="1.0" encoding="utf-8"?>
<p:tagLst xmlns:p="http://schemas.openxmlformats.org/presentationml/2006/main">
  <p:tag name="MH" val="20150409143211"/>
  <p:tag name="MH_LIBRARY" val="CONTENTS"/>
  <p:tag name="MH_TYPE" val="OTHERS"/>
</p:tagLst>
</file>

<file path=ppt/tags/tag2.xml><?xml version="1.0" encoding="utf-8"?>
<p:tagLst xmlns:p="http://schemas.openxmlformats.org/presentationml/2006/main">
  <p:tag name="MH" val="20150409143211"/>
  <p:tag name="MH_LIBRARY" val="CONTENTS"/>
  <p:tag name="MH_TYPE" val="NUMBER"/>
  <p:tag name="MH_ORDER" val="NUMBER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41"/>
  <p:tag name="KSO_WM_UNIT_TYPE" val="a"/>
  <p:tag name="KSO_WM_UNIT_INDEX" val="1"/>
  <p:tag name="KSO_WM_UNIT_ID" val="custom141_1*a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41"/>
  <p:tag name="KSO_WM_UNIT_TYPE" val="b"/>
  <p:tag name="KSO_WM_UNIT_INDEX" val="1"/>
  <p:tag name="KSO_WM_UNIT_ID" val="custom141_1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41"/>
  <p:tag name="KSO_WM_UNIT_TYPE" val="b"/>
  <p:tag name="KSO_WM_UNIT_INDEX" val="1"/>
  <p:tag name="KSO_WM_UNIT_ID" val="custom141_1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5、8、13、15、17、21、26、27"/>
  <p:tag name="KSO_WM_TEMPLATE_CATEGORY" val="custom"/>
  <p:tag name="KSO_WM_TEMPLATE_INDEX" val="141"/>
  <p:tag name="KSO_WM_TAG_VERSION" val="1.0"/>
  <p:tag name="KSO_WM_SLIDE_ID" val="custom1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406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C2C25E"/>
      </a:accent4>
      <a:accent5>
        <a:srgbClr val="C00000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5454</Words>
  <Application>Kingsoft Office WPP</Application>
  <PresentationFormat>全屏显示(4:3)</PresentationFormat>
  <Paragraphs>210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A000120140530A99PPBG</vt:lpstr>
      <vt:lpstr>默认设计模板</vt:lpstr>
      <vt:lpstr>Lexical Chunks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金丽</dc:creator>
  <cp:lastModifiedBy>Administrator</cp:lastModifiedBy>
  <cp:revision>32</cp:revision>
  <dcterms:created xsi:type="dcterms:W3CDTF">2016-02-21T10:19:00Z</dcterms:created>
  <dcterms:modified xsi:type="dcterms:W3CDTF">2016-02-25T04:54:13Z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