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70" r:id="rId6"/>
    <p:sldId id="284" r:id="rId7"/>
    <p:sldId id="280" r:id="rId8"/>
    <p:sldId id="283" r:id="rId9"/>
    <p:sldId id="282" r:id="rId10"/>
    <p:sldId id="285" r:id="rId11"/>
    <p:sldId id="287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2">
          <p15:clr>
            <a:srgbClr val="A4A3A4"/>
          </p15:clr>
        </p15:guide>
        <p15:guide id="2" pos="2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FEEA59"/>
    <a:srgbClr val="FFCF01"/>
    <a:srgbClr val="FFF103"/>
    <a:srgbClr val="0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92" y="-104"/>
      </p:cViewPr>
      <p:guideLst>
        <p:guide orient="horz" pos="2132"/>
        <p:guide pos="2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46F73FEE-AF25-499B-AB35-AC6D63BE6B89}" type="datetimeFigureOut">
              <a:rPr lang="zh-CN" altLang="en-US"/>
              <a:pPr/>
              <a:t>16/2/25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B10F7382-0930-4D66-BBFD-3216346D27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3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F7382-0930-4D66-BBFD-3216346D27A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90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F7382-0930-4D66-BBFD-3216346D27A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13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cxnSp>
          <p:nvCxnSpPr>
            <p:cNvPr id="7" name="Straight Connector 14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16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C9799069-CF76-4EC5-8D50-1C2CAB86EB50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fld id="{7E36484E-5D9F-41DB-9F31-17DEBFAF64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285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30"/>
                  <p:cNvSpPr/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/>
                  </a:p>
                </p:txBody>
              </p:sp>
              <p:cxnSp>
                <p:nvCxnSpPr>
                  <p:cNvPr id="14" name="Straight Connector 31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27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</p:grpSp>
        <p:sp>
          <p:nvSpPr>
            <p:cNvPr id="8" name="Rectangle 24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425DE4C-20CC-4B5C-B74E-4676B3F23A9A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FEE4B3-2664-4F71-91CD-214FC32C01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7462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9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/>
                </a:p>
              </p:txBody>
            </p:sp>
            <p:cxnSp>
              <p:nvCxnSpPr>
                <p:cNvPr id="11" name="Straight Connector 2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F6678-EC89-49B5-9DEB-982B066E8D75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7D29-4DE5-4799-9F98-318CE43D1E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756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21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/>
                </a:p>
              </p:txBody>
            </p:sp>
            <p:cxnSp>
              <p:nvCxnSpPr>
                <p:cNvPr id="11" name="Straight Connector 2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9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C493F-AE9F-41D1-8EA3-EA12D9970DE5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8EF9-3EA4-42BF-9382-9150D748016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4133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5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cxnSp>
            <p:nvCxnSpPr>
              <p:cNvPr id="8" name="Straight Connector 1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1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CF255-4FD9-40C4-AFFD-6BD72D52CEE9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FC24-82BD-4FE1-8E78-65DCED51DF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16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/>
                </a:p>
              </p:txBody>
            </p:sp>
            <p:cxnSp>
              <p:nvCxnSpPr>
                <p:cNvPr id="10" name="Straight Connector 1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17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94053-CE13-420A-B97A-5CF20559CA69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2074D-62F3-4EDB-B057-FB890ABC24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878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8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cxnSp>
            <p:nvCxnSpPr>
              <p:cNvPr id="8" name="Straight Connector 1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2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9749F3-F507-4A9C-8E98-5DF2FCD32941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D4CFD-20CB-4196-BBC2-B26213D84F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56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10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0C9E2F55-6955-4477-8B94-C030A3DC5B96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06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26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cxnSp>
            <p:nvCxnSpPr>
              <p:cNvPr id="8" name="Straight Connector 2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22B59-F851-40A3-8A16-73E32EA6057E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EF2E4-CCBA-4BE5-AB69-CE35ABDF8E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417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22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cxnSp>
            <p:nvCxnSpPr>
              <p:cNvPr id="9" name="Straight Connector 2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24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665BD-BA94-4A7B-B9A9-BFAB38BA93C8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51EC3-D904-43A6-80EC-53FC6216E9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738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28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/>
                </a:p>
              </p:txBody>
            </p:sp>
            <p:cxnSp>
              <p:nvCxnSpPr>
                <p:cNvPr id="13" name="Straight Connector 3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31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/>
                </a:p>
              </p:txBody>
            </p:sp>
          </p:grpSp>
        </p:grpSp>
        <p:cxnSp>
          <p:nvCxnSpPr>
            <p:cNvPr id="9" name="Straight Connector 22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22313-5B91-4142-A78E-B1F36634803A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CE66-CA63-454C-B8E4-70DE0431E3C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0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14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cxnSp>
            <p:nvCxnSpPr>
              <p:cNvPr id="7" name="Straight Connector 1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16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214AE-4FAD-4113-8285-742400CBCEA0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B7A4-86D5-4F2A-9C3A-D048439B2A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7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12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/>
              </a:p>
            </p:txBody>
          </p:sp>
          <p:cxnSp>
            <p:nvCxnSpPr>
              <p:cNvPr id="6" name="Straight Connector 1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86DF0-E3BA-4524-A8BB-B1E33BD99577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2885-5397-4FB9-AE22-B93FC8394A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844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8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/>
                </a:p>
              </p:txBody>
            </p:sp>
            <p:cxnSp>
              <p:nvCxnSpPr>
                <p:cNvPr id="11" name="Straight Connector 1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32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ECE4FF-E3B4-4A8C-B014-13C15CDE22E9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7D50-B29A-48F5-8530-2F66FA017B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73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B0BCC1"/>
                </a:solidFill>
                <a:latin typeface="Brush Script MT" panose="03060802040406070304" pitchFamily="66" charset="0"/>
              </a:defRPr>
            </a:lvl1pPr>
          </a:lstStyle>
          <a:p>
            <a:fld id="{80BDA99B-66D4-4E4F-9801-90822F41BD7D}" type="datetime2">
              <a:rPr lang="en-US" altLang="zh-CN"/>
              <a:pPr/>
              <a:t>2016年2月25日星期四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B0BCC1"/>
                </a:solidFill>
              </a:defRPr>
            </a:lvl1pPr>
          </a:lstStyle>
          <a:p>
            <a:fld id="{00CC6BE0-6FC7-4684-8CF5-16D09DC9A0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800" kern="1200">
          <a:solidFill>
            <a:srgbClr val="404040"/>
          </a:solidFill>
          <a:latin typeface="+mj-lt"/>
          <a:ea typeface="宋体" panose="02010600030101010101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sto MT" panose="0204060305050503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umimoji="1" sz="2400" kern="1200">
          <a:solidFill>
            <a:srgbClr val="404040"/>
          </a:solidFill>
          <a:latin typeface="+mn-lt"/>
          <a:ea typeface="宋体" panose="02010600030101010101" pitchFamily="2" charset="-122"/>
          <a:cs typeface="+mn-cs"/>
        </a:defRPr>
      </a:lvl1pPr>
      <a:lvl2pPr marL="579438" indent="-228600" algn="l" rtl="0" fontAlgn="base">
        <a:spcBef>
          <a:spcPts val="600"/>
        </a:spcBef>
        <a:spcAft>
          <a:spcPct val="0"/>
        </a:spcAft>
        <a:buClr>
          <a:srgbClr val="B0BCC1"/>
        </a:buClr>
        <a:buFont typeface="Arial" panose="020B0604020202020204" pitchFamily="34" charset="0"/>
        <a:buChar char="•"/>
        <a:defRPr kumimoji="1" sz="2200" kern="1200">
          <a:solidFill>
            <a:srgbClr val="404040"/>
          </a:solidFill>
          <a:latin typeface="+mn-lt"/>
          <a:ea typeface="宋体" panose="02010600030101010101" pitchFamily="2" charset="-122"/>
          <a:cs typeface="+mn-cs"/>
        </a:defRPr>
      </a:lvl2pPr>
      <a:lvl3pPr marL="808038" indent="-228600" algn="l" rtl="0" fontAlgn="base">
        <a:spcBef>
          <a:spcPts val="6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umimoji="1" sz="2000" kern="1200">
          <a:solidFill>
            <a:srgbClr val="404040"/>
          </a:solidFill>
          <a:latin typeface="+mn-lt"/>
          <a:ea typeface="宋体" panose="02010600030101010101" pitchFamily="2" charset="-122"/>
          <a:cs typeface="+mn-cs"/>
        </a:defRPr>
      </a:lvl3pPr>
      <a:lvl4pPr marL="1036638" indent="-228600" algn="l" rtl="0" fontAlgn="base">
        <a:spcBef>
          <a:spcPts val="600"/>
        </a:spcBef>
        <a:spcAft>
          <a:spcPct val="0"/>
        </a:spcAft>
        <a:buClr>
          <a:srgbClr val="B0BCC1"/>
        </a:buClr>
        <a:buFont typeface="Arial" panose="020B0604020202020204" pitchFamily="34" charset="0"/>
        <a:buChar char="•"/>
        <a:defRPr kumimoji="1" kern="1200">
          <a:solidFill>
            <a:srgbClr val="404040"/>
          </a:solidFill>
          <a:latin typeface="+mn-lt"/>
          <a:ea typeface="宋体" panose="02010600030101010101" pitchFamily="2" charset="-122"/>
          <a:cs typeface="+mn-cs"/>
        </a:defRPr>
      </a:lvl4pPr>
      <a:lvl5pPr marL="1265238" indent="-228600" algn="l" rtl="0" fontAlgn="base">
        <a:spcBef>
          <a:spcPts val="6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umimoji="1" kern="1200">
          <a:solidFill>
            <a:srgbClr val="404040"/>
          </a:solidFill>
          <a:latin typeface="+mn-lt"/>
          <a:ea typeface="宋体" panose="02010600030101010101" pitchFamily="2" charset="-122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323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818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04040"/>
                </a:solidFill>
              </a:rPr>
              <a:t>Book</a:t>
            </a:r>
            <a:r>
              <a:rPr lang="zh-CN" altLang="en-US" dirty="0">
                <a:solidFill>
                  <a:srgbClr val="404040"/>
                </a:solidFill>
              </a:rPr>
              <a:t> </a:t>
            </a:r>
            <a:r>
              <a:rPr lang="en-US" altLang="zh-CN" dirty="0">
                <a:solidFill>
                  <a:srgbClr val="404040"/>
                </a:solidFill>
              </a:rPr>
              <a:t>7,</a:t>
            </a:r>
            <a:r>
              <a:rPr lang="zh-CN" altLang="en-US" dirty="0">
                <a:solidFill>
                  <a:srgbClr val="404040"/>
                </a:solidFill>
              </a:rPr>
              <a:t> </a:t>
            </a:r>
            <a:r>
              <a:rPr lang="en-US" altLang="zh-CN" dirty="0">
                <a:solidFill>
                  <a:srgbClr val="404040"/>
                </a:solidFill>
              </a:rPr>
              <a:t>unit1</a:t>
            </a:r>
            <a:br>
              <a:rPr lang="en-US" altLang="zh-CN" dirty="0">
                <a:solidFill>
                  <a:srgbClr val="404040"/>
                </a:solidFill>
              </a:rPr>
            </a:br>
            <a:r>
              <a:rPr lang="zh-CN" altLang="en-US" dirty="0">
                <a:solidFill>
                  <a:srgbClr val="404040"/>
                </a:solidFill>
              </a:rPr>
              <a:t>词汇</a:t>
            </a:r>
            <a:r>
              <a:rPr lang="zh-CN" altLang="en-US" dirty="0">
                <a:solidFill>
                  <a:srgbClr val="404040"/>
                </a:solidFill>
                <a:sym typeface="Wingdings" panose="05000000000000000000" pitchFamily="2" charset="2"/>
              </a:rPr>
              <a:t>精讲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17410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Clr>
                <a:srgbClr val="404040"/>
              </a:buClr>
            </a:pPr>
            <a:r>
              <a:rPr lang="zh-CN" altLang="en-US" dirty="0">
                <a:solidFill>
                  <a:srgbClr val="404040"/>
                </a:solidFill>
                <a:sym typeface="Wingdings" panose="05000000000000000000" pitchFamily="2" charset="2"/>
              </a:rPr>
              <a:t>　　　　华南师范大学外国语言文化学院</a:t>
            </a:r>
            <a:r>
              <a:rPr lang="en-US" altLang="zh-CN" dirty="0">
                <a:solidFill>
                  <a:srgbClr val="404040"/>
                </a:solidFill>
                <a:sym typeface="Wingdings" panose="05000000000000000000" pitchFamily="2" charset="2"/>
              </a:rPr>
              <a:t> </a:t>
            </a:r>
            <a:r>
              <a:rPr lang="zh-CN" altLang="en-US" dirty="0">
                <a:solidFill>
                  <a:srgbClr val="404040"/>
                </a:solidFill>
                <a:sym typeface="Wingdings" panose="05000000000000000000" pitchFamily="2" charset="2"/>
              </a:rPr>
              <a:t>　卓琳</a:t>
            </a:r>
          </a:p>
          <a:p>
            <a:pPr algn="l">
              <a:buClr>
                <a:srgbClr val="404040"/>
              </a:buClr>
            </a:pPr>
            <a:r>
              <a:rPr lang="zh-CN" altLang="en-US" dirty="0">
                <a:solidFill>
                  <a:srgbClr val="404040"/>
                </a:solidFill>
                <a:sym typeface="Wingdings" panose="05000000000000000000" pitchFamily="2" charset="2"/>
              </a:rPr>
              <a:t>　　　　华南师范大学外国语言文化学院　 </a:t>
            </a:r>
            <a:r>
              <a:rPr lang="zh-CN" altLang="en-US" dirty="0" smtClean="0">
                <a:solidFill>
                  <a:srgbClr val="404040"/>
                </a:solidFill>
                <a:sym typeface="Wingdings" panose="05000000000000000000" pitchFamily="2" charset="2"/>
              </a:rPr>
              <a:t>苏双欣</a:t>
            </a:r>
            <a:endParaRPr lang="en-US" altLang="zh-CN" dirty="0" smtClean="0">
              <a:solidFill>
                <a:srgbClr val="404040"/>
              </a:solidFill>
              <a:sym typeface="Wingdings" panose="05000000000000000000" pitchFamily="2" charset="2"/>
            </a:endParaRPr>
          </a:p>
          <a:p>
            <a:pPr algn="l">
              <a:buClr>
                <a:srgbClr val="404040"/>
              </a:buClr>
            </a:pPr>
            <a:r>
              <a:rPr lang="zh-CN" altLang="en-US" dirty="0">
                <a:solidFill>
                  <a:srgbClr val="404040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olidFill>
                  <a:srgbClr val="404040"/>
                </a:solidFill>
                <a:sym typeface="Wingdings" panose="05000000000000000000" pitchFamily="2" charset="2"/>
              </a:rPr>
              <a:t>        </a:t>
            </a:r>
            <a:r>
              <a:rPr lang="zh-CN" altLang="en-US" dirty="0" smtClean="0">
                <a:solidFill>
                  <a:srgbClr val="404040"/>
                </a:solidFill>
                <a:sym typeface="Wingdings" panose="05000000000000000000" pitchFamily="2" charset="2"/>
              </a:rPr>
              <a:t>河源</a:t>
            </a:r>
            <a:r>
              <a:rPr lang="zh-CN" altLang="en-US" dirty="0">
                <a:solidFill>
                  <a:srgbClr val="404040"/>
                </a:solidFill>
                <a:sym typeface="Wingdings" panose="05000000000000000000" pitchFamily="2" charset="2"/>
              </a:rPr>
              <a:t>市和平县福和高级中学</a:t>
            </a:r>
            <a:r>
              <a:rPr lang="en-US" altLang="zh-CN" dirty="0">
                <a:solidFill>
                  <a:srgbClr val="404040"/>
                </a:solidFill>
                <a:sym typeface="Wingdings" panose="05000000000000000000" pitchFamily="2" charset="2"/>
              </a:rPr>
              <a:t>     </a:t>
            </a:r>
            <a:r>
              <a:rPr lang="zh-CN" altLang="en-US" dirty="0">
                <a:solidFill>
                  <a:srgbClr val="404040"/>
                </a:solidFill>
                <a:sym typeface="Wingdings" panose="05000000000000000000" pitchFamily="2" charset="2"/>
              </a:rPr>
              <a:t>　伍丽梅</a:t>
            </a:r>
            <a:endParaRPr lang="zh-CN" alt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7436" y="5757863"/>
            <a:ext cx="3854450" cy="549275"/>
          </a:xfrm>
          <a:pattFill prst="wdUpDiag">
            <a:fgClr>
              <a:schemeClr val="accent2">
                <a:lumMod val="40000"/>
                <a:lumOff val="60000"/>
              </a:schemeClr>
            </a:fgClr>
            <a:bgClr>
              <a:prstClr val="white"/>
            </a:bgClr>
          </a:patt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2500" b="1" dirty="0">
                <a:solidFill>
                  <a:schemeClr val="tx1"/>
                </a:solidFill>
                <a:ea typeface="+mj-ea"/>
              </a:rPr>
              <a:t>4.be not suitable for/unsuitable</a:t>
            </a:r>
            <a:r>
              <a:rPr kumimoji="0" lang="zh-CN" altLang="en-US" sz="2500" b="1" dirty="0">
                <a:solidFill>
                  <a:schemeClr val="tx1"/>
                </a:solidFill>
                <a:ea typeface="+mj-ea"/>
              </a:rPr>
              <a:t>＋</a:t>
            </a:r>
            <a:r>
              <a:rPr kumimoji="0" lang="en-US" altLang="zh-CN" sz="2500" b="1" dirty="0">
                <a:solidFill>
                  <a:schemeClr val="tx1"/>
                </a:solidFill>
                <a:ea typeface="+mj-ea"/>
              </a:rPr>
              <a:t>n.</a:t>
            </a:r>
            <a:endParaRPr kumimoji="0" lang="zh-CN" altLang="zh-CN" sz="2500" b="1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25602" name="内容占位符 3" descr="bwlus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798638"/>
            <a:ext cx="3498850" cy="3863975"/>
          </a:xfrm>
        </p:spPr>
      </p:pic>
      <p:pic>
        <p:nvPicPr>
          <p:cNvPr id="25603" name="图片 4" descr="NOT SUITABL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66888"/>
            <a:ext cx="30305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标题 1"/>
          <p:cNvSpPr txBox="1">
            <a:spLocks/>
          </p:cNvSpPr>
          <p:nvPr/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500">
                <a:solidFill>
                  <a:srgbClr val="404040"/>
                </a:solidFill>
              </a:rPr>
              <a:t>suitable</a:t>
            </a:r>
            <a:r>
              <a:rPr kumimoji="0" lang="zh-CN" altLang="en-US" sz="4500">
                <a:solidFill>
                  <a:srgbClr val="404040"/>
                </a:solidFill>
              </a:rPr>
              <a:t>的否定用法</a:t>
            </a:r>
          </a:p>
        </p:txBody>
      </p:sp>
      <p:sp>
        <p:nvSpPr>
          <p:cNvPr id="10" name="矩形 9"/>
          <p:cNvSpPr/>
          <p:nvPr/>
        </p:nvSpPr>
        <p:spPr>
          <a:xfrm>
            <a:off x="804334" y="1825204"/>
            <a:ext cx="3063911" cy="370416"/>
          </a:xfrm>
          <a:prstGeom prst="rect">
            <a:avLst/>
          </a:prstGeom>
          <a:noFill/>
          <a:ln w="63500" cap="sq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44166" y="2211492"/>
            <a:ext cx="2285998" cy="370416"/>
          </a:xfrm>
          <a:prstGeom prst="rect">
            <a:avLst/>
          </a:prstGeom>
          <a:noFill/>
          <a:ln w="63500" cap="sq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词汇学习</a:t>
            </a:r>
            <a:r>
              <a:rPr lang="zh-CN" altLang="en-US">
                <a:latin typeface="Wingdings" panose="05000000000000000000" pitchFamily="2" charset="2"/>
                <a:sym typeface="Wingdings" panose="05000000000000000000" pitchFamily="2" charset="2"/>
              </a:rPr>
              <a:t></a:t>
            </a:r>
            <a:r>
              <a:rPr lang="zh-CN" altLang="en-US"/>
              <a:t>技巧总结</a:t>
            </a:r>
          </a:p>
        </p:txBody>
      </p:sp>
      <p:sp>
        <p:nvSpPr>
          <p:cNvPr id="26626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en-US" altLang="zh-CN" dirty="0">
                <a:solidFill>
                  <a:srgbClr val="FF0000"/>
                </a:solidFill>
              </a:rPr>
              <a:t>Make sure the definition </a:t>
            </a:r>
            <a:r>
              <a:rPr lang="en-US" altLang="zh-CN" dirty="0"/>
              <a:t>of the word.(pay more attention on the different meanings of same word)</a:t>
            </a:r>
          </a:p>
          <a:p>
            <a:r>
              <a:rPr lang="en-US" altLang="zh-CN" dirty="0"/>
              <a:t>2.Try to </a:t>
            </a:r>
            <a:r>
              <a:rPr lang="en-US" altLang="zh-CN" dirty="0">
                <a:solidFill>
                  <a:srgbClr val="FF0000"/>
                </a:solidFill>
              </a:rPr>
              <a:t>find out the etymology</a:t>
            </a:r>
            <a:r>
              <a:rPr lang="en-US" altLang="zh-CN" dirty="0"/>
              <a:t> of the word and learn its </a:t>
            </a:r>
            <a:r>
              <a:rPr lang="en-US" altLang="zh-CN" dirty="0">
                <a:solidFill>
                  <a:srgbClr val="FF0000"/>
                </a:solidFill>
              </a:rPr>
              <a:t>construction</a:t>
            </a:r>
            <a:r>
              <a:rPr lang="en-US" altLang="zh-CN" dirty="0"/>
              <a:t>(</a:t>
            </a:r>
            <a:r>
              <a:rPr lang="en-US" altLang="zh-CN" dirty="0" err="1"/>
              <a:t>affix&amp;suffix</a:t>
            </a:r>
            <a:r>
              <a:rPr lang="en-US" altLang="zh-CN" dirty="0"/>
              <a:t>) by heart. </a:t>
            </a:r>
          </a:p>
          <a:p>
            <a:r>
              <a:rPr lang="en-US" altLang="zh-CN" dirty="0"/>
              <a:t>3.Keep your eyes on </a:t>
            </a:r>
            <a:r>
              <a:rPr lang="en-US" altLang="zh-CN" dirty="0">
                <a:solidFill>
                  <a:srgbClr val="FF0000"/>
                </a:solidFill>
              </a:rPr>
              <a:t>how the word be used in sentences and our daily life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4.Try to </a:t>
            </a:r>
            <a:r>
              <a:rPr lang="en-US" altLang="zh-CN" dirty="0">
                <a:solidFill>
                  <a:srgbClr val="FF0000"/>
                </a:solidFill>
              </a:rPr>
              <a:t>make some conclusions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zh-CN" altLang="en-US"/>
          </a:p>
        </p:txBody>
      </p:sp>
      <p:pic>
        <p:nvPicPr>
          <p:cNvPr id="27650" name="内容占位符 4" descr="9307_origi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12241"/>
          <a:stretch>
            <a:fillRect/>
          </a:stretch>
        </p:blipFill>
        <p:spPr>
          <a:xfrm>
            <a:off x="1344613" y="2133600"/>
            <a:ext cx="6477000" cy="34671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words review</a:t>
            </a:r>
            <a:endParaRPr lang="zh-CN" altLang="en-US"/>
          </a:p>
        </p:txBody>
      </p:sp>
      <p:pic>
        <p:nvPicPr>
          <p:cNvPr id="8" name="图片 7" descr="屏幕快照 2016-02-16 下午4.39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22450"/>
            <a:ext cx="7900987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8"/>
          <p:cNvSpPr txBox="1">
            <a:spLocks noChangeArrowheads="1"/>
          </p:cNvSpPr>
          <p:nvPr/>
        </p:nvSpPr>
        <p:spPr bwMode="auto">
          <a:xfrm>
            <a:off x="242888" y="5911850"/>
            <a:ext cx="862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/>
              <a:t>word clouds made by tagul.com</a:t>
            </a: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1725083" y="3513667"/>
            <a:ext cx="317500" cy="30691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042583" y="3820583"/>
            <a:ext cx="5397500" cy="45719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(1)suitable</a:t>
            </a:r>
            <a:r>
              <a:rPr lang="en-US" altLang="zh-CN">
                <a:latin typeface="Wingdings" panose="05000000000000000000" pitchFamily="2" charset="2"/>
                <a:sym typeface="Wingdings" panose="05000000000000000000" pitchFamily="2" charset="2"/>
              </a:rPr>
              <a:t></a:t>
            </a:r>
            <a:r>
              <a:rPr lang="zh-CN" altLang="en-US"/>
              <a:t>词义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93192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kumimoji="0" lang="en-US" altLang="zh-CN" b="1" dirty="0">
                <a:solidFill>
                  <a:srgbClr val="FF0000"/>
                </a:solidFill>
                <a:ea typeface="+mn-ea"/>
              </a:rPr>
              <a:t>ADJ</a:t>
            </a:r>
            <a:r>
              <a:rPr kumimoji="0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-GRADED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kumimoji="0" lang="zh-CN" altLang="en-US" b="1" dirty="0">
                <a:solidFill>
                  <a:srgbClr val="FF0000"/>
                </a:solidFill>
                <a:ea typeface="+mn-ea"/>
              </a:rPr>
              <a:t>合适的</a:t>
            </a:r>
            <a:r>
              <a:rPr kumimoji="0" lang="en-US" altLang="zh-CN" b="1" dirty="0">
                <a:solidFill>
                  <a:srgbClr val="FF0000"/>
                </a:solidFill>
                <a:ea typeface="+mn-ea"/>
              </a:rPr>
              <a:t>;</a:t>
            </a:r>
            <a:r>
              <a:rPr kumimoji="0" lang="zh-CN" altLang="en-US" b="1" dirty="0">
                <a:solidFill>
                  <a:srgbClr val="FF0000"/>
                </a:solidFill>
                <a:ea typeface="+mn-ea"/>
              </a:rPr>
              <a:t>适宜的</a:t>
            </a:r>
            <a:r>
              <a:rPr kumimoji="0" lang="en-US" altLang="zh-CN" b="1" dirty="0">
                <a:solidFill>
                  <a:srgbClr val="FF0000"/>
                </a:solidFill>
                <a:ea typeface="+mn-ea"/>
              </a:rPr>
              <a:t>;</a:t>
            </a:r>
            <a:r>
              <a:rPr kumimoji="0" lang="zh-CN" altLang="en-US" b="1" dirty="0">
                <a:solidFill>
                  <a:srgbClr val="FF0000"/>
                </a:solidFill>
                <a:ea typeface="+mn-ea"/>
              </a:rPr>
              <a:t>适当的 </a:t>
            </a:r>
            <a:endParaRPr kumimoji="0" lang="en-US" altLang="zh-CN" b="1" dirty="0">
              <a:solidFill>
                <a:srgbClr val="FF0000"/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kumimoji="0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Someone or something that is suitable for a particular purpose or occasion </a:t>
            </a:r>
            <a:r>
              <a:rPr kumimoji="0" lang="en-US" altLang="zh-CN" b="1" dirty="0">
                <a:solidFill>
                  <a:srgbClr val="FF0000"/>
                </a:solidFill>
                <a:ea typeface="+mn-ea"/>
              </a:rPr>
              <a:t>is right or acceptable for it</a:t>
            </a:r>
            <a:r>
              <a:rPr kumimoji="0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endParaRPr kumimoji="0"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endParaRPr kumimoji="0"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kumimoji="0"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《</a:t>
            </a:r>
            <a:r>
              <a:rPr kumimoji="0"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柯林斯高阶英汉双解学习词典</a:t>
            </a:r>
            <a:r>
              <a:rPr kumimoji="0"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》</a:t>
            </a:r>
            <a:endParaRPr kumimoji="0"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kumimoji="0"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Collins Advanced Learner's Dictionary of English and Chinese</a:t>
            </a:r>
            <a:endParaRPr kumimoji="0" lang="en-US" altLang="zh-CN" sz="1800" strike="sngStrike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996950" y="244475"/>
            <a:ext cx="7345363" cy="1339850"/>
          </a:xfrm>
        </p:spPr>
        <p:txBody>
          <a:bodyPr/>
          <a:lstStyle/>
          <a:p>
            <a:r>
              <a:rPr lang="en-US" altLang="zh-CN"/>
              <a:t>(2)suitable</a:t>
            </a:r>
            <a:r>
              <a:rPr lang="en-US" altLang="zh-CN">
                <a:latin typeface="Wingdings" panose="05000000000000000000" pitchFamily="2" charset="2"/>
                <a:sym typeface="Wingdings" panose="05000000000000000000" pitchFamily="2" charset="2"/>
              </a:rPr>
              <a:t></a:t>
            </a:r>
            <a:r>
              <a:rPr lang="zh-CN" altLang="en-US">
                <a:latin typeface="Wingdings" panose="05000000000000000000" pitchFamily="2" charset="2"/>
                <a:sym typeface="Wingdings" panose="05000000000000000000" pitchFamily="2" charset="2"/>
              </a:rPr>
              <a:t>词源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7263" y="2422525"/>
            <a:ext cx="2755900" cy="4572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kumimoji="0" lang="en-US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late 16th century.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0" y="266700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0"/>
              <a:t>suitable</a:t>
            </a:r>
            <a:endParaRPr lang="zh-CN" altLang="en-US" sz="120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86325" y="2058988"/>
            <a:ext cx="38925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500">
                <a:solidFill>
                  <a:srgbClr val="FF0000"/>
                </a:solidFill>
              </a:rPr>
              <a:t> on the pattern of agreeable</a:t>
            </a:r>
            <a:endParaRPr lang="zh-CN" altLang="en-US" sz="2500">
              <a:solidFill>
                <a:srgbClr val="FF0000"/>
              </a:solidFill>
            </a:endParaRPr>
          </a:p>
          <a:p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00113" y="4945063"/>
            <a:ext cx="36988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500">
                <a:solidFill>
                  <a:srgbClr val="FF0000"/>
                </a:solidFill>
              </a:rPr>
              <a:t> from the verb suit</a:t>
            </a:r>
          </a:p>
          <a:p>
            <a:endParaRPr lang="zh-CN" altLang="en-US"/>
          </a:p>
        </p:txBody>
      </p:sp>
      <p:sp>
        <p:nvSpPr>
          <p:cNvPr id="7" name="直角上箭头 6"/>
          <p:cNvSpPr/>
          <p:nvPr/>
        </p:nvSpPr>
        <p:spPr>
          <a:xfrm>
            <a:off x="7195910" y="2667702"/>
            <a:ext cx="1049565" cy="121954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2693656" y="4471986"/>
            <a:ext cx="500250" cy="5180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线连接符 10"/>
          <p:cNvCxnSpPr/>
          <p:nvPr/>
        </p:nvCxnSpPr>
        <p:spPr>
          <a:xfrm>
            <a:off x="4418013" y="2879725"/>
            <a:ext cx="26987" cy="180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suit, able, suitable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97698" y="1778294"/>
            <a:ext cx="2955673" cy="2955673"/>
          </a:xfrm>
          <a:prstGeom prst="ellipse">
            <a:avLst/>
          </a:prstGeom>
          <a:solidFill>
            <a:srgbClr val="FF00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b="1" dirty="0"/>
              <a:t>suitable</a:t>
            </a:r>
            <a:endParaRPr lang="zh-CN" altLang="en-US" sz="2500" b="1" dirty="0"/>
          </a:p>
        </p:txBody>
      </p:sp>
      <p:sp>
        <p:nvSpPr>
          <p:cNvPr id="7" name="椭圆 6"/>
          <p:cNvSpPr/>
          <p:nvPr/>
        </p:nvSpPr>
        <p:spPr>
          <a:xfrm>
            <a:off x="317494" y="3044874"/>
            <a:ext cx="2955673" cy="2955673"/>
          </a:xfrm>
          <a:prstGeom prst="ellipse">
            <a:avLst/>
          </a:prstGeom>
          <a:solidFill>
            <a:srgbClr val="00009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b="1" dirty="0"/>
              <a:t>suit</a:t>
            </a:r>
          </a:p>
        </p:txBody>
      </p:sp>
      <p:sp>
        <p:nvSpPr>
          <p:cNvPr id="8" name="椭圆 7"/>
          <p:cNvSpPr/>
          <p:nvPr/>
        </p:nvSpPr>
        <p:spPr>
          <a:xfrm>
            <a:off x="6919121" y="4368337"/>
            <a:ext cx="1682074" cy="1682074"/>
          </a:xfrm>
          <a:prstGeom prst="ellipse">
            <a:avLst/>
          </a:prstGeom>
          <a:solidFill>
            <a:srgbClr val="FEEA59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b="1" dirty="0">
                <a:solidFill>
                  <a:srgbClr val="4B5A60"/>
                </a:solidFill>
              </a:rPr>
              <a:t>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419 0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639E-6 -7.99537E-7 L -0.18516 -0.099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5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拓展</a:t>
            </a:r>
            <a:r>
              <a:rPr lang="en-US" altLang="zh-CN">
                <a:latin typeface="Wingdings" panose="05000000000000000000" pitchFamily="2" charset="2"/>
                <a:sym typeface="Wingdings" panose="05000000000000000000" pitchFamily="2" charset="2"/>
              </a:rPr>
              <a:t></a:t>
            </a:r>
            <a:r>
              <a:rPr lang="zh-CN" altLang="en-US"/>
              <a:t>词缀</a:t>
            </a:r>
            <a:r>
              <a:rPr lang="en-US" altLang="zh-CN"/>
              <a:t>-able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113" y="1882775"/>
            <a:ext cx="7345362" cy="3932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/>
              <a:t>-able</a:t>
            </a:r>
            <a:r>
              <a:rPr lang="zh-CN" altLang="en-US" sz="2000" b="1"/>
              <a:t>是一个常见的</a:t>
            </a:r>
            <a:r>
              <a:rPr lang="zh-CN" altLang="en-US" sz="2000" b="1">
                <a:solidFill>
                  <a:srgbClr val="FF0000"/>
                </a:solidFill>
              </a:rPr>
              <a:t>形容词词缀</a:t>
            </a:r>
            <a:r>
              <a:rPr lang="zh-CN" altLang="en-US" sz="2000" b="1"/>
              <a:t>。</a:t>
            </a:r>
            <a:endParaRPr lang="en-US" altLang="zh-TW" sz="2000" b="1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000">
                <a:ea typeface="PMingLiU" panose="02020500000000000000" pitchFamily="18" charset="-120"/>
              </a:rPr>
              <a:t>以“</a:t>
            </a:r>
            <a:r>
              <a:rPr lang="en-US" altLang="zh-TW" sz="2000">
                <a:ea typeface="PMingLiU" panose="02020500000000000000" pitchFamily="18" charset="-120"/>
              </a:rPr>
              <a:t>-able”</a:t>
            </a:r>
            <a:r>
              <a:rPr lang="zh-TW" altLang="en-US" sz="2000">
                <a:ea typeface="PMingLiU" panose="02020500000000000000" pitchFamily="18" charset="-120"/>
              </a:rPr>
              <a:t>结尾的形容词一般分为两种情况：</a:t>
            </a:r>
            <a:endParaRPr lang="en-US" altLang="zh-TW" sz="200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TW" altLang="en-US" sz="2000">
                <a:ea typeface="PMingLiU" panose="02020500000000000000" pitchFamily="18" charset="-120"/>
              </a:rPr>
              <a:t>   </a:t>
            </a:r>
            <a:r>
              <a:rPr lang="zh-TW" altLang="en-US" sz="2000" b="1">
                <a:ea typeface="PMingLiU" panose="02020500000000000000" pitchFamily="18" charset="-120"/>
              </a:rPr>
              <a:t> </a:t>
            </a:r>
            <a:r>
              <a:rPr lang="en-US" altLang="zh-TW" sz="2000" b="1">
                <a:ea typeface="PMingLiU" panose="02020500000000000000" pitchFamily="18" charset="-120"/>
              </a:rPr>
              <a:t>1. v.+able→adj. </a:t>
            </a:r>
            <a:r>
              <a:rPr lang="zh-TW" altLang="en-US" sz="2000">
                <a:ea typeface="PMingLiU" panose="02020500000000000000" pitchFamily="18" charset="-120"/>
              </a:rPr>
              <a:t>以这种方式构成的形容词其意义为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“能</a:t>
            </a:r>
            <a:r>
              <a:rPr lang="en-US" altLang="zh-TW" sz="2000" b="1">
                <a:solidFill>
                  <a:srgbClr val="FF0000"/>
                </a:solidFill>
                <a:ea typeface="PMingLiU" panose="02020500000000000000" pitchFamily="18" charset="-120"/>
              </a:rPr>
              <a:t>…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的”、“可以</a:t>
            </a:r>
            <a:r>
              <a:rPr lang="en-US" altLang="zh-TW" sz="2000" b="1">
                <a:solidFill>
                  <a:srgbClr val="FF0000"/>
                </a:solidFill>
                <a:ea typeface="PMingLiU" panose="02020500000000000000" pitchFamily="18" charset="-120"/>
              </a:rPr>
              <a:t>(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被</a:t>
            </a:r>
            <a:r>
              <a:rPr lang="en-US" altLang="zh-TW" sz="2000" b="1">
                <a:solidFill>
                  <a:srgbClr val="FF0000"/>
                </a:solidFill>
                <a:ea typeface="PMingLiU" panose="02020500000000000000" pitchFamily="18" charset="-120"/>
              </a:rPr>
              <a:t>)…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的”、“适合于</a:t>
            </a:r>
            <a:r>
              <a:rPr lang="en-US" altLang="zh-TW" sz="2000" b="1">
                <a:solidFill>
                  <a:srgbClr val="FF0000"/>
                </a:solidFill>
                <a:ea typeface="PMingLiU" panose="02020500000000000000" pitchFamily="18" charset="-120"/>
              </a:rPr>
              <a:t>…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的”、“值得</a:t>
            </a:r>
            <a:r>
              <a:rPr lang="en-US" altLang="zh-TW" sz="2000" b="1">
                <a:solidFill>
                  <a:srgbClr val="FF0000"/>
                </a:solidFill>
                <a:ea typeface="PMingLiU" panose="02020500000000000000" pitchFamily="18" charset="-120"/>
              </a:rPr>
              <a:t>…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的”</a:t>
            </a:r>
            <a:r>
              <a:rPr lang="zh-TW" altLang="en-US" sz="2000">
                <a:ea typeface="PMingLiU" panose="02020500000000000000" pitchFamily="18" charset="-120"/>
              </a:rPr>
              <a:t>等，即有被动含义。</a:t>
            </a:r>
            <a:endParaRPr lang="en-US" altLang="zh-TW" sz="200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TW" altLang="en-US" sz="2000">
                <a:ea typeface="PMingLiU" panose="02020500000000000000" pitchFamily="18" charset="-120"/>
              </a:rPr>
              <a:t>如：</a:t>
            </a:r>
            <a:r>
              <a:rPr lang="en-US" altLang="zh-TW" sz="2000">
                <a:ea typeface="PMingLiU" panose="02020500000000000000" pitchFamily="18" charset="-120"/>
              </a:rPr>
              <a:t>reliable(</a:t>
            </a:r>
            <a:r>
              <a:rPr lang="zh-TW" altLang="en-US" sz="2000">
                <a:ea typeface="PMingLiU" panose="02020500000000000000" pitchFamily="18" charset="-120"/>
              </a:rPr>
              <a:t>可以依靠的</a:t>
            </a:r>
            <a:r>
              <a:rPr lang="en-US" altLang="zh-TW" sz="2000">
                <a:ea typeface="PMingLiU" panose="02020500000000000000" pitchFamily="18" charset="-120"/>
              </a:rPr>
              <a:t>)</a:t>
            </a:r>
            <a:r>
              <a:rPr lang="zh-TW" altLang="en-US" sz="2000">
                <a:ea typeface="PMingLiU" panose="02020500000000000000" pitchFamily="18" charset="-120"/>
              </a:rPr>
              <a:t>，</a:t>
            </a:r>
            <a:r>
              <a:rPr lang="en-US" altLang="zh-TW" sz="2000">
                <a:ea typeface="PMingLiU" panose="02020500000000000000" pitchFamily="18" charset="-120"/>
              </a:rPr>
              <a:t>drinkable(</a:t>
            </a:r>
            <a:r>
              <a:rPr lang="zh-TW" altLang="en-US" sz="2000">
                <a:ea typeface="PMingLiU" panose="02020500000000000000" pitchFamily="18" charset="-120"/>
              </a:rPr>
              <a:t>可以饮用的</a:t>
            </a:r>
            <a:r>
              <a:rPr lang="en-US" altLang="zh-TW" sz="2000">
                <a:ea typeface="PMingLiU" panose="02020500000000000000" pitchFamily="18" charset="-120"/>
              </a:rPr>
              <a:t>)</a:t>
            </a:r>
            <a:r>
              <a:rPr lang="zh-TW" altLang="en-US" sz="2000">
                <a:ea typeface="PMingLiU" panose="02020500000000000000" pitchFamily="18" charset="-120"/>
              </a:rPr>
              <a:t>，</a:t>
            </a:r>
            <a:r>
              <a:rPr lang="en-US" altLang="zh-TW" sz="2000">
                <a:ea typeface="PMingLiU" panose="02020500000000000000" pitchFamily="18" charset="-120"/>
              </a:rPr>
              <a:t>eatable(</a:t>
            </a:r>
            <a:r>
              <a:rPr lang="zh-TW" altLang="en-US" sz="2000">
                <a:ea typeface="PMingLiU" panose="02020500000000000000" pitchFamily="18" charset="-120"/>
              </a:rPr>
              <a:t>可食用的</a:t>
            </a:r>
            <a:r>
              <a:rPr lang="en-US" altLang="zh-TW" sz="2000">
                <a:ea typeface="PMingLiU" panose="02020500000000000000" pitchFamily="18" charset="-120"/>
              </a:rPr>
              <a:t>)</a:t>
            </a:r>
            <a:r>
              <a:rPr lang="zh-CN" altLang="en-US" sz="2000"/>
              <a:t>等</a:t>
            </a:r>
            <a:endParaRPr lang="en-US" altLang="zh-TW" sz="200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z="2000">
                <a:ea typeface="PMingLiU" panose="02020500000000000000" pitchFamily="18" charset="-120"/>
              </a:rPr>
              <a:t>   </a:t>
            </a:r>
            <a:r>
              <a:rPr lang="en-US" altLang="zh-TW" sz="2000" b="1">
                <a:ea typeface="PMingLiU" panose="02020500000000000000" pitchFamily="18" charset="-120"/>
              </a:rPr>
              <a:t> 2. n.+able→adj. </a:t>
            </a:r>
            <a:r>
              <a:rPr lang="zh-TW" altLang="en-US" sz="2000">
                <a:ea typeface="PMingLiU" panose="02020500000000000000" pitchFamily="18" charset="-120"/>
              </a:rPr>
              <a:t>这种形容词意为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“具有</a:t>
            </a:r>
            <a:r>
              <a:rPr lang="en-US" altLang="zh-TW" sz="2000" b="1">
                <a:solidFill>
                  <a:srgbClr val="FF0000"/>
                </a:solidFill>
                <a:ea typeface="PMingLiU" panose="02020500000000000000" pitchFamily="18" charset="-120"/>
              </a:rPr>
              <a:t>…</a:t>
            </a:r>
            <a:r>
              <a:rPr lang="zh-TW" altLang="en-US" sz="2000" b="1">
                <a:solidFill>
                  <a:srgbClr val="FF0000"/>
                </a:solidFill>
                <a:ea typeface="PMingLiU" panose="02020500000000000000" pitchFamily="18" charset="-120"/>
              </a:rPr>
              <a:t>特点的”</a:t>
            </a:r>
            <a:endParaRPr lang="en-US" altLang="zh-TW" sz="2000" b="1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TW" altLang="en-US" sz="2000">
                <a:ea typeface="PMingLiU" panose="02020500000000000000" pitchFamily="18" charset="-120"/>
              </a:rPr>
              <a:t>如</a:t>
            </a:r>
            <a:r>
              <a:rPr lang="zh-CN" altLang="zh-TW" sz="2000"/>
              <a:t>：</a:t>
            </a:r>
            <a:r>
              <a:rPr lang="en-US" altLang="zh-TW" sz="2000">
                <a:ea typeface="PMingLiU" panose="02020500000000000000" pitchFamily="18" charset="-120"/>
              </a:rPr>
              <a:t>valuable(</a:t>
            </a:r>
            <a:r>
              <a:rPr lang="zh-TW" altLang="en-US" sz="2000">
                <a:ea typeface="PMingLiU" panose="02020500000000000000" pitchFamily="18" charset="-120"/>
              </a:rPr>
              <a:t>有价值的</a:t>
            </a:r>
            <a:r>
              <a:rPr lang="en-US" altLang="zh-TW" sz="2000">
                <a:ea typeface="PMingLiU" panose="02020500000000000000" pitchFamily="18" charset="-120"/>
              </a:rPr>
              <a:t>)</a:t>
            </a:r>
            <a:r>
              <a:rPr lang="zh-TW" altLang="en-US" sz="2000">
                <a:ea typeface="PMingLiU" panose="02020500000000000000" pitchFamily="18" charset="-120"/>
              </a:rPr>
              <a:t>，</a:t>
            </a:r>
            <a:r>
              <a:rPr lang="en-US" altLang="zh-TW" sz="2000">
                <a:ea typeface="PMingLiU" panose="02020500000000000000" pitchFamily="18" charset="-120"/>
              </a:rPr>
              <a:t>reasonable( </a:t>
            </a:r>
            <a:r>
              <a:rPr lang="zh-TW" altLang="en-US" sz="2000">
                <a:ea typeface="PMingLiU" panose="02020500000000000000" pitchFamily="18" charset="-120"/>
              </a:rPr>
              <a:t>有道理的</a:t>
            </a:r>
            <a:r>
              <a:rPr lang="en-US" altLang="zh-TW" sz="2000">
                <a:ea typeface="PMingLiU" panose="02020500000000000000" pitchFamily="18" charset="-120"/>
              </a:rPr>
              <a:t>)</a:t>
            </a:r>
            <a:r>
              <a:rPr lang="zh-TW" altLang="en-US" sz="2000">
                <a:ea typeface="PMingLiU" panose="02020500000000000000" pitchFamily="18" charset="-120"/>
              </a:rPr>
              <a:t>，</a:t>
            </a:r>
            <a:r>
              <a:rPr lang="en-US" altLang="zh-TW" sz="2000">
                <a:ea typeface="PMingLiU" panose="02020500000000000000" pitchFamily="18" charset="-120"/>
              </a:rPr>
              <a:t>comfortable(</a:t>
            </a:r>
            <a:r>
              <a:rPr lang="zh-TW" altLang="en-US" sz="2000">
                <a:ea typeface="PMingLiU" panose="02020500000000000000" pitchFamily="18" charset="-120"/>
              </a:rPr>
              <a:t>舒适的</a:t>
            </a:r>
            <a:r>
              <a:rPr lang="en-US" altLang="zh-TW" sz="2000">
                <a:ea typeface="PMingLiU" panose="02020500000000000000" pitchFamily="18" charset="-120"/>
              </a:rPr>
              <a:t>)</a:t>
            </a:r>
            <a:r>
              <a:rPr lang="zh-CN" altLang="en-US" sz="2000"/>
              <a:t>等</a:t>
            </a:r>
          </a:p>
        </p:txBody>
      </p:sp>
      <p:sp>
        <p:nvSpPr>
          <p:cNvPr id="5" name="椭圆 4"/>
          <p:cNvSpPr/>
          <p:nvPr/>
        </p:nvSpPr>
        <p:spPr>
          <a:xfrm>
            <a:off x="1443030" y="2771104"/>
            <a:ext cx="1693155" cy="488564"/>
          </a:xfrm>
          <a:prstGeom prst="ellipse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37464" y="3259668"/>
            <a:ext cx="1693155" cy="538928"/>
          </a:xfrm>
          <a:prstGeom prst="ellipse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 charset="-122"/>
              </a:rPr>
              <a:t>(3)suitable</a:t>
            </a:r>
            <a:r>
              <a:rPr lang="en-US" altLang="zh-CN">
                <a:latin typeface="Wingdings" panose="05000000000000000000" pitchFamily="2" charset="2"/>
                <a:sym typeface="Wingdings" panose="05000000000000000000" pitchFamily="2" charset="2"/>
              </a:rPr>
              <a:t></a:t>
            </a:r>
            <a:r>
              <a:rPr lang="zh-CN" altLang="zh-CN">
                <a:latin typeface="Wingdings" panose="05000000000000000000" pitchFamily="2" charset="2"/>
                <a:sym typeface="Wingdings" panose="05000000000000000000" pitchFamily="2" charset="2"/>
              </a:rPr>
              <a:t>用法</a:t>
            </a:r>
            <a:endParaRPr kumimoji="0" lang="zh-CN" altLang="en-US"/>
          </a:p>
        </p:txBody>
      </p:sp>
      <p:pic>
        <p:nvPicPr>
          <p:cNvPr id="22530" name="内容占位符 5" descr="n8773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5" y="1881188"/>
            <a:ext cx="3073400" cy="3579812"/>
          </a:xfrm>
        </p:spPr>
      </p:pic>
      <p:pic>
        <p:nvPicPr>
          <p:cNvPr id="22531" name="图片 7" descr="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870075"/>
            <a:ext cx="30861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65248" y="2624670"/>
            <a:ext cx="2540000" cy="370416"/>
          </a:xfrm>
          <a:prstGeom prst="rect">
            <a:avLst/>
          </a:prstGeom>
          <a:noFill/>
          <a:ln w="63500" cap="sq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13497" y="3607860"/>
            <a:ext cx="2540000" cy="370416"/>
          </a:xfrm>
          <a:prstGeom prst="rect">
            <a:avLst/>
          </a:prstGeom>
          <a:noFill/>
          <a:ln w="63500" cap="sq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84438" y="5665788"/>
            <a:ext cx="4087812" cy="477837"/>
          </a:xfrm>
          <a:prstGeom prst="rect">
            <a:avLst/>
          </a:prstGeom>
          <a:pattFill prst="wdUpDiag">
            <a:fgClr>
              <a:schemeClr val="accent2">
                <a:lumMod val="40000"/>
                <a:lumOff val="60000"/>
              </a:schemeClr>
            </a:fgClr>
            <a:bgClr>
              <a:prstClr val="white"/>
            </a:bgClr>
          </a:patt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500" b="1" dirty="0">
                <a:latin typeface="+mn-lt"/>
                <a:ea typeface="+mn-ea"/>
              </a:rPr>
              <a:t>1.suitable+n.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n-US" altLang="zh-CN" sz="3000"/>
              <a:t>How to use ‘suitable’ in a sentence?</a:t>
            </a:r>
            <a:endParaRPr kumimoji="0" lang="zh-CN" altLang="en-US" sz="3000"/>
          </a:p>
        </p:txBody>
      </p:sp>
      <p:pic>
        <p:nvPicPr>
          <p:cNvPr id="23554" name="内容占位符 3" descr="搜狗截图16年02月21日2248_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/>
          <a:stretch>
            <a:fillRect/>
          </a:stretch>
        </p:blipFill>
        <p:spPr>
          <a:xfrm>
            <a:off x="1143000" y="1735138"/>
            <a:ext cx="7061200" cy="1524000"/>
          </a:xfrm>
        </p:spPr>
      </p:pic>
      <p:pic>
        <p:nvPicPr>
          <p:cNvPr id="23555" name="图片 4" descr="搜狗截图16年02月21日2248_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9"/>
          <a:stretch>
            <a:fillRect/>
          </a:stretch>
        </p:blipFill>
        <p:spPr bwMode="auto">
          <a:xfrm>
            <a:off x="900113" y="3041650"/>
            <a:ext cx="72024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5" descr="搜狗截图16年02月21日2250_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00"/>
            <a:ext cx="72024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968500" y="5732463"/>
            <a:ext cx="5208588" cy="477837"/>
          </a:xfrm>
          <a:prstGeom prst="rect">
            <a:avLst/>
          </a:prstGeom>
          <a:pattFill prst="wdUpDiag">
            <a:fgClr>
              <a:schemeClr val="accent2">
                <a:lumMod val="40000"/>
                <a:lumOff val="60000"/>
              </a:schemeClr>
            </a:fgClr>
            <a:bgClr>
              <a:prstClr val="white"/>
            </a:bgClr>
          </a:patt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500" b="1" dirty="0">
                <a:latin typeface="+mn-lt"/>
                <a:ea typeface="+mn-ea"/>
              </a:rPr>
              <a:t>2.be suitable to do something</a:t>
            </a:r>
          </a:p>
        </p:txBody>
      </p:sp>
      <p:sp>
        <p:nvSpPr>
          <p:cNvPr id="11" name="矩形 10"/>
          <p:cNvSpPr/>
          <p:nvPr/>
        </p:nvSpPr>
        <p:spPr>
          <a:xfrm>
            <a:off x="1143009" y="1777556"/>
            <a:ext cx="2709324" cy="370416"/>
          </a:xfrm>
          <a:prstGeom prst="rect">
            <a:avLst/>
          </a:prstGeom>
          <a:noFill/>
          <a:ln w="63500" cap="sq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79750" y="3180289"/>
            <a:ext cx="2285998" cy="370416"/>
          </a:xfrm>
          <a:prstGeom prst="rect">
            <a:avLst/>
          </a:prstGeom>
          <a:noFill/>
          <a:ln w="63500" cap="sq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82332" y="4434420"/>
            <a:ext cx="3450167" cy="370416"/>
          </a:xfrm>
          <a:prstGeom prst="rect">
            <a:avLst/>
          </a:prstGeom>
          <a:noFill/>
          <a:ln w="63500" cap="sq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509267" y="4910667"/>
            <a:ext cx="1459222" cy="1418167"/>
          </a:xfrm>
          <a:prstGeom prst="star5">
            <a:avLst/>
          </a:prstGeom>
          <a:solidFill>
            <a:srgbClr val="FFCF01">
              <a:alpha val="95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b="1" dirty="0">
                <a:solidFill>
                  <a:schemeClr val="tx1"/>
                </a:solidFill>
              </a:rPr>
              <a:t>句子搜索法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zh-CN" altLang="en-US"/>
          </a:p>
        </p:txBody>
      </p:sp>
      <p:pic>
        <p:nvPicPr>
          <p:cNvPr id="4" name="内容占位符 3" descr="i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113" y="1986493"/>
            <a:ext cx="3373756" cy="385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五角星 8"/>
          <p:cNvSpPr/>
          <p:nvPr/>
        </p:nvSpPr>
        <p:spPr>
          <a:xfrm>
            <a:off x="4305618" y="1658409"/>
            <a:ext cx="1596816" cy="1534585"/>
          </a:xfrm>
          <a:prstGeom prst="star5">
            <a:avLst/>
          </a:prstGeom>
          <a:solidFill>
            <a:srgbClr val="FFCF01">
              <a:alpha val="95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b="1" dirty="0">
                <a:solidFill>
                  <a:schemeClr val="tx1"/>
                </a:solidFill>
              </a:rPr>
              <a:t>图片搜索法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08488" y="3217863"/>
            <a:ext cx="4111625" cy="476250"/>
          </a:xfrm>
          <a:prstGeom prst="rect">
            <a:avLst/>
          </a:prstGeom>
          <a:pattFill prst="wdUpDiag">
            <a:fgClr>
              <a:schemeClr val="accent2">
                <a:lumMod val="40000"/>
                <a:lumOff val="60000"/>
              </a:schemeClr>
            </a:fgClr>
            <a:bgClr>
              <a:prstClr val="white"/>
            </a:bgClr>
          </a:patt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500" b="1" dirty="0">
                <a:latin typeface="+mn-lt"/>
                <a:ea typeface="+mn-ea"/>
              </a:rPr>
              <a:t>3.be suitable  for something</a:t>
            </a:r>
          </a:p>
        </p:txBody>
      </p:sp>
      <p:cxnSp>
        <p:nvCxnSpPr>
          <p:cNvPr id="13" name="直线连接符 12"/>
          <p:cNvCxnSpPr/>
          <p:nvPr/>
        </p:nvCxnSpPr>
        <p:spPr>
          <a:xfrm>
            <a:off x="1884363" y="3736975"/>
            <a:ext cx="1322387" cy="1111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2268538" y="4037013"/>
            <a:ext cx="441325" cy="111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2941638" y="3427413"/>
            <a:ext cx="285750" cy="111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83100" y="3730625"/>
            <a:ext cx="4005263" cy="2308225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prstClr val="white"/>
            </a:bgClr>
          </a:pattFill>
        </p:spPr>
        <p:txBody>
          <a:bodyPr>
            <a:spAutoFit/>
          </a:bodyPr>
          <a:lstStyle>
            <a:lvl1pPr indent="-719138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b="1" dirty="0"/>
              <a:t>examples</a:t>
            </a:r>
            <a:r>
              <a:rPr kumimoji="0" lang="zh-CN" altLang="en-US" b="1" dirty="0"/>
              <a:t>：</a:t>
            </a:r>
            <a:endParaRPr kumimoji="0" lang="en-US" altLang="zh-CN" b="1" dirty="0"/>
          </a:p>
          <a:p>
            <a:r>
              <a:rPr kumimoji="0" lang="en-US" altLang="zh-CN" b="1" dirty="0"/>
              <a:t>1.This area is particularly</a:t>
            </a:r>
            <a:r>
              <a:rPr kumimoji="0" lang="en-US" altLang="zh-CN" b="1" dirty="0">
                <a:solidFill>
                  <a:srgbClr val="0033CC"/>
                </a:solidFill>
              </a:rPr>
              <a:t> suitable</a:t>
            </a:r>
            <a:r>
              <a:rPr kumimoji="0" lang="en-US" altLang="zh-CN" b="1" dirty="0"/>
              <a:t> for families.</a:t>
            </a:r>
          </a:p>
          <a:p>
            <a:r>
              <a:rPr kumimoji="0" lang="en-US" altLang="zh-CN" b="1" dirty="0"/>
              <a:t>  2.The latter observational method is more </a:t>
            </a:r>
            <a:r>
              <a:rPr kumimoji="0" lang="en-US" altLang="zh-CN" b="1" dirty="0">
                <a:solidFill>
                  <a:srgbClr val="0033CC"/>
                </a:solidFill>
              </a:rPr>
              <a:t>suitable</a:t>
            </a:r>
            <a:r>
              <a:rPr kumimoji="0" lang="en-US" altLang="zh-CN" b="1" dirty="0"/>
              <a:t> for global mapping.</a:t>
            </a:r>
          </a:p>
          <a:p>
            <a:r>
              <a:rPr kumimoji="0" lang="en-US" altLang="zh-CN" b="1" dirty="0"/>
              <a:t>  3.What materials are </a:t>
            </a:r>
            <a:r>
              <a:rPr kumimoji="0" lang="en-US" altLang="zh-CN" b="1" dirty="0">
                <a:solidFill>
                  <a:srgbClr val="0033CC"/>
                </a:solidFill>
              </a:rPr>
              <a:t>suitable</a:t>
            </a:r>
            <a:r>
              <a:rPr kumimoji="0" lang="en-US" altLang="zh-CN" b="1" dirty="0"/>
              <a:t> for tank decor?</a:t>
            </a:r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首都">
  <a:themeElements>
    <a:clrScheme name="首都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首都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首都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>
            <a:fillRect/>
          </a:stretch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首都.thmx</Template>
  <TotalTime>1052</TotalTime>
  <Words>341</Words>
  <Application>Microsoft Macintosh PowerPoint</Application>
  <PresentationFormat>全屏显示(4:3)</PresentationFormat>
  <Paragraphs>50</Paragraphs>
  <Slides>12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首都</vt:lpstr>
      <vt:lpstr>Book 7, unit1 词汇精讲</vt:lpstr>
      <vt:lpstr>words review</vt:lpstr>
      <vt:lpstr>(1)suitable词义</vt:lpstr>
      <vt:lpstr>(2)suitable词源</vt:lpstr>
      <vt:lpstr>suit, able, suitable</vt:lpstr>
      <vt:lpstr>拓展词缀-able</vt:lpstr>
      <vt:lpstr>(3)suitable用法</vt:lpstr>
      <vt:lpstr>How to use ‘suitable’ in a sentence?</vt:lpstr>
      <vt:lpstr>PowerPoint 演示文稿</vt:lpstr>
      <vt:lpstr>4.be not suitable for/unsuitable＋n.</vt:lpstr>
      <vt:lpstr>词汇学习技巧总结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7, unit1</dc:title>
  <dc:creator>Lam Cheuk</dc:creator>
  <cp:lastModifiedBy>Lam Cheuk</cp:lastModifiedBy>
  <cp:revision>32</cp:revision>
  <dcterms:created xsi:type="dcterms:W3CDTF">2016-02-15T15:34:00Z</dcterms:created>
  <dcterms:modified xsi:type="dcterms:W3CDTF">2016-02-25T02:06:34Z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