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9" r:id="rId4"/>
    <p:sldId id="265" r:id="rId5"/>
    <p:sldId id="266" r:id="rId6"/>
    <p:sldId id="267" r:id="rId7"/>
    <p:sldId id="264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58" r:id="rId16"/>
    <p:sldId id="262" r:id="rId17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2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E87E-AF4C-4011-9729-0D6F25454174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581D-7BA5-416C-AA2A-AA477C50DB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1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581D-7BA5-416C-AA2A-AA477C50DB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7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4C22-BB30-4093-86F1-B04EEF0A75F0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9146-CFFA-47CC-A22A-C13ECC9FF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dan\Desktop\werf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303" y="1974478"/>
            <a:ext cx="8235697" cy="3649588"/>
          </a:xfrm>
          <a:prstGeom prst="rect">
            <a:avLst/>
          </a:prstGeom>
          <a:noFill/>
        </p:spPr>
      </p:pic>
      <p:sp>
        <p:nvSpPr>
          <p:cNvPr id="8" name="标题 7"/>
          <p:cNvSpPr txBox="1">
            <a:spLocks/>
          </p:cNvSpPr>
          <p:nvPr/>
        </p:nvSpPr>
        <p:spPr>
          <a:xfrm>
            <a:off x="2483768" y="463234"/>
            <a:ext cx="2232248" cy="73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5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 4</a:t>
            </a:r>
            <a:endParaRPr lang="en-US" altLang="zh-CN" sz="35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70659"/>
          <p:cNvSpPr txBox="1"/>
          <p:nvPr/>
        </p:nvSpPr>
        <p:spPr>
          <a:xfrm>
            <a:off x="761525" y="2497459"/>
            <a:ext cx="8428990" cy="229293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altLang="zh-CN" sz="4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 </a:t>
            </a:r>
            <a:r>
              <a:rPr lang="en-US" altLang="zh-CN" sz="35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Unit 5 Theme Parks</a:t>
            </a:r>
          </a:p>
          <a:p>
            <a:pPr marL="342900" indent="-3429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altLang="zh-CN" sz="35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Word formation</a:t>
            </a:r>
            <a:r>
              <a:rPr lang="en-US" altLang="zh-CN" sz="35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:</a:t>
            </a:r>
          </a:p>
          <a:p>
            <a:pPr marL="342900" indent="-3429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altLang="zh-CN" sz="35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 </a:t>
            </a:r>
            <a:r>
              <a:rPr lang="en-US" altLang="zh-CN" sz="3600" u="sng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Compounding </a:t>
            </a:r>
            <a:r>
              <a:rPr lang="zh-CN" altLang="en-US" sz="3600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合成</a:t>
            </a:r>
            <a:endParaRPr lang="en-US" altLang="zh-CN" sz="3600" u="sng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+mn-ea"/>
            </a:endParaRPr>
          </a:p>
        </p:txBody>
      </p:sp>
      <p:sp>
        <p:nvSpPr>
          <p:cNvPr id="10" name="标题 7"/>
          <p:cNvSpPr txBox="1">
            <a:spLocks/>
          </p:cNvSpPr>
          <p:nvPr/>
        </p:nvSpPr>
        <p:spPr>
          <a:xfrm>
            <a:off x="4456440" y="5089748"/>
            <a:ext cx="5320142" cy="73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5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华南</a:t>
            </a:r>
            <a:r>
              <a:rPr lang="zh-CN" altLang="en-US" sz="25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师范大学 张卉、夏开超</a:t>
            </a:r>
            <a:endParaRPr lang="en-US" altLang="zh-CN" sz="2500" b="1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>
              <a:defRPr/>
            </a:pPr>
            <a:r>
              <a:rPr lang="zh-CN" altLang="en-US" sz="25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龙川县田家炳中学   邓捷花</a:t>
            </a:r>
          </a:p>
          <a:p>
            <a:pPr>
              <a:defRPr/>
            </a:pPr>
            <a:endParaRPr lang="en-US" altLang="zh-CN" sz="25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</p:txBody>
      </p:sp>
      <p:pic>
        <p:nvPicPr>
          <p:cNvPr id="2" name="钢琴曲 - 绿野仙踪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2091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885784" y="367239"/>
            <a:ext cx="5500726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447530" y="2065412"/>
            <a:ext cx="6377235" cy="240215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8299" y="544139"/>
            <a:ext cx="50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</a:rPr>
              <a:t>1.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itchFamily="18" charset="0"/>
              </a:rPr>
              <a:t>Noun Compounds</a:t>
            </a:r>
            <a:endParaRPr lang="en-US" altLang="zh-CN" sz="3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7001" y="2481660"/>
            <a:ext cx="6797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3) v-</a:t>
            </a: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+ n.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washing </a:t>
            </a:r>
            <a:r>
              <a:rPr lang="en-US" altLang="zh-CN" sz="3200" dirty="0">
                <a:latin typeface="Comic Sans MS" panose="030F0702030302020204" pitchFamily="66" charset="0"/>
              </a:rPr>
              <a:t>machine 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driving license</a:t>
            </a:r>
          </a:p>
        </p:txBody>
      </p:sp>
    </p:spTree>
    <p:extLst>
      <p:ext uri="{BB962C8B-B14F-4D97-AF65-F5344CB8AC3E}">
        <p14:creationId xmlns:p14="http://schemas.microsoft.com/office/powerpoint/2010/main" val="12180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885785" y="190339"/>
            <a:ext cx="5500726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507133" y="1535463"/>
            <a:ext cx="6533076" cy="3698301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8017" y="338693"/>
            <a:ext cx="523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Times New Roman" pitchFamily="18" charset="0"/>
              </a:rPr>
              <a:t>2.Adjective Compounds</a:t>
            </a:r>
            <a:endParaRPr lang="en-US" altLang="zh-CN" sz="3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1921396"/>
            <a:ext cx="6420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1) adj. + n. + </a:t>
            </a: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absent-minded   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心不在焉的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grey-haired</a:t>
            </a:r>
          </a:p>
          <a:p>
            <a:pPr>
              <a:spcBef>
                <a:spcPct val="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(2) adj. + v-</a:t>
            </a: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long-suffering     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长期受苦的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far-reaching       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深远（影响）的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547664" y="190339"/>
            <a:ext cx="6240460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680697" y="1921396"/>
            <a:ext cx="6283410" cy="2690189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830" y="367239"/>
            <a:ext cx="608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</a:rPr>
              <a:t>3. Verb &amp;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itchFamily="18" charset="0"/>
              </a:rPr>
              <a:t>Adverb Compounds</a:t>
            </a:r>
            <a:endParaRPr lang="en-US" altLang="zh-CN" sz="3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2281436"/>
            <a:ext cx="64205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300" dirty="0" smtClean="0">
                <a:latin typeface="Comic Sans MS" panose="030F0702030302020204" pitchFamily="66" charset="0"/>
              </a:rPr>
              <a:t>water-ski              </a:t>
            </a:r>
            <a:r>
              <a:rPr lang="zh-CN" altLang="en-US" sz="3300" dirty="0" smtClean="0">
                <a:latin typeface="Comic Sans MS" panose="030F0702030302020204" pitchFamily="66" charset="0"/>
              </a:rPr>
              <a:t>滑冰</a:t>
            </a:r>
            <a:r>
              <a:rPr lang="en-US" altLang="zh-CN" sz="3300" dirty="0" smtClean="0">
                <a:latin typeface="Comic Sans MS" panose="030F0702030302020204" pitchFamily="66" charset="0"/>
              </a:rPr>
              <a:t>     </a:t>
            </a:r>
            <a:endParaRPr lang="en-US" altLang="zh-CN" sz="33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300" dirty="0" smtClean="0">
                <a:latin typeface="Comic Sans MS" panose="030F0702030302020204" pitchFamily="66" charset="0"/>
              </a:rPr>
              <a:t>overeat                 </a:t>
            </a:r>
            <a:r>
              <a:rPr lang="zh-CN" altLang="en-US" sz="3300" dirty="0" smtClean="0">
                <a:latin typeface="Comic Sans MS" panose="030F0702030302020204" pitchFamily="66" charset="0"/>
              </a:rPr>
              <a:t>吃得太多</a:t>
            </a:r>
            <a:endParaRPr lang="en-US" altLang="zh-CN" sz="33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300" dirty="0" smtClean="0">
                <a:latin typeface="Comic Sans MS" panose="030F0702030302020204" pitchFamily="66" charset="0"/>
              </a:rPr>
              <a:t>baby-sit               </a:t>
            </a:r>
            <a:r>
              <a:rPr lang="zh-CN" altLang="en-US" sz="3300" dirty="0" smtClean="0">
                <a:latin typeface="Comic Sans MS" panose="030F0702030302020204" pitchFamily="66" charset="0"/>
              </a:rPr>
              <a:t>看孩子</a:t>
            </a:r>
            <a:endParaRPr lang="en-US" altLang="zh-CN" sz="33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300" dirty="0">
                <a:latin typeface="Comic Sans MS" panose="030F0702030302020204" pitchFamily="66" charset="0"/>
              </a:rPr>
              <a:t>b</a:t>
            </a:r>
            <a:r>
              <a:rPr lang="en-US" altLang="zh-CN" sz="3300" dirty="0" smtClean="0">
                <a:latin typeface="Comic Sans MS" panose="030F0702030302020204" pitchFamily="66" charset="0"/>
              </a:rPr>
              <a:t>eforehand           </a:t>
            </a:r>
            <a:r>
              <a:rPr lang="zh-CN" altLang="en-US" sz="3300" dirty="0" smtClean="0">
                <a:latin typeface="Comic Sans MS" panose="030F0702030302020204" pitchFamily="66" charset="0"/>
              </a:rPr>
              <a:t>提前</a:t>
            </a:r>
            <a:endParaRPr lang="en-US" altLang="zh-CN" sz="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 bwMode="auto">
          <a:xfrm>
            <a:off x="367625" y="899700"/>
            <a:ext cx="8165187" cy="481530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图片 30728" descr="BAN_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190500"/>
            <a:ext cx="4867648" cy="6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文本框 30725"/>
          <p:cNvSpPr txBox="1">
            <a:spLocks noChangeArrowheads="1"/>
          </p:cNvSpPr>
          <p:nvPr/>
        </p:nvSpPr>
        <p:spPr bwMode="auto">
          <a:xfrm>
            <a:off x="250825" y="728928"/>
            <a:ext cx="828198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itchFamily="18" charset="0"/>
              </a:rPr>
              <a:t>   </a:t>
            </a:r>
            <a:r>
              <a:rPr lang="en-US" altLang="zh-CN" sz="3600" dirty="0">
                <a:latin typeface="Comic Sans MS" panose="030F0702030302020204" pitchFamily="66" charset="0"/>
              </a:rPr>
              <a:t>1. Can you make compound words?</a:t>
            </a:r>
          </a:p>
        </p:txBody>
      </p:sp>
      <p:sp>
        <p:nvSpPr>
          <p:cNvPr id="12292" name="矩形 30727"/>
          <p:cNvSpPr>
            <a:spLocks noChangeArrowheads="1"/>
          </p:cNvSpPr>
          <p:nvPr/>
        </p:nvSpPr>
        <p:spPr bwMode="auto">
          <a:xfrm>
            <a:off x="468313" y="96573"/>
            <a:ext cx="3004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Ⅵ. Practice</a:t>
            </a: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492126" y="1385094"/>
            <a:ext cx="1368425" cy="65864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under</a:t>
            </a:r>
            <a:r>
              <a:rPr lang="en-US" altLang="zh-CN" sz="1800" dirty="0">
                <a:latin typeface="Comic Sans MS" panose="030F0702030302020204" pitchFamily="66" charset="0"/>
              </a:rPr>
              <a:t> </a:t>
            </a:r>
            <a:endParaRPr lang="zh-CN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2294" name="矩形 6"/>
          <p:cNvSpPr>
            <a:spLocks noChangeArrowheads="1"/>
          </p:cNvSpPr>
          <p:nvPr/>
        </p:nvSpPr>
        <p:spPr bwMode="auto">
          <a:xfrm>
            <a:off x="492126" y="2090209"/>
            <a:ext cx="1368425" cy="62010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part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295" name="矩形 7"/>
          <p:cNvSpPr>
            <a:spLocks noChangeArrowheads="1"/>
          </p:cNvSpPr>
          <p:nvPr/>
        </p:nvSpPr>
        <p:spPr bwMode="auto">
          <a:xfrm>
            <a:off x="511176" y="2838980"/>
            <a:ext cx="1368425" cy="62010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fast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296" name="矩形 8"/>
          <p:cNvSpPr>
            <a:spLocks noChangeArrowheads="1"/>
          </p:cNvSpPr>
          <p:nvPr/>
        </p:nvSpPr>
        <p:spPr bwMode="auto">
          <a:xfrm>
            <a:off x="511176" y="3545417"/>
            <a:ext cx="1376363" cy="65864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friend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297" name="矩形 9"/>
          <p:cNvSpPr>
            <a:spLocks noChangeArrowheads="1"/>
          </p:cNvSpPr>
          <p:nvPr/>
        </p:nvSpPr>
        <p:spPr bwMode="auto">
          <a:xfrm>
            <a:off x="496889" y="4206876"/>
            <a:ext cx="1366837" cy="62010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film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298" name="矩形 10"/>
          <p:cNvSpPr>
            <a:spLocks noChangeArrowheads="1"/>
          </p:cNvSpPr>
          <p:nvPr/>
        </p:nvSpPr>
        <p:spPr bwMode="auto">
          <a:xfrm>
            <a:off x="519114" y="4926542"/>
            <a:ext cx="1368425" cy="65864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blood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299" name="矩形 11"/>
          <p:cNvSpPr>
            <a:spLocks noChangeArrowheads="1"/>
          </p:cNvSpPr>
          <p:nvPr/>
        </p:nvSpPr>
        <p:spPr bwMode="auto">
          <a:xfrm>
            <a:off x="2909889" y="1391709"/>
            <a:ext cx="1482725" cy="6201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ship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0" name="矩形 12"/>
          <p:cNvSpPr>
            <a:spLocks noChangeArrowheads="1"/>
          </p:cNvSpPr>
          <p:nvPr/>
        </p:nvSpPr>
        <p:spPr bwMode="auto">
          <a:xfrm>
            <a:off x="2909889" y="2058459"/>
            <a:ext cx="1482725" cy="6201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food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1" name="矩形 13"/>
          <p:cNvSpPr>
            <a:spLocks noChangeArrowheads="1"/>
          </p:cNvSpPr>
          <p:nvPr/>
        </p:nvSpPr>
        <p:spPr bwMode="auto">
          <a:xfrm>
            <a:off x="2855913" y="2807230"/>
            <a:ext cx="1536700" cy="6201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ground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2" name="矩形 14"/>
          <p:cNvSpPr>
            <a:spLocks noChangeArrowheads="1"/>
          </p:cNvSpPr>
          <p:nvPr/>
        </p:nvSpPr>
        <p:spPr bwMode="auto">
          <a:xfrm>
            <a:off x="2855913" y="3540125"/>
            <a:ext cx="1536700" cy="6201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time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3" name="矩形 15"/>
          <p:cNvSpPr>
            <a:spLocks noChangeArrowheads="1"/>
          </p:cNvSpPr>
          <p:nvPr/>
        </p:nvSpPr>
        <p:spPr bwMode="auto">
          <a:xfrm>
            <a:off x="2887664" y="4216136"/>
            <a:ext cx="1900360" cy="65864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pressure 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2304" name="矩形 16"/>
          <p:cNvSpPr>
            <a:spLocks noChangeArrowheads="1"/>
          </p:cNvSpPr>
          <p:nvPr/>
        </p:nvSpPr>
        <p:spPr bwMode="auto">
          <a:xfrm>
            <a:off x="2841625" y="4913313"/>
            <a:ext cx="1550988" cy="6201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maker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5" name="矩形 17"/>
          <p:cNvSpPr>
            <a:spLocks noChangeArrowheads="1"/>
          </p:cNvSpPr>
          <p:nvPr/>
        </p:nvSpPr>
        <p:spPr bwMode="auto">
          <a:xfrm>
            <a:off x="5580063" y="1400969"/>
            <a:ext cx="1079500" cy="586314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itchFamily="18" charset="0"/>
              </a:rPr>
              <a:t>地铁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12306" name="矩形 18"/>
          <p:cNvSpPr>
            <a:spLocks noChangeArrowheads="1"/>
          </p:cNvSpPr>
          <p:nvPr/>
        </p:nvSpPr>
        <p:spPr bwMode="auto">
          <a:xfrm>
            <a:off x="5580063" y="2071688"/>
            <a:ext cx="1079500" cy="60824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itchFamily="18" charset="0"/>
              </a:rPr>
              <a:t>友谊</a:t>
            </a:r>
          </a:p>
        </p:txBody>
      </p:sp>
      <p:sp>
        <p:nvSpPr>
          <p:cNvPr id="12307" name="矩形 19"/>
          <p:cNvSpPr>
            <a:spLocks noChangeArrowheads="1"/>
          </p:cNvSpPr>
          <p:nvPr/>
        </p:nvSpPr>
        <p:spPr bwMode="auto">
          <a:xfrm>
            <a:off x="5580063" y="2838980"/>
            <a:ext cx="1079500" cy="606128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itchFamily="18" charset="0"/>
              </a:rPr>
              <a:t>血压</a:t>
            </a:r>
          </a:p>
        </p:txBody>
      </p:sp>
      <p:sp>
        <p:nvSpPr>
          <p:cNvPr id="12308" name="矩形 20"/>
          <p:cNvSpPr>
            <a:spLocks noChangeArrowheads="1"/>
          </p:cNvSpPr>
          <p:nvPr/>
        </p:nvSpPr>
        <p:spPr bwMode="auto">
          <a:xfrm>
            <a:off x="5580064" y="3526896"/>
            <a:ext cx="1512887" cy="606128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itchFamily="18" charset="0"/>
              </a:rPr>
              <a:t>兼职的</a:t>
            </a:r>
          </a:p>
        </p:txBody>
      </p:sp>
      <p:sp>
        <p:nvSpPr>
          <p:cNvPr id="12309" name="矩形 22"/>
          <p:cNvSpPr>
            <a:spLocks noChangeArrowheads="1"/>
          </p:cNvSpPr>
          <p:nvPr/>
        </p:nvSpPr>
        <p:spPr bwMode="auto">
          <a:xfrm>
            <a:off x="5580063" y="4188355"/>
            <a:ext cx="1079500" cy="606128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itchFamily="18" charset="0"/>
              </a:rPr>
              <a:t>快餐</a:t>
            </a:r>
          </a:p>
        </p:txBody>
      </p:sp>
      <p:sp>
        <p:nvSpPr>
          <p:cNvPr id="12310" name="矩形 23"/>
          <p:cNvSpPr>
            <a:spLocks noChangeArrowheads="1"/>
          </p:cNvSpPr>
          <p:nvPr/>
        </p:nvSpPr>
        <p:spPr bwMode="auto">
          <a:xfrm>
            <a:off x="5580063" y="4926542"/>
            <a:ext cx="2305050" cy="606128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itchFamily="18" charset="0"/>
              </a:rPr>
              <a:t>电影制作人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846263" y="1627188"/>
            <a:ext cx="995362" cy="13506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392613" y="1627188"/>
            <a:ext cx="1187450" cy="14459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860551" y="2332303"/>
            <a:ext cx="995363" cy="13506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392613" y="3800740"/>
            <a:ext cx="1187450" cy="3571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2300" idx="1"/>
          </p:cNvCxnSpPr>
          <p:nvPr/>
        </p:nvCxnSpPr>
        <p:spPr>
          <a:xfrm flipV="1">
            <a:off x="1846264" y="2368512"/>
            <a:ext cx="1063625" cy="7376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12309" idx="1"/>
          </p:cNvCxnSpPr>
          <p:nvPr/>
        </p:nvCxnSpPr>
        <p:spPr>
          <a:xfrm>
            <a:off x="4403725" y="2328333"/>
            <a:ext cx="1176338" cy="21630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12299" idx="1"/>
          </p:cNvCxnSpPr>
          <p:nvPr/>
        </p:nvCxnSpPr>
        <p:spPr>
          <a:xfrm flipV="1">
            <a:off x="1887538" y="1701762"/>
            <a:ext cx="1022351" cy="21346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2306" idx="1"/>
          </p:cNvCxnSpPr>
          <p:nvPr/>
        </p:nvCxnSpPr>
        <p:spPr>
          <a:xfrm flipH="1" flipV="1">
            <a:off x="4403725" y="1674815"/>
            <a:ext cx="1176338" cy="7009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835151" y="4298157"/>
            <a:ext cx="1006475" cy="889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427539" y="5197740"/>
            <a:ext cx="1152525" cy="26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1887539" y="4462199"/>
            <a:ext cx="941387" cy="8744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2303" idx="3"/>
          </p:cNvCxnSpPr>
          <p:nvPr/>
        </p:nvCxnSpPr>
        <p:spPr>
          <a:xfrm flipV="1">
            <a:off x="4788024" y="3114146"/>
            <a:ext cx="792039" cy="14313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66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107504" y="96574"/>
            <a:ext cx="8928992" cy="549723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内容占位符 50178"/>
          <p:cNvSpPr>
            <a:spLocks noGrp="1" noChangeArrowheads="1"/>
          </p:cNvSpPr>
          <p:nvPr>
            <p:ph idx="1"/>
          </p:nvPr>
        </p:nvSpPr>
        <p:spPr>
          <a:xfrm>
            <a:off x="107504" y="1012350"/>
            <a:ext cx="8928992" cy="4581454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2. Fill in the blanks with the words above.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1) It’s a good idea to start a  _________  job to make extra money.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2) Lucy enjoys travelling by ____________. That’s how she goes to work every day.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3) With busy lifestyles, people tend to have _________ for meals to save their time.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4) Walt Disney, the great __________,  was born in Chicago in 1901.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5) Old people are likely to have health problems like higher ____________ and </a:t>
            </a:r>
            <a:r>
              <a:rPr lang="en-US" altLang="zh-CN" sz="2600" dirty="0" smtClean="0">
                <a:latin typeface="Comic Sans MS" panose="030F0702030302020204" pitchFamily="66" charset="0"/>
                <a:cs typeface="Times New Roman" pitchFamily="18" charset="0"/>
              </a:rPr>
              <a:t>heart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disease.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600" dirty="0" smtClean="0">
                <a:latin typeface="Comic Sans MS" panose="030F0702030302020204" pitchFamily="66" charset="0"/>
              </a:rPr>
              <a:t>6) At school she form a close _________ with several other girls.</a:t>
            </a:r>
          </a:p>
        </p:txBody>
      </p:sp>
      <p:sp>
        <p:nvSpPr>
          <p:cNvPr id="50180" name="文本框 50179"/>
          <p:cNvSpPr txBox="1">
            <a:spLocks noChangeArrowheads="1"/>
          </p:cNvSpPr>
          <p:nvPr/>
        </p:nvSpPr>
        <p:spPr bwMode="auto">
          <a:xfrm>
            <a:off x="5376864" y="109803"/>
            <a:ext cx="16818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part-time</a:t>
            </a:r>
          </a:p>
        </p:txBody>
      </p:sp>
      <p:sp>
        <p:nvSpPr>
          <p:cNvPr id="50181" name="文本框 50180"/>
          <p:cNvSpPr txBox="1">
            <a:spLocks noChangeArrowheads="1"/>
          </p:cNvSpPr>
          <p:nvPr/>
        </p:nvSpPr>
        <p:spPr bwMode="auto">
          <a:xfrm>
            <a:off x="539750" y="501386"/>
            <a:ext cx="21259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underground</a:t>
            </a:r>
          </a:p>
        </p:txBody>
      </p:sp>
      <p:sp>
        <p:nvSpPr>
          <p:cNvPr id="50182" name="文本框 50181"/>
          <p:cNvSpPr txBox="1">
            <a:spLocks noChangeArrowheads="1"/>
          </p:cNvSpPr>
          <p:nvPr/>
        </p:nvSpPr>
        <p:spPr bwMode="auto">
          <a:xfrm>
            <a:off x="2916239" y="99220"/>
            <a:ext cx="18902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film-maker</a:t>
            </a:r>
          </a:p>
        </p:txBody>
      </p:sp>
      <p:sp>
        <p:nvSpPr>
          <p:cNvPr id="7" name="文本框 50181"/>
          <p:cNvSpPr txBox="1">
            <a:spLocks noChangeArrowheads="1"/>
          </p:cNvSpPr>
          <p:nvPr/>
        </p:nvSpPr>
        <p:spPr bwMode="auto">
          <a:xfrm>
            <a:off x="3105150" y="514616"/>
            <a:ext cx="1657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2600">
                <a:solidFill>
                  <a:srgbClr val="FF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latin typeface="Comic Sans MS" panose="030F0702030302020204" pitchFamily="66" charset="0"/>
              </a:rPr>
              <a:t>fast food</a:t>
            </a:r>
          </a:p>
        </p:txBody>
      </p:sp>
      <p:sp>
        <p:nvSpPr>
          <p:cNvPr id="8" name="文本框 50181"/>
          <p:cNvSpPr txBox="1">
            <a:spLocks noChangeArrowheads="1"/>
          </p:cNvSpPr>
          <p:nvPr/>
        </p:nvSpPr>
        <p:spPr bwMode="auto">
          <a:xfrm>
            <a:off x="5219701" y="519907"/>
            <a:ext cx="24785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blood pressure</a:t>
            </a:r>
          </a:p>
        </p:txBody>
      </p:sp>
      <p:sp>
        <p:nvSpPr>
          <p:cNvPr id="9" name="文本框 50180"/>
          <p:cNvSpPr txBox="1">
            <a:spLocks noChangeArrowheads="1"/>
          </p:cNvSpPr>
          <p:nvPr/>
        </p:nvSpPr>
        <p:spPr bwMode="auto">
          <a:xfrm>
            <a:off x="539751" y="96574"/>
            <a:ext cx="17860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friendship</a:t>
            </a:r>
          </a:p>
        </p:txBody>
      </p:sp>
      <p:graphicFrame>
        <p:nvGraphicFramePr>
          <p:cNvPr id="1333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35855"/>
              </p:ext>
            </p:extLst>
          </p:nvPr>
        </p:nvGraphicFramePr>
        <p:xfrm>
          <a:off x="334407" y="103514"/>
          <a:ext cx="7363858" cy="789940"/>
        </p:xfrm>
        <a:graphic>
          <a:graphicData uri="http://schemas.openxmlformats.org/drawingml/2006/table">
            <a:tbl>
              <a:tblPr/>
              <a:tblGrid>
                <a:gridCol w="2343119"/>
                <a:gridCol w="2208346"/>
                <a:gridCol w="2812393"/>
              </a:tblGrid>
              <a:tr h="403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en-US" sz="2600" kern="12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宋体" charset="-122"/>
                        <a:cs typeface="+mn-cs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itchFamily="2" charset="-122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itchFamily="2" charset="-122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itchFamily="2" charset="-122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itchFamily="2" charset="-122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itchFamily="2" charset="-122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717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669 L -0.14827 0.224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887 L 0.35625 0.2704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2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819E-6 L 0.30729 0.388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9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052 L 0.08195 0.564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31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4997 L -0.54479 0.685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36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5997 L 0.37482 0.811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43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46" y="285732"/>
            <a:ext cx="23535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35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60"/>
          <p:cNvSpPr>
            <a:spLocks noChangeArrowheads="1"/>
          </p:cNvSpPr>
          <p:nvPr/>
        </p:nvSpPr>
        <p:spPr bwMode="auto">
          <a:xfrm rot="5400000" flipH="1" flipV="1">
            <a:off x="4381044" y="1154376"/>
            <a:ext cx="4846407" cy="4032447"/>
          </a:xfrm>
          <a:prstGeom prst="pentagon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AutoShape 60"/>
          <p:cNvSpPr>
            <a:spLocks noChangeArrowheads="1"/>
          </p:cNvSpPr>
          <p:nvPr/>
        </p:nvSpPr>
        <p:spPr bwMode="auto">
          <a:xfrm rot="16200000" flipV="1">
            <a:off x="7470" y="1029276"/>
            <a:ext cx="4736566" cy="4392486"/>
          </a:xfrm>
          <a:prstGeom prst="pentagon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AutoShape 593"/>
          <p:cNvSpPr>
            <a:spLocks noChangeArrowheads="1"/>
          </p:cNvSpPr>
          <p:nvPr/>
        </p:nvSpPr>
        <p:spPr bwMode="auto">
          <a:xfrm flipH="1">
            <a:off x="3684494" y="2804731"/>
            <a:ext cx="396000" cy="360000"/>
          </a:xfrm>
          <a:prstGeom prst="chevron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AutoShape 593"/>
          <p:cNvSpPr>
            <a:spLocks noChangeArrowheads="1"/>
          </p:cNvSpPr>
          <p:nvPr/>
        </p:nvSpPr>
        <p:spPr bwMode="auto">
          <a:xfrm rot="10800000" flipH="1" flipV="1">
            <a:off x="5067448" y="2804731"/>
            <a:ext cx="396000" cy="360000"/>
          </a:xfrm>
          <a:prstGeom prst="chevron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 descr="Vista-desktop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5915">
            <a:off x="3875617" y="2397594"/>
            <a:ext cx="1341240" cy="1341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2284" y="1673949"/>
            <a:ext cx="33153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Forms of compounds</a:t>
            </a: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497782" y="2478407"/>
            <a:ext cx="15121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 b="1" dirty="0" smtClean="0">
                <a:latin typeface="Comic Sans MS" panose="030F0702030302020204" pitchFamily="66" charset="0"/>
                <a:ea typeface="+mn-ea"/>
              </a:rPr>
              <a:t>1. Solid</a:t>
            </a:r>
            <a:endParaRPr lang="en-US" altLang="zh-CN" sz="2500" b="1" dirty="0"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5416" y="3085788"/>
            <a:ext cx="2581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altLang="zh-CN" sz="2500" b="1" dirty="0" smtClean="0">
                <a:latin typeface="Comic Sans MS" panose="030F0702030302020204" pitchFamily="66" charset="0"/>
              </a:rPr>
              <a:t>2. Hyphenated</a:t>
            </a:r>
            <a:r>
              <a:rPr lang="en-US" altLang="zh-CN" sz="3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3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6757" y="3865612"/>
            <a:ext cx="14350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altLang="zh-CN" sz="2500" b="1" dirty="0" smtClean="0">
                <a:latin typeface="Comic Sans MS" panose="030F0702030302020204" pitchFamily="66" charset="0"/>
              </a:rPr>
              <a:t>3. Open</a:t>
            </a:r>
            <a:endParaRPr lang="en-US" altLang="zh-CN" sz="2500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29691" y="1572440"/>
            <a:ext cx="31838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Major word classes</a:t>
            </a:r>
            <a:endParaRPr lang="zh-CN" altLang="en-US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128" y="2045915"/>
            <a:ext cx="3289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Noun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Compounds 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 (1) </a:t>
            </a:r>
            <a:r>
              <a:rPr lang="en-US" altLang="zh-CN" sz="2000" dirty="0" err="1">
                <a:latin typeface="Comic Sans MS" panose="030F0702030302020204" pitchFamily="66" charset="0"/>
              </a:rPr>
              <a:t>n.+n</a:t>
            </a:r>
            <a:r>
              <a:rPr lang="en-US" altLang="zh-CN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 (2) adj. + n.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 (3) v-</a:t>
            </a:r>
            <a:r>
              <a:rPr lang="en-US" altLang="zh-CN" sz="2000" dirty="0" err="1">
                <a:latin typeface="Comic Sans MS" panose="030F0702030302020204" pitchFamily="66" charset="0"/>
              </a:rPr>
              <a:t>ing</a:t>
            </a:r>
            <a:r>
              <a:rPr lang="en-US" altLang="zh-CN" sz="2000" dirty="0">
                <a:latin typeface="Comic Sans MS" panose="030F0702030302020204" pitchFamily="66" charset="0"/>
              </a:rPr>
              <a:t> +n.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2. Adjective Compounds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 (1) </a:t>
            </a:r>
            <a:r>
              <a:rPr lang="en-US" altLang="zh-CN" sz="2000" dirty="0" err="1">
                <a:latin typeface="Comic Sans MS" panose="030F0702030302020204" pitchFamily="66" charset="0"/>
              </a:rPr>
              <a:t>adj</a:t>
            </a:r>
            <a:r>
              <a:rPr lang="en-US" altLang="zh-CN" sz="2000" dirty="0">
                <a:latin typeface="Comic Sans MS" panose="030F0702030302020204" pitchFamily="66" charset="0"/>
              </a:rPr>
              <a:t>.+n.+</a:t>
            </a:r>
            <a:r>
              <a:rPr lang="en-US" altLang="zh-CN" sz="2000" dirty="0" err="1">
                <a:latin typeface="Comic Sans MS" panose="030F0702030302020204" pitchFamily="66" charset="0"/>
              </a:rPr>
              <a:t>ed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 (2) </a:t>
            </a:r>
            <a:r>
              <a:rPr lang="en-US" altLang="zh-CN" sz="2000" dirty="0" err="1">
                <a:latin typeface="Comic Sans MS" panose="030F0702030302020204" pitchFamily="66" charset="0"/>
              </a:rPr>
              <a:t>adj</a:t>
            </a:r>
            <a:r>
              <a:rPr lang="en-US" altLang="zh-CN" sz="2000" dirty="0">
                <a:latin typeface="Comic Sans MS" panose="030F0702030302020204" pitchFamily="66" charset="0"/>
              </a:rPr>
              <a:t>.+v-</a:t>
            </a:r>
            <a:r>
              <a:rPr lang="en-US" altLang="zh-CN" sz="2000" dirty="0" err="1">
                <a:latin typeface="Comic Sans MS" panose="030F0702030302020204" pitchFamily="66" charset="0"/>
              </a:rPr>
              <a:t>ing</a:t>
            </a:r>
            <a:r>
              <a:rPr lang="en-US" altLang="zh-CN" sz="2000" dirty="0">
                <a:latin typeface="Comic Sans MS" panose="030F0702030302020204" pitchFamily="66" charset="0"/>
              </a:rPr>
              <a:t> 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3. Verb &amp; Adverb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9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dan\Desktop\werf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8399" y="2785492"/>
            <a:ext cx="6455601" cy="29295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252047">
            <a:off x="3183986" y="3588527"/>
            <a:ext cx="5751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latin typeface="Comic Sans MS" panose="030F0702030302020204" pitchFamily="66" charset="0"/>
                <a:ea typeface="微软雅黑" pitchFamily="34" charset="-122"/>
              </a:rPr>
              <a:t>Thank you</a:t>
            </a:r>
            <a:r>
              <a:rPr lang="en-US" altLang="zh-CN" sz="8000" b="1" dirty="0">
                <a:latin typeface="Comic Sans MS" panose="030F0702030302020204" pitchFamily="66" charset="0"/>
                <a:ea typeface="微软雅黑" pitchFamily="34" charset="-122"/>
              </a:rPr>
              <a:t>!</a:t>
            </a:r>
            <a:endParaRPr lang="zh-CN" altLang="en-US" sz="8000" b="1" dirty="0">
              <a:latin typeface="Comic Sans MS" panose="030F0702030302020204" pitchFamily="66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62661" y="33843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rgbClr val="FFFF00"/>
                </a:solidFill>
              </a:rPr>
              <a:t>PPT</a:t>
            </a:r>
            <a:r>
              <a:rPr lang="zh-CN" altLang="en-US" sz="100" dirty="0">
                <a:solidFill>
                  <a:srgbClr val="FFFF00"/>
                </a:solidFill>
              </a:rPr>
              <a:t>模板下载：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www.1ppt.com/moban/     </a:t>
            </a:r>
            <a:r>
              <a:rPr lang="zh-CN" altLang="en-US" sz="100" dirty="0">
                <a:solidFill>
                  <a:srgbClr val="FFFF00"/>
                </a:solidFill>
              </a:rPr>
              <a:t>行业</a:t>
            </a:r>
            <a:r>
              <a:rPr lang="en-US" altLang="zh-CN" sz="100" dirty="0">
                <a:solidFill>
                  <a:srgbClr val="FFFF00"/>
                </a:solidFill>
              </a:rPr>
              <a:t>PPT</a:t>
            </a:r>
            <a:r>
              <a:rPr lang="zh-CN" altLang="en-US" sz="100" dirty="0">
                <a:solidFill>
                  <a:srgbClr val="FFFF00"/>
                </a:solidFill>
              </a:rPr>
              <a:t>模板：</a:t>
            </a:r>
            <a:r>
              <a:rPr lang="en-US" altLang="zh-CN" sz="100" dirty="0">
                <a:solidFill>
                  <a:srgbClr val="FFFF00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00"/>
                </a:solidFill>
              </a:rPr>
              <a:t>节日</a:t>
            </a:r>
            <a:r>
              <a:rPr lang="en-US" altLang="zh-CN" sz="100" dirty="0">
                <a:solidFill>
                  <a:srgbClr val="FFFF00"/>
                </a:solidFill>
              </a:rPr>
              <a:t>PPT</a:t>
            </a:r>
            <a:r>
              <a:rPr lang="zh-CN" altLang="en-US" sz="100" dirty="0">
                <a:solidFill>
                  <a:srgbClr val="FFFF00"/>
                </a:solidFill>
              </a:rPr>
              <a:t>模板：</a:t>
            </a:r>
            <a:r>
              <a:rPr lang="en-US" altLang="zh-CN" sz="100" dirty="0">
                <a:solidFill>
                  <a:srgbClr val="FFFF00"/>
                </a:solidFill>
              </a:rPr>
              <a:t>www.1ppt.com/jieri/           PPT</a:t>
            </a:r>
            <a:r>
              <a:rPr lang="zh-CN" altLang="en-US" sz="100" dirty="0">
                <a:solidFill>
                  <a:srgbClr val="FFFF00"/>
                </a:solidFill>
              </a:rPr>
              <a:t>素材下载：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00"/>
                </a:solidFill>
              </a:rPr>
              <a:t>PPT</a:t>
            </a:r>
            <a:r>
              <a:rPr lang="zh-CN" altLang="en-US" sz="100" dirty="0">
                <a:solidFill>
                  <a:srgbClr val="FFFF00"/>
                </a:solidFill>
              </a:rPr>
              <a:t>背景图片：</a:t>
            </a:r>
            <a:r>
              <a:rPr lang="en-US" altLang="zh-CN" sz="100" dirty="0">
                <a:solidFill>
                  <a:srgbClr val="FFFF00"/>
                </a:solidFill>
              </a:rPr>
              <a:t>www.1ppt.com/beijing/      PPT</a:t>
            </a:r>
            <a:r>
              <a:rPr lang="zh-CN" altLang="en-US" sz="100" dirty="0">
                <a:solidFill>
                  <a:srgbClr val="FFFF00"/>
                </a:solidFill>
              </a:rPr>
              <a:t>图表下载：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00"/>
                </a:solidFill>
              </a:rPr>
              <a:t>优秀</a:t>
            </a:r>
            <a:r>
              <a:rPr lang="en-US" altLang="zh-CN" sz="100" dirty="0">
                <a:solidFill>
                  <a:srgbClr val="FFFF00"/>
                </a:solidFill>
              </a:rPr>
              <a:t>PPT</a:t>
            </a:r>
            <a:r>
              <a:rPr lang="zh-CN" altLang="en-US" sz="100" dirty="0">
                <a:solidFill>
                  <a:srgbClr val="FFFF00"/>
                </a:solidFill>
              </a:rPr>
              <a:t>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www.1ppt.com/xiazai/        PPT</a:t>
            </a:r>
            <a:r>
              <a:rPr lang="zh-CN" altLang="en-US" sz="100" dirty="0">
                <a:solidFill>
                  <a:srgbClr val="FFFF00"/>
                </a:solidFill>
              </a:rPr>
              <a:t>教程： </a:t>
            </a:r>
            <a:r>
              <a:rPr lang="en-US" altLang="zh-CN" sz="100" dirty="0">
                <a:solidFill>
                  <a:srgbClr val="FFFF00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00"/>
                </a:solidFill>
              </a:rPr>
              <a:t>Word</a:t>
            </a:r>
            <a:r>
              <a:rPr lang="zh-CN" altLang="en-US" sz="100" dirty="0">
                <a:solidFill>
                  <a:srgbClr val="FFFF00"/>
                </a:solidFill>
              </a:rPr>
              <a:t>教程： </a:t>
            </a:r>
            <a:r>
              <a:rPr lang="en-US" altLang="zh-CN" sz="100" dirty="0">
                <a:solidFill>
                  <a:srgbClr val="FFFF00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rgbClr val="FFFF00"/>
                </a:solidFill>
              </a:rPr>
              <a:t>教程：</a:t>
            </a:r>
            <a:r>
              <a:rPr lang="en-US" altLang="zh-CN" sz="100" dirty="0">
                <a:solidFill>
                  <a:srgbClr val="FFFF00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00"/>
                </a:solidFill>
              </a:rPr>
              <a:t>资料下载：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rgbClr val="FFFF00"/>
                </a:solidFill>
              </a:rPr>
              <a:t>课件下载：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00"/>
                </a:solidFill>
              </a:rPr>
              <a:t>范文下载：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www.1ppt.com/fanwen/             </a:t>
            </a:r>
            <a:r>
              <a:rPr lang="zh-CN" altLang="en-US" sz="100" dirty="0">
                <a:solidFill>
                  <a:srgbClr val="FFFF00"/>
                </a:solidFill>
              </a:rPr>
              <a:t>试卷下载：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00"/>
                </a:solidFill>
              </a:rPr>
              <a:t>教案下载：</a:t>
            </a:r>
            <a:r>
              <a:rPr lang="en-US" altLang="zh-CN" sz="100" dirty="0">
                <a:solidFill>
                  <a:srgbClr val="FFFF00"/>
                </a:solidFill>
              </a:rPr>
              <a:t>www.1ppt.com/jiaoan/  </a:t>
            </a:r>
            <a:r>
              <a:rPr lang="en-US" altLang="zh-CN" sz="100" dirty="0" smtClean="0">
                <a:solidFill>
                  <a:srgbClr val="FFFF00"/>
                </a:solidFill>
              </a:rPr>
              <a:t>      PPT</a:t>
            </a:r>
            <a:r>
              <a:rPr lang="zh-CN" altLang="en-US" sz="100" dirty="0" smtClean="0">
                <a:solidFill>
                  <a:srgbClr val="FFFF00"/>
                </a:solidFill>
              </a:rPr>
              <a:t>论坛：</a:t>
            </a:r>
            <a:r>
              <a:rPr lang="en-US" altLang="zh-CN" sz="100" dirty="0" smtClean="0">
                <a:solidFill>
                  <a:srgbClr val="FFFF00"/>
                </a:solidFill>
              </a:rPr>
              <a:t>www.1ppt.cn</a:t>
            </a:r>
            <a:endParaRPr lang="en-US" altLang="zh-CN" sz="100" dirty="0">
              <a:solidFill>
                <a:srgbClr val="FFFF00"/>
              </a:solidFill>
            </a:endParaRPr>
          </a:p>
          <a:p>
            <a:pPr lvl="0"/>
            <a:r>
              <a:rPr lang="en-US" altLang="zh-CN" sz="100" dirty="0">
                <a:solidFill>
                  <a:srgbClr val="FFFF00"/>
                </a:solidFill>
              </a:rPr>
              <a:t> </a:t>
            </a:r>
            <a:endParaRPr lang="zh-CN" altLang="en-US" sz="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46" y="285732"/>
            <a:ext cx="31534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Ⅰ. Definition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3568" y="1273324"/>
            <a:ext cx="6480720" cy="3672408"/>
          </a:xfrm>
          <a:prstGeom prst="roundRect">
            <a:avLst>
              <a:gd name="adj" fmla="val 11741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30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3" name="图片 12" descr="liti-diannaotubiao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01" y="3001516"/>
            <a:ext cx="3169652" cy="31696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5899" y="1734115"/>
            <a:ext cx="6473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>
                <a:solidFill>
                  <a:srgbClr val="00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Compounding (or composition) is the formation of new </a:t>
            </a:r>
            <a:endParaRPr lang="en-US" altLang="zh-CN" sz="35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words</a:t>
            </a:r>
            <a:r>
              <a:rPr lang="en-US" altLang="zh-CN" sz="3500" b="1" dirty="0">
                <a:solidFill>
                  <a:srgbClr val="00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 by</a:t>
            </a:r>
            <a:r>
              <a:rPr lang="en-US" altLang="zh-CN" sz="3500" b="1" dirty="0">
                <a:solidFill>
                  <a:srgbClr val="FF0066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 </a:t>
            </a:r>
            <a:r>
              <a:rPr lang="en-US" altLang="zh-CN" sz="3500" b="1" dirty="0">
                <a:solidFill>
                  <a:srgbClr val="FF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joining two or </a:t>
            </a:r>
            <a:endParaRPr lang="en-US" altLang="zh-CN" sz="3500" b="1" dirty="0" smtClean="0">
              <a:solidFill>
                <a:srgbClr val="FF0000"/>
              </a:solidFill>
              <a:latin typeface="Comic Sans MS" panose="030F0702030302020204" pitchFamily="66" charset="0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more</a:t>
            </a:r>
            <a:r>
              <a:rPr lang="en-US" altLang="zh-CN" sz="3500" b="1" dirty="0">
                <a:solidFill>
                  <a:srgbClr val="FF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 bases</a:t>
            </a:r>
            <a:r>
              <a:rPr lang="en-US" altLang="zh-CN" sz="3500" dirty="0">
                <a:solidFill>
                  <a:srgbClr val="000000"/>
                </a:solidFill>
                <a:latin typeface="Comic Sans MS" panose="030F0702030302020204" pitchFamily="66" charset="0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881162" y="388598"/>
            <a:ext cx="5500726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66716" y="2071682"/>
            <a:ext cx="2428892" cy="321471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428992" y="2071682"/>
            <a:ext cx="2428892" cy="321471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6143636" y="2050477"/>
            <a:ext cx="2428892" cy="321471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27584" y="2439586"/>
            <a:ext cx="2160240" cy="931505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3543982" y="2479826"/>
            <a:ext cx="2180145" cy="891265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6300192" y="2479826"/>
            <a:ext cx="1944216" cy="891265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812" y="565498"/>
            <a:ext cx="503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Times New Roman" pitchFamily="18" charset="0"/>
                <a:ea typeface="宋体" pitchFamily="2" charset="-122"/>
              </a:rPr>
              <a:t>Ⅱ. Forms of compounds</a:t>
            </a:r>
            <a:endParaRPr lang="en-US" altLang="zh-CN" b="1" dirty="0">
              <a:latin typeface="Arial" charset="0"/>
              <a:ea typeface="宋体" pitchFamily="2" charset="-122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1415728" y="2676508"/>
            <a:ext cx="151216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endParaRPr lang="en-US" altLang="zh-CN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9"/>
          <p:cNvSpPr>
            <a:spLocks noChangeArrowheads="1"/>
          </p:cNvSpPr>
          <p:nvPr/>
        </p:nvSpPr>
        <p:spPr bwMode="auto">
          <a:xfrm>
            <a:off x="3543983" y="3911396"/>
            <a:ext cx="2298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second-hand</a:t>
            </a:r>
          </a:p>
        </p:txBody>
      </p:sp>
      <p:sp>
        <p:nvSpPr>
          <p:cNvPr id="34" name="矩形 10"/>
          <p:cNvSpPr>
            <a:spLocks noChangeArrowheads="1"/>
          </p:cNvSpPr>
          <p:nvPr/>
        </p:nvSpPr>
        <p:spPr bwMode="auto">
          <a:xfrm>
            <a:off x="6561888" y="3897417"/>
            <a:ext cx="163999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US" altLang="zh-CN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pot</a:t>
            </a:r>
          </a:p>
        </p:txBody>
      </p:sp>
      <p:sp>
        <p:nvSpPr>
          <p:cNvPr id="3" name="矩形 2"/>
          <p:cNvSpPr/>
          <p:nvPr/>
        </p:nvSpPr>
        <p:spPr>
          <a:xfrm>
            <a:off x="3543983" y="2672834"/>
            <a:ext cx="22894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altLang="zh-CN" sz="3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Hyphenated </a:t>
            </a:r>
            <a:endParaRPr lang="en-US" altLang="zh-CN" sz="3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03133" y="2628339"/>
            <a:ext cx="1082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altLang="zh-CN" sz="3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Open</a:t>
            </a:r>
            <a:endParaRPr lang="en-US" altLang="zh-CN" sz="3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8109" y="3680584"/>
            <a:ext cx="2018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bed + time </a:t>
            </a:r>
            <a:endParaRPr lang="en-US" altLang="zh-CN" sz="30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bedtime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" grpId="0"/>
      <p:bldP spid="3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3707904" y="388598"/>
            <a:ext cx="2376264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331640" y="2071682"/>
            <a:ext cx="6696743" cy="2586018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8200" y="565497"/>
            <a:ext cx="180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Times New Roman" pitchFamily="18" charset="0"/>
                <a:ea typeface="宋体" pitchFamily="2" charset="-122"/>
              </a:rPr>
              <a:t>Ⅲ. Task</a:t>
            </a:r>
          </a:p>
        </p:txBody>
      </p:sp>
      <p:sp>
        <p:nvSpPr>
          <p:cNvPr id="5" name="矩形 4"/>
          <p:cNvSpPr/>
          <p:nvPr/>
        </p:nvSpPr>
        <p:spPr>
          <a:xfrm>
            <a:off x="1562668" y="2627846"/>
            <a:ext cx="646571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500" dirty="0" smtClean="0">
                <a:latin typeface="Comic Sans MS" panose="030F0702030302020204" pitchFamily="66" charset="0"/>
              </a:rPr>
              <a:t>1. Listen to a small piece of music and find </a:t>
            </a:r>
            <a:r>
              <a:rPr lang="en-US" altLang="zh-CN" sz="3500" dirty="0">
                <a:latin typeface="Comic Sans MS" panose="030F0702030302020204" pitchFamily="66" charset="0"/>
              </a:rPr>
              <a:t>the compound </a:t>
            </a:r>
            <a:r>
              <a:rPr lang="en-US" altLang="zh-CN" sz="3500" dirty="0" smtClean="0">
                <a:latin typeface="Comic Sans MS" panose="030F0702030302020204" pitchFamily="66" charset="0"/>
              </a:rPr>
              <a:t>words.</a:t>
            </a:r>
            <a:endParaRPr lang="en-US" altLang="zh-CN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395536" y="0"/>
            <a:ext cx="8424936" cy="571500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915" y="4134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</a:rPr>
              <a:t>I was doubling over the load on my shoulders was a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weight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2400" dirty="0">
                <a:latin typeface="Comic Sans MS" panose="030F0702030302020204" pitchFamily="66" charset="0"/>
              </a:rPr>
              <a:t>carried with me everyday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Crossing </a:t>
            </a:r>
            <a:r>
              <a:rPr lang="en-US" altLang="zh-CN" sz="2400" dirty="0">
                <a:latin typeface="Comic Sans MS" panose="030F0702030302020204" pitchFamily="66" charset="0"/>
              </a:rPr>
              <a:t>miles of frustrations and rivers of raging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Picking </a:t>
            </a:r>
            <a:r>
              <a:rPr lang="en-US" altLang="zh-CN" sz="2400" dirty="0">
                <a:latin typeface="Comic Sans MS" panose="030F0702030302020204" pitchFamily="66" charset="0"/>
              </a:rPr>
              <a:t>up stones I found along the way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2400" dirty="0">
                <a:latin typeface="Comic Sans MS" panose="030F0702030302020204" pitchFamily="66" charset="0"/>
              </a:rPr>
              <a:t>staggered and I stumbled down pathways of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trouble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I was hauling </a:t>
            </a:r>
            <a:r>
              <a:rPr lang="en-US" altLang="zh-CN" sz="2400" dirty="0">
                <a:latin typeface="Comic Sans MS" panose="030F0702030302020204" pitchFamily="66" charset="0"/>
              </a:rPr>
              <a:t>those souvenirs of misery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And </a:t>
            </a:r>
            <a:r>
              <a:rPr lang="en-US" altLang="zh-CN" sz="2400" dirty="0">
                <a:latin typeface="Comic Sans MS" panose="030F0702030302020204" pitchFamily="66" charset="0"/>
              </a:rPr>
              <a:t>with each step taken my back was breaking </a:t>
            </a:r>
            <a:endParaRPr lang="en-US" altLang="zh-CN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Till </a:t>
            </a:r>
            <a:r>
              <a:rPr lang="en-US" altLang="zh-CN" sz="2400" dirty="0">
                <a:latin typeface="Comic Sans MS" panose="030F0702030302020204" pitchFamily="66" charset="0"/>
              </a:rPr>
              <a:t>I found the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one </a:t>
            </a:r>
            <a:r>
              <a:rPr lang="en-US" altLang="zh-CN" sz="2400" dirty="0">
                <a:latin typeface="Comic Sans MS" panose="030F0702030302020204" pitchFamily="66" charset="0"/>
              </a:rPr>
              <a:t>who took it all from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me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Down </a:t>
            </a:r>
            <a:r>
              <a:rPr lang="en-US" altLang="zh-CN" sz="2400" dirty="0">
                <a:latin typeface="Comic Sans MS" panose="030F0702030302020204" pitchFamily="66" charset="0"/>
              </a:rPr>
              <a:t>by the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riverside (</a:t>
            </a:r>
            <a:r>
              <a:rPr lang="en-US" altLang="zh-CN" sz="2400" dirty="0">
                <a:latin typeface="Comic Sans MS" panose="030F0702030302020204" pitchFamily="66" charset="0"/>
              </a:rPr>
              <a:t>Down by the riverside)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2400" dirty="0">
                <a:latin typeface="Comic Sans MS" panose="030F0702030302020204" pitchFamily="66" charset="0"/>
              </a:rPr>
              <a:t>laid my burdens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down. Now </a:t>
            </a:r>
            <a:r>
              <a:rPr lang="en-US" altLang="zh-CN" sz="2400" dirty="0">
                <a:latin typeface="Comic Sans MS" panose="030F0702030302020204" pitchFamily="66" charset="0"/>
              </a:rPr>
              <a:t>I'm traveling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light.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697260"/>
            <a:ext cx="1368152" cy="57606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20072" y="2323603"/>
            <a:ext cx="1368152" cy="57606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67744" y="4513684"/>
            <a:ext cx="1296144" cy="57606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08104" y="4513684"/>
            <a:ext cx="1368152" cy="57606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歌曲片段-Traveling L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69" y="66524"/>
            <a:ext cx="485442" cy="4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4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3275856" y="388598"/>
            <a:ext cx="2592288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331640" y="2353444"/>
            <a:ext cx="6696743" cy="2249918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0663" y="565497"/>
            <a:ext cx="180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Times New Roman" pitchFamily="18" charset="0"/>
                <a:ea typeface="宋体" pitchFamily="2" charset="-122"/>
              </a:rPr>
              <a:t>Ⅲ. Task</a:t>
            </a:r>
          </a:p>
        </p:txBody>
      </p:sp>
      <p:sp>
        <p:nvSpPr>
          <p:cNvPr id="5" name="矩形 4"/>
          <p:cNvSpPr/>
          <p:nvPr/>
        </p:nvSpPr>
        <p:spPr>
          <a:xfrm>
            <a:off x="1562668" y="2356593"/>
            <a:ext cx="6465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500" dirty="0" smtClean="0">
                <a:latin typeface="Comic Sans MS" panose="030F0702030302020204" pitchFamily="66" charset="0"/>
              </a:rPr>
              <a:t>2. Let’s find some compound words </a:t>
            </a:r>
            <a:r>
              <a:rPr lang="en-US" altLang="zh-CN" sz="3500" dirty="0">
                <a:latin typeface="Comic Sans MS" panose="030F0702030302020204" pitchFamily="66" charset="0"/>
              </a:rPr>
              <a:t>in the  reading passage and classify them according to the forms.</a:t>
            </a:r>
          </a:p>
        </p:txBody>
      </p:sp>
      <p:pic>
        <p:nvPicPr>
          <p:cNvPr id="3" name="钢琴曲 - 绿野仙踪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7730" y="415554"/>
            <a:ext cx="369580" cy="3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95536" y="337220"/>
            <a:ext cx="8424936" cy="504056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81237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</a:rPr>
              <a:t>Whichever and whatever you like, there is a theme park for you!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</a:rPr>
              <a:t>Dollywood shows and celebrates America’s traditional southeastern culture.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</a:rPr>
              <a:t>People come from all over America to see carpenters and other craftsmen make wood, glass and iron objects in the old-fashioned way.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</a:rPr>
              <a:t>Of course Disneyland also has many exciting rides, from giant swinging shops to terrifying free-fall drops.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</a:rPr>
              <a:t>Some parks are famous for having the biggest or longest roller coasters.</a:t>
            </a:r>
          </a:p>
        </p:txBody>
      </p:sp>
      <p:sp>
        <p:nvSpPr>
          <p:cNvPr id="8" name="矩形 7"/>
          <p:cNvSpPr/>
          <p:nvPr/>
        </p:nvSpPr>
        <p:spPr>
          <a:xfrm>
            <a:off x="827584" y="481236"/>
            <a:ext cx="1584176" cy="43204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23828" y="481237"/>
            <a:ext cx="1332148" cy="43204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11760" y="1617688"/>
            <a:ext cx="1944216" cy="43204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64409" y="860558"/>
            <a:ext cx="1072730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Solid</a:t>
            </a:r>
          </a:p>
        </p:txBody>
      </p:sp>
      <p:sp>
        <p:nvSpPr>
          <p:cNvPr id="13" name="矩形 12"/>
          <p:cNvSpPr/>
          <p:nvPr/>
        </p:nvSpPr>
        <p:spPr>
          <a:xfrm>
            <a:off x="3923928" y="2388325"/>
            <a:ext cx="1478307" cy="32515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32040" y="2713484"/>
            <a:ext cx="2088232" cy="3771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67744" y="4153644"/>
            <a:ext cx="1422158" cy="3771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39156" y="2950646"/>
            <a:ext cx="2326278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Hyphenated</a:t>
            </a:r>
            <a:endParaRPr lang="en-US" altLang="zh-CN" sz="3200" b="1" dirty="0">
              <a:solidFill>
                <a:srgbClr val="0070C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83868" y="4888845"/>
            <a:ext cx="2196244" cy="3771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131466" y="4421145"/>
            <a:ext cx="1141658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</a:rPr>
              <a:t>Open</a:t>
            </a:r>
            <a:endParaRPr lang="en-US" altLang="zh-CN" sz="3200" b="1" dirty="0">
              <a:solidFill>
                <a:srgbClr val="00B05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/>
      <p:bldP spid="13" grpId="0" animBg="1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885785" y="190339"/>
            <a:ext cx="5500726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243913" y="1489348"/>
            <a:ext cx="6784470" cy="4225652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4016" y="367239"/>
            <a:ext cx="46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</a:rPr>
              <a:t>Ⅳ. Major word classes</a:t>
            </a:r>
          </a:p>
        </p:txBody>
      </p:sp>
      <p:sp>
        <p:nvSpPr>
          <p:cNvPr id="5" name="矩形 4"/>
          <p:cNvSpPr/>
          <p:nvPr/>
        </p:nvSpPr>
        <p:spPr>
          <a:xfrm>
            <a:off x="1403290" y="1709348"/>
            <a:ext cx="64657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0"/>
              </a:spcBef>
              <a:buAutoNum type="arabicPeriod"/>
            </a:pP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Noun Compounds </a:t>
            </a:r>
          </a:p>
          <a:p>
            <a:pPr>
              <a:spcBef>
                <a:spcPct val="0"/>
              </a:spcBef>
            </a:pP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(1) </a:t>
            </a:r>
            <a:r>
              <a:rPr lang="en-US" altLang="zh-CN" sz="3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r>
              <a:rPr lang="en-US" altLang="zh-CN" sz="3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.+n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(2) adj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. + n.</a:t>
            </a:r>
          </a:p>
          <a:p>
            <a:pPr>
              <a:spcBef>
                <a:spcPct val="0"/>
              </a:spcBef>
            </a:pP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(3) v-</a:t>
            </a:r>
            <a:r>
              <a:rPr lang="en-US" altLang="zh-CN" sz="3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+n.</a:t>
            </a:r>
          </a:p>
          <a:p>
            <a:pPr>
              <a:spcBef>
                <a:spcPct val="0"/>
              </a:spcBef>
            </a:pP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Adjective Compounds</a:t>
            </a:r>
          </a:p>
          <a:p>
            <a:pPr>
              <a:spcBef>
                <a:spcPct val="0"/>
              </a:spcBef>
            </a:pP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1) </a:t>
            </a:r>
            <a:r>
              <a:rPr lang="en-US" altLang="zh-CN" sz="3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adj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.+n.+</a:t>
            </a:r>
            <a:r>
              <a:rPr lang="en-US" altLang="zh-CN" sz="3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ed</a:t>
            </a:r>
            <a:endParaRPr lang="en-US" altLang="zh-CN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 (2) </a:t>
            </a:r>
            <a:r>
              <a:rPr lang="en-US" altLang="zh-CN" sz="3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adj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.+v-</a:t>
            </a:r>
            <a:r>
              <a:rPr lang="en-US" altLang="zh-CN" sz="3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3. Verb &amp;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Adverb Compounds</a:t>
            </a:r>
            <a:endParaRPr lang="en-US" altLang="zh-CN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缺角矩形 20"/>
          <p:cNvSpPr/>
          <p:nvPr/>
        </p:nvSpPr>
        <p:spPr>
          <a:xfrm>
            <a:off x="1885785" y="190339"/>
            <a:ext cx="5500726" cy="1000132"/>
          </a:xfrm>
          <a:prstGeom prst="plaque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flat" dir="t"/>
          </a:scene3d>
          <a:sp3d extrusionH="254000" contourW="19050">
            <a:bevelT w="101600" prst="relaxedInset"/>
            <a:bevelB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243913" y="1489348"/>
            <a:ext cx="6784470" cy="396044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nvex"/>
            <a:bevelB prst="angle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spcBef>
                <a:spcPct val="0"/>
              </a:spcBef>
            </a:pPr>
            <a:endParaRPr lang="en-US" altLang="zh-CN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4016" y="367239"/>
            <a:ext cx="468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Times New Roman" pitchFamily="18" charset="0"/>
              </a:rPr>
              <a:t>1.Noun Compounds</a:t>
            </a:r>
            <a:endParaRPr lang="en-US" altLang="zh-CN" sz="3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5345" y="1489348"/>
            <a:ext cx="6797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1) n. + n.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earth </a:t>
            </a:r>
            <a:r>
              <a:rPr lang="en-US" altLang="zh-CN" sz="3200" dirty="0">
                <a:latin typeface="Comic Sans MS" panose="030F0702030302020204" pitchFamily="66" charset="0"/>
              </a:rPr>
              <a:t>+ quake = earthquake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blood </a:t>
            </a:r>
            <a:r>
              <a:rPr lang="en-US" altLang="zh-CN" sz="3200" dirty="0">
                <a:latin typeface="Comic Sans MS" panose="030F0702030302020204" pitchFamily="66" charset="0"/>
              </a:rPr>
              <a:t>+ pressure = blood pressure</a:t>
            </a:r>
          </a:p>
          <a:p>
            <a:pPr>
              <a:spcBef>
                <a:spcPct val="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week </a:t>
            </a:r>
            <a:r>
              <a:rPr lang="en-US" altLang="zh-CN" sz="3200" dirty="0">
                <a:latin typeface="Comic Sans MS" panose="030F0702030302020204" pitchFamily="66" charset="0"/>
              </a:rPr>
              <a:t>+ end = weekend</a:t>
            </a:r>
          </a:p>
          <a:p>
            <a:pPr lvl="0">
              <a:spcBef>
                <a:spcPct val="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2) adj. + n. </a:t>
            </a:r>
          </a:p>
          <a:p>
            <a:pPr lvl="0">
              <a:spcBef>
                <a:spcPct val="0"/>
              </a:spcBef>
            </a:pP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black </a:t>
            </a:r>
            <a:r>
              <a:rPr lang="en-US" altLang="zh-C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+ board = blackboard</a:t>
            </a:r>
          </a:p>
          <a:p>
            <a:pPr lvl="0">
              <a:spcBef>
                <a:spcPct val="0"/>
              </a:spcBef>
            </a:pP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solar system      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太阳系</a:t>
            </a:r>
            <a:endParaRPr lang="en-US" altLang="zh-CN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remote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control   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遥控</a:t>
            </a:r>
            <a:endParaRPr lang="en-US" altLang="zh-CN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US" altLang="zh-C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737</Words>
  <Application>Microsoft Office PowerPoint</Application>
  <PresentationFormat>全屏显示(16:10)</PresentationFormat>
  <Paragraphs>132</Paragraphs>
  <Slides>16</Slides>
  <Notes>1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第一PPT模板网：www.1ppt.com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lidan</dc:creator>
  <cp:lastModifiedBy>MOON</cp:lastModifiedBy>
  <cp:revision>46</cp:revision>
  <dcterms:created xsi:type="dcterms:W3CDTF">2013-12-04T06:37:34Z</dcterms:created>
  <dcterms:modified xsi:type="dcterms:W3CDTF">2016-02-24T12:02:09Z</dcterms:modified>
</cp:coreProperties>
</file>