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3"/>
    <p:sldId id="277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9" r:id="rId18"/>
    <p:sldId id="310" r:id="rId19"/>
    <p:sldId id="270" r:id="rId20"/>
    <p:sldId id="271" r:id="rId21"/>
    <p:sldId id="272" r:id="rId22"/>
    <p:sldId id="273" r:id="rId23"/>
    <p:sldId id="274" r:id="rId24"/>
    <p:sldId id="275" r:id="rId25"/>
    <p:sldId id="312" r:id="rId26"/>
    <p:sldId id="276" r:id="rId27"/>
    <p:sldId id="278" r:id="rId29"/>
    <p:sldId id="300" r:id="rId30"/>
    <p:sldId id="306" r:id="rId31"/>
    <p:sldId id="304" r:id="rId32"/>
    <p:sldId id="308" r:id="rId33"/>
    <p:sldId id="30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1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1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Book 4 Unit 2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 sz="2800"/>
              <a:t>Vocabulary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3494405" y="4200525"/>
            <a:ext cx="620395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制作者：</a:t>
            </a:r>
            <a:endParaRPr lang="zh-CN" altLang="en-US" sz="2000"/>
          </a:p>
          <a:p>
            <a:r>
              <a:rPr lang="zh-CN" altLang="en-US" sz="2000"/>
              <a:t>华南师范大学外国语言文化学院    朱晓娜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华南师范大学外国语言文化学院    </a:t>
            </a:r>
            <a:r>
              <a:rPr lang="zh-CN" altLang="en-US" sz="2000"/>
              <a:t>徐夏敏</a:t>
            </a:r>
            <a:endParaRPr lang="zh-CN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高粱粒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0" y="52070"/>
            <a:ext cx="6111875" cy="46361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38755" y="4756785"/>
            <a:ext cx="64731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grain  [greɪn]  n. </a:t>
            </a:r>
            <a:r>
              <a:rPr lang="zh-CN" altLang="en-US" sz="3200"/>
              <a:t>谷物，粮食，颗粒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isturb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265" y="-53340"/>
            <a:ext cx="4704715" cy="4169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7945" y="4075430"/>
            <a:ext cx="645096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disturbing  [dɪ'stɜːbɪŋ]   adj.  </a:t>
            </a:r>
            <a:r>
              <a:rPr lang="zh-CN" altLang="en-US" sz="3200"/>
              <a:t>引起烦恼的，令人不安的</a:t>
            </a:r>
            <a:endParaRPr lang="zh-CN" alt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est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0" y="104140"/>
            <a:ext cx="5431790" cy="4402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62225" y="4576445"/>
            <a:ext cx="67056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pest  [pest]   n.  </a:t>
            </a:r>
            <a:r>
              <a:rPr lang="zh-CN" altLang="en-US" sz="3200"/>
              <a:t>害虫，害兽，害鸟</a:t>
            </a:r>
            <a:endParaRPr lang="zh-CN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onfused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0" y="173990"/>
            <a:ext cx="3225165" cy="42964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0100000">
            <a:off x="3512185" y="343535"/>
            <a:ext cx="150939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宋体" charset="0"/>
                <a:ea typeface="宋体" charset="0"/>
              </a:rPr>
              <a:t>﹖﹖</a:t>
            </a:r>
            <a:endParaRPr lang="zh-CN" altLang="en-US" sz="4800" b="1">
              <a:solidFill>
                <a:srgbClr val="FF0000"/>
              </a:solidFill>
              <a:latin typeface="宋体" charset="0"/>
              <a:ea typeface="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93595" y="4505960"/>
            <a:ext cx="72872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confuse  [kən'fjuːz]  vt.  </a:t>
            </a:r>
            <a:r>
              <a:rPr lang="zh-CN" altLang="en-US" sz="3200"/>
              <a:t>使疑惑，使为难</a:t>
            </a:r>
            <a:endParaRPr lang="zh-CN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hemical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165" y="43180"/>
            <a:ext cx="5477510" cy="4007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9505" y="4144645"/>
            <a:ext cx="671766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chemical   ['kemɪk(ə)l]   adj.  </a:t>
            </a:r>
            <a:r>
              <a:rPr lang="zh-CN" altLang="en-US" sz="3200"/>
              <a:t>化学的，关于化学的</a:t>
            </a:r>
            <a:endParaRPr lang="zh-CN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trugg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8020" y="113030"/>
            <a:ext cx="3142615" cy="41948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92730" y="4256405"/>
            <a:ext cx="613537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struggle ['strʌg(ə)l]  vt.&amp;vi.  </a:t>
            </a:r>
            <a:r>
              <a:rPr lang="zh-CN" altLang="en-US" sz="3200"/>
              <a:t>斗争，拼搏，努力</a:t>
            </a:r>
            <a:endParaRPr lang="zh-CN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ineral"/>
          <p:cNvPicPr>
            <a:picLocks noChangeAspect="1"/>
          </p:cNvPicPr>
          <p:nvPr/>
        </p:nvPicPr>
        <p:blipFill>
          <a:blip r:embed="rId1"/>
          <a:srcRect l="-650" t="9969" r="650" b="9969"/>
          <a:stretch>
            <a:fillRect/>
          </a:stretch>
        </p:blipFill>
        <p:spPr>
          <a:xfrm>
            <a:off x="3051810" y="-24765"/>
            <a:ext cx="5734685" cy="4591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59355" y="4542155"/>
            <a:ext cx="68732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mineral  ['mɪn(ə)r(ə)l]  n. </a:t>
            </a:r>
            <a:r>
              <a:rPr lang="zh-CN" altLang="en-US" sz="3200"/>
              <a:t>矿物，矿石</a:t>
            </a:r>
            <a:endParaRPr lang="zh-CN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Redocn_2013041214031837"/>
          <p:cNvPicPr>
            <a:picLocks noChangeAspect="1"/>
          </p:cNvPicPr>
          <p:nvPr/>
        </p:nvPicPr>
        <p:blipFill>
          <a:blip r:embed="rId1"/>
          <a:srcRect t="4766" b="4249"/>
          <a:stretch>
            <a:fillRect/>
          </a:stretch>
        </p:blipFill>
        <p:spPr>
          <a:xfrm>
            <a:off x="3516630" y="71120"/>
            <a:ext cx="4521200" cy="4027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4945" y="4230370"/>
            <a:ext cx="914209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focus  ['fəʊkəs]  n. </a:t>
            </a:r>
            <a:r>
              <a:rPr lang="zh-CN" altLang="en-US" sz="3200"/>
              <a:t>焦点，中心点  </a:t>
            </a:r>
            <a:r>
              <a:rPr lang="en-US" altLang="zh-CN" sz="3200"/>
              <a:t>vt.  </a:t>
            </a:r>
            <a:r>
              <a:rPr lang="zh-CN" altLang="en-US" sz="3200"/>
              <a:t>集中，聚焦</a:t>
            </a:r>
            <a:endParaRPr lang="zh-CN" altLang="en-US" sz="3200"/>
          </a:p>
          <a:p>
            <a:r>
              <a:rPr lang="en-US" altLang="zh-CN" sz="3200"/>
              <a:t>focus on </a:t>
            </a:r>
            <a:r>
              <a:rPr lang="zh-CN" altLang="en-US" sz="3200"/>
              <a:t>集中于</a:t>
            </a:r>
            <a:r>
              <a:rPr lang="en-US" altLang="zh-CN" sz="3200"/>
              <a:t>...</a:t>
            </a:r>
            <a:endParaRPr lang="en-US" altLang="zh-CN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大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7715" y="19685"/>
            <a:ext cx="5440680" cy="4196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81910" y="4270375"/>
            <a:ext cx="676084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keep...free from/of    </a:t>
            </a:r>
            <a:r>
              <a:rPr lang="zh-CN" altLang="en-US" sz="3200"/>
              <a:t>使</a:t>
            </a:r>
            <a:r>
              <a:rPr lang="en-US" altLang="zh-CN" sz="3200"/>
              <a:t>...</a:t>
            </a:r>
            <a:r>
              <a:rPr lang="zh-CN" altLang="en-US" sz="3200"/>
              <a:t>免受（影响、伤害），使</a:t>
            </a:r>
            <a:r>
              <a:rPr lang="en-US" altLang="zh-CN" sz="3200"/>
              <a:t>...</a:t>
            </a:r>
            <a:r>
              <a:rPr lang="zh-CN" altLang="en-US" sz="3200"/>
              <a:t>不含（有害物质）</a:t>
            </a:r>
            <a:endParaRPr lang="zh-CN" altLang="en-US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细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9180" y="-1270"/>
            <a:ext cx="4773930" cy="4390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47825" y="4255135"/>
            <a:ext cx="80899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bacteria  [bæk'tɪərɪə]  n.(pl bacterium) </a:t>
            </a:r>
            <a:r>
              <a:rPr lang="zh-CN" altLang="en-US" sz="3200"/>
              <a:t>细菌</a:t>
            </a:r>
            <a:endParaRPr lang="zh-CN" alt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240400-14100FHJ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070" y="1243330"/>
            <a:ext cx="8319770" cy="5549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18330" y="445135"/>
            <a:ext cx="335280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A Short Story</a:t>
            </a:r>
            <a:endParaRPr lang="en-US" altLang="zh-CN"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xpend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8420" y="78105"/>
            <a:ext cx="7012305" cy="47739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2605" y="4841875"/>
            <a:ext cx="86677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expand  [ɪk'spænd; ek-]   vt.&amp; vi.  </a:t>
            </a:r>
            <a:r>
              <a:rPr lang="zh-CN" altLang="en-US" sz="3200"/>
              <a:t>使变大，伸展</a:t>
            </a:r>
            <a:endParaRPr lang="zh-CN" alt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organ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8670" y="127000"/>
            <a:ext cx="5420995" cy="4179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8380" y="4228465"/>
            <a:ext cx="767778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organic  [ɔː'gænɪk]  adj.  </a:t>
            </a:r>
            <a:r>
              <a:rPr lang="zh-CN" altLang="en-US" sz="3200"/>
              <a:t>有机的，器官的，组织的</a:t>
            </a:r>
            <a:endParaRPr lang="zh-CN" alt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erti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300" y="72390"/>
            <a:ext cx="5763895" cy="4530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9885" y="4667250"/>
            <a:ext cx="68751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fertile  ['fɜːtaɪl]  adj. </a:t>
            </a:r>
            <a:r>
              <a:rPr lang="zh-CN" altLang="zh-CN" sz="3200"/>
              <a:t>肥沃的，富饶的</a:t>
            </a:r>
            <a:endParaRPr lang="zh-CN" altLang="zh-CN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atisfie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0645" y="83820"/>
            <a:ext cx="4234180" cy="4169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5915" y="4304030"/>
            <a:ext cx="617664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be satisfied with  ['sætɪsfaɪd]   </a:t>
            </a:r>
            <a:r>
              <a:rPr lang="zh-CN" altLang="en-US" sz="3200"/>
              <a:t>对</a:t>
            </a:r>
            <a:r>
              <a:rPr lang="en-US" altLang="zh-CN" sz="3200"/>
              <a:t>...</a:t>
            </a:r>
            <a:r>
              <a:rPr lang="zh-CN" altLang="en-US" sz="3200"/>
              <a:t>感到满意</a:t>
            </a:r>
            <a:endParaRPr lang="zh-CN" altLang="en-US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300000505950126449470257884"/>
          <p:cNvPicPr>
            <a:picLocks noChangeAspect="1"/>
          </p:cNvPicPr>
          <p:nvPr/>
        </p:nvPicPr>
        <p:blipFill>
          <a:blip r:embed="rId1"/>
          <a:srcRect l="51259" t="9651" b="6375"/>
          <a:stretch>
            <a:fillRect/>
          </a:stretch>
        </p:blipFill>
        <p:spPr>
          <a:xfrm>
            <a:off x="4733925" y="87630"/>
            <a:ext cx="2672715" cy="3975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20695" y="3980815"/>
            <a:ext cx="621855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comment  ['kɒment]   n. / vt.&amp; vi. </a:t>
            </a:r>
            <a:r>
              <a:rPr lang="zh-CN" altLang="en-US" sz="3200"/>
              <a:t>评论，议论 </a:t>
            </a:r>
            <a:endParaRPr lang="zh-CN" altLang="en-US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ey word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233170"/>
            <a:ext cx="8288020" cy="5607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0465" y="486410"/>
            <a:ext cx="271843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Key Words</a:t>
            </a:r>
            <a:endParaRPr lang="en-US" altLang="zh-CN"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" y="259715"/>
            <a:ext cx="10972800" cy="883920"/>
          </a:xfrm>
        </p:spPr>
        <p:txBody>
          <a:bodyPr/>
          <a:p>
            <a:pPr algn="l"/>
            <a:r>
              <a:rPr lang="en-US" altLang="zh-CN" sz="2800"/>
              <a:t>therefore</a:t>
            </a:r>
            <a:endParaRPr lang="en-US" altLang="zh-CN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91920"/>
            <a:ext cx="10972800" cy="1089660"/>
          </a:xfrm>
        </p:spPr>
        <p:txBody>
          <a:bodyPr/>
          <a:p>
            <a:r>
              <a:rPr lang="en-US" altLang="zh-CN" sz="2000"/>
              <a:t>adv. </a:t>
            </a:r>
            <a:endParaRPr lang="en-US" altLang="zh-CN" sz="2000"/>
          </a:p>
          <a:p>
            <a:r>
              <a:rPr lang="zh-CN" altLang="zh-CN" sz="2000"/>
              <a:t>因此，所以，因而</a:t>
            </a:r>
            <a:endParaRPr lang="zh-CN" altLang="zh-CN" sz="2000"/>
          </a:p>
          <a:p>
            <a:r>
              <a:rPr lang="en-US" altLang="zh-CN" sz="2000"/>
              <a:t>e.g  We therefore can use the advanced technology.</a:t>
            </a:r>
            <a:endParaRPr lang="en-US" altLang="zh-CN" sz="2000"/>
          </a:p>
          <a:p>
            <a:pPr marL="0" indent="0">
              <a:buNone/>
            </a:pPr>
            <a:endParaRPr lang="zh-CN" altLang="zh-CN" sz="2000"/>
          </a:p>
          <a:p>
            <a:endParaRPr lang="zh-CN" altLang="zh-CN" sz="2000"/>
          </a:p>
          <a:p>
            <a:endParaRPr lang="en-US" altLang="zh-CN" sz="2000"/>
          </a:p>
          <a:p>
            <a:endParaRPr lang="en-US" altLang="zh-CN" sz="20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00075" y="2648585"/>
            <a:ext cx="9638665" cy="32861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When it is used...</a:t>
            </a:r>
            <a:endParaRPr lang="en-US" altLang="zh-CN" sz="2400"/>
          </a:p>
          <a:p>
            <a:pPr marL="457200" indent="-457200">
              <a:buFont typeface="+mj-lt"/>
              <a:buAutoNum type="arabicPeriod"/>
            </a:pPr>
            <a:r>
              <a:rPr lang="en-US" altLang="zh-CN" sz="2000"/>
              <a:t>to begin a whole sentence, we usually put a comma after it.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e.g  Therefore, we must obey the rules.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</a:t>
            </a:r>
            <a:r>
              <a:rPr lang="en-US" altLang="zh-CN" sz="2000">
                <a:sym typeface="+mn-ea"/>
              </a:rPr>
              <a:t>He was busy, therefore, he couldn't come.</a:t>
            </a:r>
            <a:endParaRPr lang="en-US" altLang="zh-CN" sz="2000"/>
          </a:p>
          <a:p>
            <a:pPr marL="0" indent="0">
              <a:buFont typeface="+mj-lt"/>
              <a:buNone/>
            </a:pP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2.    to connect two whole sentences, we usually use "</a:t>
            </a:r>
            <a:r>
              <a:rPr lang="en-US" altLang="zh-CN" sz="2000">
                <a:solidFill>
                  <a:srgbClr val="FF0000"/>
                </a:solidFill>
              </a:rPr>
              <a:t>and therefore</a:t>
            </a:r>
            <a:r>
              <a:rPr lang="en-US" altLang="zh-CN" sz="2000"/>
              <a:t>" or "</a:t>
            </a:r>
            <a:r>
              <a:rPr lang="en-US" altLang="zh-CN" sz="2000">
                <a:solidFill>
                  <a:srgbClr val="FF0000"/>
                </a:solidFill>
              </a:rPr>
              <a:t>; therefore</a:t>
            </a:r>
            <a:r>
              <a:rPr lang="en-US" altLang="zh-CN" sz="2000"/>
              <a:t>"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e.g  It's raining and therefore we can not go hiking.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We can learn lots of new things from books; therefore we should read more.</a:t>
            </a:r>
            <a:endParaRPr lang="en-US" altLang="zh-CN" sz="2000"/>
          </a:p>
          <a:p>
            <a:pPr marL="0" indent="0">
              <a:buFont typeface="+mj-lt"/>
              <a:buNone/>
            </a:pPr>
            <a:endParaRPr lang="en-US" altLang="zh-CN" sz="2000"/>
          </a:p>
          <a:p>
            <a:pPr marL="0" indent="0">
              <a:buFont typeface="+mj-lt"/>
              <a:buNone/>
            </a:pP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</a:t>
            </a:r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" y="122555"/>
            <a:ext cx="10972800" cy="883920"/>
          </a:xfrm>
        </p:spPr>
        <p:txBody>
          <a:bodyPr/>
          <a:p>
            <a:pPr algn="l"/>
            <a:r>
              <a:rPr lang="en-US" altLang="zh-CN" sz="2800"/>
              <a:t>would rather</a:t>
            </a:r>
            <a:endParaRPr lang="en-US" altLang="zh-CN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880" y="975360"/>
            <a:ext cx="10972800" cy="1173480"/>
          </a:xfrm>
        </p:spPr>
        <p:txBody>
          <a:bodyPr/>
          <a:p>
            <a:r>
              <a:rPr lang="en-US" altLang="zh-CN" sz="2000"/>
              <a:t>would rather do .../ would rather not do...</a:t>
            </a:r>
            <a:endParaRPr lang="en-US" altLang="zh-CN" sz="2000"/>
          </a:p>
          <a:p>
            <a:r>
              <a:rPr lang="zh-CN" altLang="en-US" sz="2000"/>
              <a:t>宁愿，宁可</a:t>
            </a:r>
            <a:endParaRPr lang="zh-CN" altLang="en-US" sz="2000"/>
          </a:p>
          <a:p>
            <a:r>
              <a:rPr lang="en-US" altLang="zh-CN" sz="2000"/>
              <a:t>e.g  I would rather stay at home.</a:t>
            </a:r>
            <a:endParaRPr lang="en-US" altLang="zh-CN" sz="20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39445" y="3076575"/>
            <a:ext cx="10972800" cy="117348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38810" y="3048635"/>
            <a:ext cx="10972800" cy="117348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536575" y="2188845"/>
            <a:ext cx="10972800" cy="453771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Pattern </a:t>
            </a:r>
            <a:r>
              <a:rPr lang="zh-CN" altLang="en-US" sz="2400"/>
              <a:t>（句型）</a:t>
            </a:r>
            <a:endParaRPr lang="en-US" altLang="zh-CN" sz="2400"/>
          </a:p>
          <a:p>
            <a:pPr marL="457200" indent="-457200">
              <a:buAutoNum type="arabicPeriod"/>
            </a:pPr>
            <a:r>
              <a:rPr lang="en-US" sz="2000"/>
              <a:t>"would rather...than..." or "would...rather than..."  </a:t>
            </a:r>
            <a:r>
              <a:rPr lang="zh-CN" altLang="en-US" sz="2000"/>
              <a:t>与其</a:t>
            </a:r>
            <a:r>
              <a:rPr lang="en-US" altLang="zh-CN" sz="2000"/>
              <a:t>...</a:t>
            </a:r>
            <a:r>
              <a:rPr lang="zh-CN" altLang="en-US" sz="2000"/>
              <a:t>不如</a:t>
            </a:r>
            <a:r>
              <a:rPr lang="en-US" altLang="zh-CN" sz="2000"/>
              <a:t>...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e.g  </a:t>
            </a:r>
            <a:r>
              <a:rPr lang="zh-CN" altLang="zh-CN" sz="2000"/>
              <a:t>我宁愿吃米饭也不吃汉堡包。</a:t>
            </a:r>
            <a:endParaRPr lang="zh-CN" altLang="zh-CN" sz="2000"/>
          </a:p>
          <a:p>
            <a:pPr marL="0" indent="0">
              <a:buNone/>
            </a:pPr>
            <a:r>
              <a:rPr lang="en-US" altLang="zh-CN" sz="2000"/>
              <a:t>       I would rather have rice than hamburger.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    I would have rice rather than hamburger.</a:t>
            </a:r>
            <a:endParaRPr lang="en-US" altLang="zh-CN" sz="2000"/>
          </a:p>
          <a:p>
            <a:pPr marL="457200" indent="-457200">
              <a:buAutoNum type="arabicPeriod"/>
            </a:pP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2.   "would rather have done..."  </a:t>
            </a:r>
            <a:r>
              <a:rPr lang="zh-CN" altLang="zh-CN" sz="2000"/>
              <a:t>宁愿（要是），本想做</a:t>
            </a:r>
            <a:r>
              <a:rPr lang="en-US" altLang="zh-CN" sz="2000"/>
              <a:t>...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e.g  </a:t>
            </a:r>
            <a:r>
              <a:rPr lang="zh-CN" altLang="en-US" sz="2000"/>
              <a:t>我宁愿去了那场演唱会</a:t>
            </a:r>
            <a:r>
              <a:rPr lang="en-US" altLang="zh-CN" sz="2000"/>
              <a:t>/</a:t>
            </a:r>
            <a:r>
              <a:rPr lang="zh-CN" altLang="en-US" sz="2000"/>
              <a:t>我要是去了那场演唱会就好了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      </a:t>
            </a:r>
            <a:r>
              <a:rPr lang="en-US" altLang="zh-CN" sz="2000"/>
              <a:t>I would rather have gone to the show.</a:t>
            </a:r>
            <a:endParaRPr lang="en-US" altLang="zh-CN" sz="2000"/>
          </a:p>
          <a:p>
            <a:pPr marL="457200" indent="-457200">
              <a:buAutoNum type="arabicPeriod"/>
            </a:pP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3.   "would rather + clause(</a:t>
            </a:r>
            <a:r>
              <a:rPr lang="zh-CN" altLang="en-US" sz="2000"/>
              <a:t>从句</a:t>
            </a:r>
            <a:r>
              <a:rPr lang="en-US" altLang="zh-CN" sz="2000"/>
              <a:t>)"  subjunctive mood (</a:t>
            </a:r>
            <a:r>
              <a:rPr lang="zh-CN" altLang="en-US" sz="2000"/>
              <a:t>虚拟语气</a:t>
            </a:r>
            <a:r>
              <a:rPr lang="en-US" altLang="zh-CN" sz="2000"/>
              <a:t>)</a:t>
            </a:r>
            <a:endParaRPr lang="en-US" altLang="zh-CN" sz="2000"/>
          </a:p>
          <a:p>
            <a:pPr marL="457200" indent="-457200">
              <a:buAutoNum type="arabicPeriod"/>
            </a:pPr>
            <a:endParaRPr lang="en-US" altLang="zh-CN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286r-2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9325" y="1176020"/>
            <a:ext cx="8209915" cy="5476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61865" y="562610"/>
            <a:ext cx="317563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Other Words</a:t>
            </a:r>
            <a:endParaRPr lang="en-US" altLang="zh-CN"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30810" y="221615"/>
            <a:ext cx="3337560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skim  [skɪm]  </a:t>
            </a:r>
            <a:r>
              <a:rPr lang="en-US" altLang="zh-CN" sz="2000"/>
              <a:t>vt. </a:t>
            </a:r>
            <a:r>
              <a:rPr lang="zh-CN" altLang="en-US" sz="2000"/>
              <a:t>浏览；略读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139065" y="1010920"/>
            <a:ext cx="4162425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statistic  [stə'tɪstɪk]  </a:t>
            </a:r>
            <a:r>
              <a:rPr lang="en-US" altLang="zh-CN" sz="2000"/>
              <a:t>n. (pl statistics)</a:t>
            </a:r>
            <a:r>
              <a:rPr lang="zh-CN" altLang="en-US" sz="2000"/>
              <a:t>    统计，统计数字；统计资料</a:t>
            </a:r>
            <a:endParaRPr lang="zh-CN" altLang="en-US" sz="2000"/>
          </a:p>
        </p:txBody>
      </p:sp>
      <p:sp>
        <p:nvSpPr>
          <p:cNvPr id="5" name="加号 4"/>
          <p:cNvSpPr/>
          <p:nvPr/>
        </p:nvSpPr>
        <p:spPr>
          <a:xfrm>
            <a:off x="1539240" y="586740"/>
            <a:ext cx="426720" cy="44196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1584960" y="1775460"/>
            <a:ext cx="335280" cy="44196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4670" y="2278380"/>
            <a:ext cx="25609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skim the statistic</a:t>
            </a:r>
            <a:endParaRPr lang="en-US" altLang="zh-CN" sz="2400"/>
          </a:p>
          <a:p>
            <a:r>
              <a:rPr lang="zh-CN" altLang="en-US" sz="2400"/>
              <a:t>浏览统计资料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139065" y="3329305"/>
            <a:ext cx="5181600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circulate  ['sɜːkjʊleɪt]  </a:t>
            </a:r>
            <a:r>
              <a:rPr lang="en-US" altLang="zh-CN" sz="2000">
                <a:solidFill>
                  <a:srgbClr val="FF0000"/>
                </a:solidFill>
              </a:rPr>
              <a:t>vt.&amp; vi. </a:t>
            </a:r>
            <a:r>
              <a:rPr lang="zh-CN" altLang="en-US" sz="2000"/>
              <a:t>循环，流传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equip  [ɪ'kwɪp] 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vt.&amp; vi. </a:t>
            </a:r>
            <a:r>
              <a:rPr lang="zh-CN" altLang="en-US" sz="2000">
                <a:sym typeface="+mn-ea"/>
              </a:rPr>
              <a:t>配备，装备  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export  [ˈekspɔːt；ɪkˈ-] 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vt.&amp; vi.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输出，出口 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6237605" y="184150"/>
            <a:ext cx="334581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Vietnam  [ˌvjet'næm]  越南</a:t>
            </a:r>
            <a:endParaRPr lang="zh-CN" altLang="en-US" sz="2000"/>
          </a:p>
        </p:txBody>
      </p:sp>
      <p:sp>
        <p:nvSpPr>
          <p:cNvPr id="10" name="下箭头 9"/>
          <p:cNvSpPr/>
          <p:nvPr/>
        </p:nvSpPr>
        <p:spPr>
          <a:xfrm>
            <a:off x="7654925" y="650240"/>
            <a:ext cx="335280" cy="386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03595" y="1071880"/>
            <a:ext cx="395922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nationa</a:t>
            </a:r>
            <a:r>
              <a:rPr lang="zh-CN" altLang="en-US" sz="2000">
                <a:solidFill>
                  <a:srgbClr val="FF0000"/>
                </a:solidFill>
              </a:rPr>
              <a:t>lity</a:t>
            </a:r>
            <a:r>
              <a:rPr lang="zh-CN" altLang="en-US" sz="2000"/>
              <a:t>  [næʃə'nælɪtɪ]  </a:t>
            </a:r>
            <a:r>
              <a:rPr lang="en-US" altLang="zh-CN" sz="2000"/>
              <a:t>n. </a:t>
            </a:r>
            <a:r>
              <a:rPr lang="zh-CN" altLang="en-US" sz="2000"/>
              <a:t>国籍</a:t>
            </a:r>
            <a:endParaRPr lang="zh-CN" altLang="en-US" sz="2000"/>
          </a:p>
        </p:txBody>
      </p:sp>
      <p:sp>
        <p:nvSpPr>
          <p:cNvPr id="13" name="下箭头 12"/>
          <p:cNvSpPr/>
          <p:nvPr/>
        </p:nvSpPr>
        <p:spPr>
          <a:xfrm>
            <a:off x="7675245" y="1569720"/>
            <a:ext cx="335280" cy="386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10810" y="2048510"/>
            <a:ext cx="560514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persona</a:t>
            </a:r>
            <a:r>
              <a:rPr lang="zh-CN" altLang="en-US" sz="2000">
                <a:solidFill>
                  <a:srgbClr val="FF0000"/>
                </a:solidFill>
              </a:rPr>
              <a:t>lity </a:t>
            </a:r>
            <a:r>
              <a:rPr lang="zh-CN" altLang="en-US" sz="2000"/>
              <a:t> [pɜːsə'nælɪtɪ]  </a:t>
            </a:r>
            <a:r>
              <a:rPr lang="en-US" altLang="zh-CN" sz="2000"/>
              <a:t>n. </a:t>
            </a:r>
            <a:r>
              <a:rPr lang="zh-CN" altLang="en-US" sz="2000"/>
              <a:t>性格；个性；人格</a:t>
            </a:r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139700" y="5182870"/>
            <a:ext cx="5723255" cy="100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occupa</a:t>
            </a:r>
            <a:r>
              <a:rPr lang="zh-CN" altLang="en-US" sz="2000">
                <a:solidFill>
                  <a:srgbClr val="FF0000"/>
                </a:solidFill>
              </a:rPr>
              <a:t>tion</a:t>
            </a:r>
            <a:r>
              <a:rPr lang="zh-CN" altLang="en-US" sz="2000"/>
              <a:t>  [ɒkjʊ'peɪʃ(ə)n]  </a:t>
            </a:r>
            <a:r>
              <a:rPr lang="en-US" altLang="zh-CN" sz="2000"/>
              <a:t>n. </a:t>
            </a:r>
            <a:r>
              <a:rPr lang="zh-CN" altLang="en-US" sz="2000"/>
              <a:t>工作；职业；占领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nutri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tion </a:t>
            </a:r>
            <a:r>
              <a:rPr lang="zh-CN" altLang="en-US" sz="2000">
                <a:sym typeface="+mn-ea"/>
              </a:rPr>
              <a:t>  [njʊ'trɪʃ(ə)n]  </a:t>
            </a:r>
            <a:r>
              <a:rPr lang="en-US" altLang="zh-CN" sz="2000">
                <a:sym typeface="+mn-ea"/>
              </a:rPr>
              <a:t>n. </a:t>
            </a:r>
            <a:r>
              <a:rPr lang="zh-CN" altLang="en-US" sz="2000">
                <a:sym typeface="+mn-ea"/>
              </a:rPr>
              <a:t>营养；滋养；食物</a:t>
            </a:r>
            <a:endParaRPr lang="zh-CN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5407660" y="4532630"/>
            <a:ext cx="619188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underline   [ʌndə'laɪn]  </a:t>
            </a:r>
            <a:r>
              <a:rPr lang="en-US" altLang="zh-CN" sz="2400"/>
              <a:t>v. </a:t>
            </a:r>
            <a:r>
              <a:rPr lang="zh-CN" altLang="en-US" sz="2400"/>
              <a:t>划线标出；强调 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7270750" y="2827020"/>
            <a:ext cx="210375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under </a:t>
            </a:r>
            <a:r>
              <a:rPr lang="zh-CN" altLang="zh-CN" sz="2000"/>
              <a:t>在</a:t>
            </a:r>
            <a:r>
              <a:rPr lang="en-US" altLang="zh-CN" sz="2000"/>
              <a:t>...</a:t>
            </a:r>
            <a:r>
              <a:rPr lang="zh-CN" altLang="en-US" sz="2000"/>
              <a:t>下面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7545070" y="3695700"/>
            <a:ext cx="1433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line  </a:t>
            </a:r>
            <a:r>
              <a:rPr lang="zh-CN" altLang="en-US" sz="2000"/>
              <a:t>线条</a:t>
            </a:r>
            <a:endParaRPr lang="zh-CN" altLang="en-US" sz="2000"/>
          </a:p>
        </p:txBody>
      </p:sp>
      <p:sp>
        <p:nvSpPr>
          <p:cNvPr id="19" name="加号 18"/>
          <p:cNvSpPr/>
          <p:nvPr/>
        </p:nvSpPr>
        <p:spPr>
          <a:xfrm>
            <a:off x="7960360" y="3228340"/>
            <a:ext cx="426720" cy="44196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8030845" y="4196080"/>
            <a:ext cx="335280" cy="386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4" grpId="0"/>
      <p:bldP spid="6" grpId="0" animBg="1"/>
      <p:bldP spid="8" grpId="0"/>
      <p:bldP spid="2" grpId="0"/>
      <p:bldP spid="2" grpId="1"/>
      <p:bldP spid="2" grpId="2"/>
      <p:bldP spid="2" grpId="3"/>
      <p:bldP spid="15" grpId="0"/>
      <p:bldP spid="3" grpId="0"/>
      <p:bldP spid="10" grpId="0" animBg="1"/>
      <p:bldP spid="11" grpId="0"/>
      <p:bldP spid="13" grpId="0" animBg="1"/>
      <p:bldP spid="14" grpId="0"/>
      <p:bldP spid="17" grpId="0"/>
      <p:bldP spid="19" grpId="0" animBg="1"/>
      <p:bldP spid="18" grpId="0"/>
      <p:bldP spid="20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大农田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320" y="95885"/>
            <a:ext cx="5109210" cy="48425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74290" y="4965700"/>
            <a:ext cx="754697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strain  [streɪn]   n. (</a:t>
            </a:r>
            <a:r>
              <a:rPr lang="zh-CN" altLang="zh-CN" sz="3200"/>
              <a:t>植物的</a:t>
            </a:r>
            <a:r>
              <a:rPr lang="en-US" altLang="zh-CN" sz="3200"/>
              <a:t>)</a:t>
            </a:r>
            <a:r>
              <a:rPr lang="zh-CN" altLang="en-US" sz="3200"/>
              <a:t>品种，种类</a:t>
            </a:r>
            <a:endParaRPr lang="zh-CN" alt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eacher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5555" y="77470"/>
            <a:ext cx="5473700" cy="6653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6395" y="678180"/>
            <a:ext cx="518096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Do you know how to remember those new words now?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472440" y="2964180"/>
            <a:ext cx="480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81000" y="2887980"/>
            <a:ext cx="484632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Try to make up your own story with them.</a:t>
            </a:r>
            <a:endParaRPr lang="en-US" altLang="zh-CN"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9740fe56dbe"/>
          <p:cNvPicPr>
            <a:picLocks noChangeAspect="1"/>
          </p:cNvPicPr>
          <p:nvPr/>
        </p:nvPicPr>
        <p:blipFill>
          <a:blip r:embed="rId1"/>
          <a:srcRect l="3183" t="7236" r="4092" b="14909"/>
          <a:stretch>
            <a:fillRect/>
          </a:stretch>
        </p:blipFill>
        <p:spPr>
          <a:xfrm>
            <a:off x="405765" y="930910"/>
            <a:ext cx="6672580" cy="58280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0820000">
            <a:off x="2379345" y="2289810"/>
            <a:ext cx="23006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latin typeface="华康少女文字W5(P)" charset="0"/>
                <a:ea typeface="华康少女文字W5(P)" charset="0"/>
              </a:rPr>
              <a:t>END</a:t>
            </a:r>
            <a:endParaRPr lang="en-US" altLang="zh-CN" sz="6000" b="1">
              <a:latin typeface="华康少女文字W5(P)" charset="0"/>
              <a:ea typeface="华康少女文字W5(P)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大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0" y="120650"/>
            <a:ext cx="6480000" cy="511419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33750" y="5232400"/>
            <a:ext cx="53073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soybean ['sɒɪbiːn] n.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大豆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高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7495" y="52070"/>
            <a:ext cx="6508750" cy="5083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11805" y="5205730"/>
            <a:ext cx="62414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sorghum  ['sɔːgəm]   n.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高粱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花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0" y="24130"/>
            <a:ext cx="6640195" cy="5039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29685" y="5143500"/>
            <a:ext cx="48139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peanut ['piːnʌt]   n.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花生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丰收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885" y="70485"/>
            <a:ext cx="6229350" cy="4552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61360" y="4686935"/>
            <a:ext cx="56495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output  ['aʊtpʊt] n. </a:t>
            </a:r>
            <a:r>
              <a:rPr lang="zh-CN" altLang="en-US" sz="3200"/>
              <a:t>产量，输出</a:t>
            </a:r>
            <a:endParaRPr lang="zh-CN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ung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3960" y="43180"/>
            <a:ext cx="6389370" cy="4507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74950" y="4562475"/>
            <a:ext cx="63296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hunger  ['hʌŋgə]   n.  </a:t>
            </a:r>
            <a:r>
              <a:rPr lang="zh-CN" altLang="en-US" sz="3200"/>
              <a:t>饥饿；欲望</a:t>
            </a:r>
            <a:endParaRPr lang="zh-CN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701925" y="4909820"/>
            <a:ext cx="637667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sunburnt  ['sʌnbɜːnt]   adj.  </a:t>
            </a:r>
            <a:r>
              <a:rPr lang="zh-CN" altLang="en-US" sz="3200"/>
              <a:t>晒黑的</a:t>
            </a:r>
            <a:endParaRPr lang="zh-CN" altLang="en-US" sz="3200"/>
          </a:p>
        </p:txBody>
      </p:sp>
      <p:pic>
        <p:nvPicPr>
          <p:cNvPr id="8" name="图片 7" descr="农夫1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8180" y="-36195"/>
            <a:ext cx="3260090" cy="4803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2358</Words>
  <Application>Kingsoft Office WPP</Application>
  <PresentationFormat>宽屏</PresentationFormat>
  <Paragraphs>139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默认设计模板</vt:lpstr>
      <vt:lpstr>Book 4 Unit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therefore</vt:lpstr>
      <vt:lpstr>would rather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Xuxm</dc:creator>
  <cp:lastModifiedBy>Tina</cp:lastModifiedBy>
  <cp:revision>24</cp:revision>
  <dcterms:created xsi:type="dcterms:W3CDTF">2015-05-05T08:02:00Z</dcterms:created>
  <dcterms:modified xsi:type="dcterms:W3CDTF">2016-02-25T08:23:25Z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