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7" r:id="rId2"/>
    <p:sldId id="279" r:id="rId3"/>
    <p:sldId id="280" r:id="rId4"/>
    <p:sldId id="272" r:id="rId5"/>
    <p:sldId id="275" r:id="rId6"/>
    <p:sldId id="271" r:id="rId7"/>
    <p:sldId id="273" r:id="rId8"/>
    <p:sldId id="281" r:id="rId9"/>
    <p:sldId id="268" r:id="rId10"/>
    <p:sldId id="270" r:id="rId11"/>
    <p:sldId id="258" r:id="rId12"/>
    <p:sldId id="259" r:id="rId13"/>
    <p:sldId id="284" r:id="rId14"/>
    <p:sldId id="276" r:id="rId15"/>
    <p:sldId id="282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790" autoAdjust="0"/>
  </p:normalViewPr>
  <p:slideViewPr>
    <p:cSldViewPr snapToGrid="0">
      <p:cViewPr varScale="1">
        <p:scale>
          <a:sx n="79" d="100"/>
          <a:sy n="79" d="100"/>
        </p:scale>
        <p:origin x="3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270772-34DE-43C2-9DDC-632B70525B0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20B881A7-2CB4-4F9C-9CEE-5D5DEB443491}">
      <dgm:prSet phldrT="[文本]"/>
      <dgm:spPr/>
      <dgm:t>
        <a:bodyPr/>
        <a:lstStyle/>
        <a:p>
          <a:r>
            <a:rPr lang="zh-CN" altLang="en-US" dirty="0" smtClean="0"/>
            <a:t>现在进行时</a:t>
          </a:r>
          <a:endParaRPr lang="zh-CN" altLang="en-US" dirty="0"/>
        </a:p>
      </dgm:t>
    </dgm:pt>
    <dgm:pt modelId="{2C349186-35D7-4093-8642-3DC6EA02D914}" type="parTrans" cxnId="{0B3E4023-6B4C-4847-9597-CB800872F9B4}">
      <dgm:prSet/>
      <dgm:spPr/>
      <dgm:t>
        <a:bodyPr/>
        <a:lstStyle/>
        <a:p>
          <a:endParaRPr lang="zh-CN" altLang="en-US"/>
        </a:p>
      </dgm:t>
    </dgm:pt>
    <dgm:pt modelId="{EC1181BA-F8E7-4606-A9E9-0329789FA8C6}" type="sibTrans" cxnId="{0B3E4023-6B4C-4847-9597-CB800872F9B4}">
      <dgm:prSet/>
      <dgm:spPr/>
      <dgm:t>
        <a:bodyPr/>
        <a:lstStyle/>
        <a:p>
          <a:endParaRPr lang="zh-CN" altLang="en-US"/>
        </a:p>
      </dgm:t>
    </dgm:pt>
    <dgm:pt modelId="{D50C37EE-12E0-4A95-8545-047CF112CBA8}">
      <dgm:prSet phldrT="[文本]"/>
      <dgm:spPr/>
      <dgm:t>
        <a:bodyPr/>
        <a:lstStyle/>
        <a:p>
          <a:r>
            <a:rPr lang="zh-CN" altLang="en-US" dirty="0" smtClean="0"/>
            <a:t>表示现在</a:t>
          </a:r>
          <a:endParaRPr lang="zh-CN" altLang="en-US" dirty="0"/>
        </a:p>
      </dgm:t>
    </dgm:pt>
    <dgm:pt modelId="{CA3B48B3-0CDF-4F27-AE22-F9A109AD4D6D}" type="parTrans" cxnId="{953186F1-5DF2-4454-9B14-5396BC453BF3}">
      <dgm:prSet/>
      <dgm:spPr/>
      <dgm:t>
        <a:bodyPr/>
        <a:lstStyle/>
        <a:p>
          <a:endParaRPr lang="zh-CN" altLang="en-US"/>
        </a:p>
      </dgm:t>
    </dgm:pt>
    <dgm:pt modelId="{B720D87C-406F-4B5A-9C8B-A89231586DCD}" type="sibTrans" cxnId="{953186F1-5DF2-4454-9B14-5396BC453BF3}">
      <dgm:prSet/>
      <dgm:spPr/>
      <dgm:t>
        <a:bodyPr/>
        <a:lstStyle/>
        <a:p>
          <a:endParaRPr lang="zh-CN" altLang="en-US"/>
        </a:p>
      </dgm:t>
    </dgm:pt>
    <dgm:pt modelId="{CC1815FF-8473-41CC-85AC-7859D34671C8}">
      <dgm:prSet phldrT="[文本]"/>
      <dgm:spPr/>
      <dgm:t>
        <a:bodyPr/>
        <a:lstStyle/>
        <a:p>
          <a:r>
            <a:rPr lang="zh-CN" altLang="en-US" dirty="0" smtClean="0"/>
            <a:t>表示将来</a:t>
          </a:r>
          <a:endParaRPr lang="zh-CN" altLang="en-US" dirty="0"/>
        </a:p>
      </dgm:t>
    </dgm:pt>
    <dgm:pt modelId="{435BC6C6-9B7D-41EF-B77F-EC2D565A7CD7}" type="parTrans" cxnId="{D231ECDA-95B7-40A5-B954-D4F9B9424DF4}">
      <dgm:prSet/>
      <dgm:spPr/>
      <dgm:t>
        <a:bodyPr/>
        <a:lstStyle/>
        <a:p>
          <a:endParaRPr lang="zh-CN" altLang="en-US"/>
        </a:p>
      </dgm:t>
    </dgm:pt>
    <dgm:pt modelId="{6B399473-3C4E-4ABF-B91E-15A795BB8ECC}" type="sibTrans" cxnId="{D231ECDA-95B7-40A5-B954-D4F9B9424DF4}">
      <dgm:prSet/>
      <dgm:spPr/>
      <dgm:t>
        <a:bodyPr/>
        <a:lstStyle/>
        <a:p>
          <a:endParaRPr lang="zh-CN" altLang="en-US"/>
        </a:p>
      </dgm:t>
    </dgm:pt>
    <dgm:pt modelId="{292D655C-DE7D-478C-BCAA-8451CFD5E334}" type="pres">
      <dgm:prSet presAssocID="{A2270772-34DE-43C2-9DDC-632B70525B0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FE007E51-B1CA-47D3-9C72-782CB58E583F}" type="pres">
      <dgm:prSet presAssocID="{20B881A7-2CB4-4F9C-9CEE-5D5DEB443491}" presName="hierRoot1" presStyleCnt="0">
        <dgm:presLayoutVars>
          <dgm:hierBranch val="init"/>
        </dgm:presLayoutVars>
      </dgm:prSet>
      <dgm:spPr/>
    </dgm:pt>
    <dgm:pt modelId="{1F5A8776-ED60-4DC4-97E1-C163FA54AF3B}" type="pres">
      <dgm:prSet presAssocID="{20B881A7-2CB4-4F9C-9CEE-5D5DEB443491}" presName="rootComposite1" presStyleCnt="0"/>
      <dgm:spPr/>
    </dgm:pt>
    <dgm:pt modelId="{AE6AC75C-239D-4BBD-A234-F414C2A60F1B}" type="pres">
      <dgm:prSet presAssocID="{20B881A7-2CB4-4F9C-9CEE-5D5DEB443491}" presName="rootText1" presStyleLbl="node0" presStyleIdx="0" presStyleCnt="1" custScaleX="10868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BE9A1A3C-DA4A-4743-A502-A53AD7A040F2}" type="pres">
      <dgm:prSet presAssocID="{20B881A7-2CB4-4F9C-9CEE-5D5DEB443491}" presName="rootConnector1" presStyleLbl="node1" presStyleIdx="0" presStyleCnt="0"/>
      <dgm:spPr/>
      <dgm:t>
        <a:bodyPr/>
        <a:lstStyle/>
        <a:p>
          <a:endParaRPr lang="zh-CN" altLang="en-US"/>
        </a:p>
      </dgm:t>
    </dgm:pt>
    <dgm:pt modelId="{604F02D8-8E20-4B93-9D78-0D9BF219D478}" type="pres">
      <dgm:prSet presAssocID="{20B881A7-2CB4-4F9C-9CEE-5D5DEB443491}" presName="hierChild2" presStyleCnt="0"/>
      <dgm:spPr/>
    </dgm:pt>
    <dgm:pt modelId="{34B48396-0204-4DCD-8B85-ADD72B85B4F5}" type="pres">
      <dgm:prSet presAssocID="{CA3B48B3-0CDF-4F27-AE22-F9A109AD4D6D}" presName="Name37" presStyleLbl="parChTrans1D2" presStyleIdx="0" presStyleCnt="2"/>
      <dgm:spPr/>
      <dgm:t>
        <a:bodyPr/>
        <a:lstStyle/>
        <a:p>
          <a:endParaRPr lang="zh-CN" altLang="en-US"/>
        </a:p>
      </dgm:t>
    </dgm:pt>
    <dgm:pt modelId="{0B3655E6-392E-48F4-B97C-4D7F7A5456D7}" type="pres">
      <dgm:prSet presAssocID="{D50C37EE-12E0-4A95-8545-047CF112CBA8}" presName="hierRoot2" presStyleCnt="0">
        <dgm:presLayoutVars>
          <dgm:hierBranch val="init"/>
        </dgm:presLayoutVars>
      </dgm:prSet>
      <dgm:spPr/>
    </dgm:pt>
    <dgm:pt modelId="{AD31D1DE-237A-4F75-8B87-5569B80552A8}" type="pres">
      <dgm:prSet presAssocID="{D50C37EE-12E0-4A95-8545-047CF112CBA8}" presName="rootComposite" presStyleCnt="0"/>
      <dgm:spPr/>
    </dgm:pt>
    <dgm:pt modelId="{ED7F830C-9F7C-45C1-B610-C94102DD70EB}" type="pres">
      <dgm:prSet presAssocID="{D50C37EE-12E0-4A95-8545-047CF112CBA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6E62BCB5-513A-4BE8-91B7-AFAE5305950F}" type="pres">
      <dgm:prSet presAssocID="{D50C37EE-12E0-4A95-8545-047CF112CBA8}" presName="rootConnector" presStyleLbl="node2" presStyleIdx="0" presStyleCnt="2"/>
      <dgm:spPr/>
      <dgm:t>
        <a:bodyPr/>
        <a:lstStyle/>
        <a:p>
          <a:endParaRPr lang="zh-CN" altLang="en-US"/>
        </a:p>
      </dgm:t>
    </dgm:pt>
    <dgm:pt modelId="{84979E41-3399-4978-8245-80A8E6B0698C}" type="pres">
      <dgm:prSet presAssocID="{D50C37EE-12E0-4A95-8545-047CF112CBA8}" presName="hierChild4" presStyleCnt="0"/>
      <dgm:spPr/>
    </dgm:pt>
    <dgm:pt modelId="{B68A4E2D-D204-458E-9715-8B35A2A47F88}" type="pres">
      <dgm:prSet presAssocID="{D50C37EE-12E0-4A95-8545-047CF112CBA8}" presName="hierChild5" presStyleCnt="0"/>
      <dgm:spPr/>
    </dgm:pt>
    <dgm:pt modelId="{C1125D26-BBC5-4EA5-96C7-97BF63C213D3}" type="pres">
      <dgm:prSet presAssocID="{435BC6C6-9B7D-41EF-B77F-EC2D565A7CD7}" presName="Name37" presStyleLbl="parChTrans1D2" presStyleIdx="1" presStyleCnt="2"/>
      <dgm:spPr/>
      <dgm:t>
        <a:bodyPr/>
        <a:lstStyle/>
        <a:p>
          <a:endParaRPr lang="zh-CN" altLang="en-US"/>
        </a:p>
      </dgm:t>
    </dgm:pt>
    <dgm:pt modelId="{4408CF4A-87CA-42B2-83B7-0FD71822E7EB}" type="pres">
      <dgm:prSet presAssocID="{CC1815FF-8473-41CC-85AC-7859D34671C8}" presName="hierRoot2" presStyleCnt="0">
        <dgm:presLayoutVars>
          <dgm:hierBranch val="init"/>
        </dgm:presLayoutVars>
      </dgm:prSet>
      <dgm:spPr/>
    </dgm:pt>
    <dgm:pt modelId="{50A38687-1E99-416D-B17C-A6BE4D224179}" type="pres">
      <dgm:prSet presAssocID="{CC1815FF-8473-41CC-85AC-7859D34671C8}" presName="rootComposite" presStyleCnt="0"/>
      <dgm:spPr/>
    </dgm:pt>
    <dgm:pt modelId="{5C844483-C346-413F-9A03-F0C5146816FF}" type="pres">
      <dgm:prSet presAssocID="{CC1815FF-8473-41CC-85AC-7859D34671C8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7F67D572-2059-46B1-A3EE-59F13E6230ED}" type="pres">
      <dgm:prSet presAssocID="{CC1815FF-8473-41CC-85AC-7859D34671C8}" presName="rootConnector" presStyleLbl="node2" presStyleIdx="1" presStyleCnt="2"/>
      <dgm:spPr/>
      <dgm:t>
        <a:bodyPr/>
        <a:lstStyle/>
        <a:p>
          <a:endParaRPr lang="zh-CN" altLang="en-US"/>
        </a:p>
      </dgm:t>
    </dgm:pt>
    <dgm:pt modelId="{64632AB9-A909-4F40-B1B9-0ACB87341CC2}" type="pres">
      <dgm:prSet presAssocID="{CC1815FF-8473-41CC-85AC-7859D34671C8}" presName="hierChild4" presStyleCnt="0"/>
      <dgm:spPr/>
    </dgm:pt>
    <dgm:pt modelId="{2BECA9F3-4549-499A-8767-E46993627F1C}" type="pres">
      <dgm:prSet presAssocID="{CC1815FF-8473-41CC-85AC-7859D34671C8}" presName="hierChild5" presStyleCnt="0"/>
      <dgm:spPr/>
    </dgm:pt>
    <dgm:pt modelId="{5F0C34FD-70DC-4E5B-B25E-8BF5866D7336}" type="pres">
      <dgm:prSet presAssocID="{20B881A7-2CB4-4F9C-9CEE-5D5DEB443491}" presName="hierChild3" presStyleCnt="0"/>
      <dgm:spPr/>
    </dgm:pt>
  </dgm:ptLst>
  <dgm:cxnLst>
    <dgm:cxn modelId="{6813FE5B-3E50-4C64-9450-9A977A12A317}" type="presOf" srcId="{20B881A7-2CB4-4F9C-9CEE-5D5DEB443491}" destId="{AE6AC75C-239D-4BBD-A234-F414C2A60F1B}" srcOrd="0" destOrd="0" presId="urn:microsoft.com/office/officeart/2005/8/layout/orgChart1"/>
    <dgm:cxn modelId="{32D998D8-7E43-4E1F-BC93-E1E0F392DC26}" type="presOf" srcId="{A2270772-34DE-43C2-9DDC-632B70525B06}" destId="{292D655C-DE7D-478C-BCAA-8451CFD5E334}" srcOrd="0" destOrd="0" presId="urn:microsoft.com/office/officeart/2005/8/layout/orgChart1"/>
    <dgm:cxn modelId="{953186F1-5DF2-4454-9B14-5396BC453BF3}" srcId="{20B881A7-2CB4-4F9C-9CEE-5D5DEB443491}" destId="{D50C37EE-12E0-4A95-8545-047CF112CBA8}" srcOrd="0" destOrd="0" parTransId="{CA3B48B3-0CDF-4F27-AE22-F9A109AD4D6D}" sibTransId="{B720D87C-406F-4B5A-9C8B-A89231586DCD}"/>
    <dgm:cxn modelId="{0B3E4023-6B4C-4847-9597-CB800872F9B4}" srcId="{A2270772-34DE-43C2-9DDC-632B70525B06}" destId="{20B881A7-2CB4-4F9C-9CEE-5D5DEB443491}" srcOrd="0" destOrd="0" parTransId="{2C349186-35D7-4093-8642-3DC6EA02D914}" sibTransId="{EC1181BA-F8E7-4606-A9E9-0329789FA8C6}"/>
    <dgm:cxn modelId="{1979BC74-389A-4F6F-B505-20424A1881FB}" type="presOf" srcId="{CC1815FF-8473-41CC-85AC-7859D34671C8}" destId="{5C844483-C346-413F-9A03-F0C5146816FF}" srcOrd="0" destOrd="0" presId="urn:microsoft.com/office/officeart/2005/8/layout/orgChart1"/>
    <dgm:cxn modelId="{C1E41781-086C-4AF0-965A-AAB693BD11C9}" type="presOf" srcId="{435BC6C6-9B7D-41EF-B77F-EC2D565A7CD7}" destId="{C1125D26-BBC5-4EA5-96C7-97BF63C213D3}" srcOrd="0" destOrd="0" presId="urn:microsoft.com/office/officeart/2005/8/layout/orgChart1"/>
    <dgm:cxn modelId="{D231ECDA-95B7-40A5-B954-D4F9B9424DF4}" srcId="{20B881A7-2CB4-4F9C-9CEE-5D5DEB443491}" destId="{CC1815FF-8473-41CC-85AC-7859D34671C8}" srcOrd="1" destOrd="0" parTransId="{435BC6C6-9B7D-41EF-B77F-EC2D565A7CD7}" sibTransId="{6B399473-3C4E-4ABF-B91E-15A795BB8ECC}"/>
    <dgm:cxn modelId="{E90C33C3-A6AC-4355-9361-162907A5F520}" type="presOf" srcId="{CC1815FF-8473-41CC-85AC-7859D34671C8}" destId="{7F67D572-2059-46B1-A3EE-59F13E6230ED}" srcOrd="1" destOrd="0" presId="urn:microsoft.com/office/officeart/2005/8/layout/orgChart1"/>
    <dgm:cxn modelId="{0792553D-37A9-4C51-AD11-D2BE733EE6A7}" type="presOf" srcId="{D50C37EE-12E0-4A95-8545-047CF112CBA8}" destId="{6E62BCB5-513A-4BE8-91B7-AFAE5305950F}" srcOrd="1" destOrd="0" presId="urn:microsoft.com/office/officeart/2005/8/layout/orgChart1"/>
    <dgm:cxn modelId="{3578A7BB-9179-4B9A-8D7B-FE7EE1E08D93}" type="presOf" srcId="{CA3B48B3-0CDF-4F27-AE22-F9A109AD4D6D}" destId="{34B48396-0204-4DCD-8B85-ADD72B85B4F5}" srcOrd="0" destOrd="0" presId="urn:microsoft.com/office/officeart/2005/8/layout/orgChart1"/>
    <dgm:cxn modelId="{DBF53519-1BC8-4727-994A-E984ADDB8B51}" type="presOf" srcId="{20B881A7-2CB4-4F9C-9CEE-5D5DEB443491}" destId="{BE9A1A3C-DA4A-4743-A502-A53AD7A040F2}" srcOrd="1" destOrd="0" presId="urn:microsoft.com/office/officeart/2005/8/layout/orgChart1"/>
    <dgm:cxn modelId="{1A3DDD8F-C993-4777-9A0D-DE23F994EFB1}" type="presOf" srcId="{D50C37EE-12E0-4A95-8545-047CF112CBA8}" destId="{ED7F830C-9F7C-45C1-B610-C94102DD70EB}" srcOrd="0" destOrd="0" presId="urn:microsoft.com/office/officeart/2005/8/layout/orgChart1"/>
    <dgm:cxn modelId="{9F1F5F1D-3D6F-4478-862D-ED8B0C65CC23}" type="presParOf" srcId="{292D655C-DE7D-478C-BCAA-8451CFD5E334}" destId="{FE007E51-B1CA-47D3-9C72-782CB58E583F}" srcOrd="0" destOrd="0" presId="urn:microsoft.com/office/officeart/2005/8/layout/orgChart1"/>
    <dgm:cxn modelId="{AB27498E-88F9-472F-9BB8-DADC36ED713F}" type="presParOf" srcId="{FE007E51-B1CA-47D3-9C72-782CB58E583F}" destId="{1F5A8776-ED60-4DC4-97E1-C163FA54AF3B}" srcOrd="0" destOrd="0" presId="urn:microsoft.com/office/officeart/2005/8/layout/orgChart1"/>
    <dgm:cxn modelId="{252C7D74-25E5-43AA-A6BF-B12F86367597}" type="presParOf" srcId="{1F5A8776-ED60-4DC4-97E1-C163FA54AF3B}" destId="{AE6AC75C-239D-4BBD-A234-F414C2A60F1B}" srcOrd="0" destOrd="0" presId="urn:microsoft.com/office/officeart/2005/8/layout/orgChart1"/>
    <dgm:cxn modelId="{E094E40A-7DE7-420B-A162-36E86B6A4078}" type="presParOf" srcId="{1F5A8776-ED60-4DC4-97E1-C163FA54AF3B}" destId="{BE9A1A3C-DA4A-4743-A502-A53AD7A040F2}" srcOrd="1" destOrd="0" presId="urn:microsoft.com/office/officeart/2005/8/layout/orgChart1"/>
    <dgm:cxn modelId="{2BB4D8CC-3F0B-438C-93BF-0A0E0ADCC1B1}" type="presParOf" srcId="{FE007E51-B1CA-47D3-9C72-782CB58E583F}" destId="{604F02D8-8E20-4B93-9D78-0D9BF219D478}" srcOrd="1" destOrd="0" presId="urn:microsoft.com/office/officeart/2005/8/layout/orgChart1"/>
    <dgm:cxn modelId="{3E87995E-910F-4D77-B5B0-3573C3BF7E11}" type="presParOf" srcId="{604F02D8-8E20-4B93-9D78-0D9BF219D478}" destId="{34B48396-0204-4DCD-8B85-ADD72B85B4F5}" srcOrd="0" destOrd="0" presId="urn:microsoft.com/office/officeart/2005/8/layout/orgChart1"/>
    <dgm:cxn modelId="{2D780E69-5EC4-47ED-B3DB-9F3EBD4367CA}" type="presParOf" srcId="{604F02D8-8E20-4B93-9D78-0D9BF219D478}" destId="{0B3655E6-392E-48F4-B97C-4D7F7A5456D7}" srcOrd="1" destOrd="0" presId="urn:microsoft.com/office/officeart/2005/8/layout/orgChart1"/>
    <dgm:cxn modelId="{0FE44472-083A-4978-AEF8-3DB66E6EBFE5}" type="presParOf" srcId="{0B3655E6-392E-48F4-B97C-4D7F7A5456D7}" destId="{AD31D1DE-237A-4F75-8B87-5569B80552A8}" srcOrd="0" destOrd="0" presId="urn:microsoft.com/office/officeart/2005/8/layout/orgChart1"/>
    <dgm:cxn modelId="{5DA16E88-FAD2-418C-BE47-FCC2245E67B5}" type="presParOf" srcId="{AD31D1DE-237A-4F75-8B87-5569B80552A8}" destId="{ED7F830C-9F7C-45C1-B610-C94102DD70EB}" srcOrd="0" destOrd="0" presId="urn:microsoft.com/office/officeart/2005/8/layout/orgChart1"/>
    <dgm:cxn modelId="{40F24982-BE3A-40F4-BC3E-82ACDF2EE8CC}" type="presParOf" srcId="{AD31D1DE-237A-4F75-8B87-5569B80552A8}" destId="{6E62BCB5-513A-4BE8-91B7-AFAE5305950F}" srcOrd="1" destOrd="0" presId="urn:microsoft.com/office/officeart/2005/8/layout/orgChart1"/>
    <dgm:cxn modelId="{C7E7BD0F-C8CD-4D59-8FD6-44242FE16B27}" type="presParOf" srcId="{0B3655E6-392E-48F4-B97C-4D7F7A5456D7}" destId="{84979E41-3399-4978-8245-80A8E6B0698C}" srcOrd="1" destOrd="0" presId="urn:microsoft.com/office/officeart/2005/8/layout/orgChart1"/>
    <dgm:cxn modelId="{CA5C7C97-FD52-4BF3-B976-A1837CF9CD87}" type="presParOf" srcId="{0B3655E6-392E-48F4-B97C-4D7F7A5456D7}" destId="{B68A4E2D-D204-458E-9715-8B35A2A47F88}" srcOrd="2" destOrd="0" presId="urn:microsoft.com/office/officeart/2005/8/layout/orgChart1"/>
    <dgm:cxn modelId="{762E2C11-C562-441C-875C-2DA65FD8636F}" type="presParOf" srcId="{604F02D8-8E20-4B93-9D78-0D9BF219D478}" destId="{C1125D26-BBC5-4EA5-96C7-97BF63C213D3}" srcOrd="2" destOrd="0" presId="urn:microsoft.com/office/officeart/2005/8/layout/orgChart1"/>
    <dgm:cxn modelId="{5CC0F984-F9DC-475B-B168-627AC4AB612D}" type="presParOf" srcId="{604F02D8-8E20-4B93-9D78-0D9BF219D478}" destId="{4408CF4A-87CA-42B2-83B7-0FD71822E7EB}" srcOrd="3" destOrd="0" presId="urn:microsoft.com/office/officeart/2005/8/layout/orgChart1"/>
    <dgm:cxn modelId="{FC779B64-4660-4185-A603-B02837AE1B1B}" type="presParOf" srcId="{4408CF4A-87CA-42B2-83B7-0FD71822E7EB}" destId="{50A38687-1E99-416D-B17C-A6BE4D224179}" srcOrd="0" destOrd="0" presId="urn:microsoft.com/office/officeart/2005/8/layout/orgChart1"/>
    <dgm:cxn modelId="{75B2B638-5B13-4101-8B5F-DBB9F7465999}" type="presParOf" srcId="{50A38687-1E99-416D-B17C-A6BE4D224179}" destId="{5C844483-C346-413F-9A03-F0C5146816FF}" srcOrd="0" destOrd="0" presId="urn:microsoft.com/office/officeart/2005/8/layout/orgChart1"/>
    <dgm:cxn modelId="{14CD6B80-9F47-48E8-9F83-59DBF2A2D290}" type="presParOf" srcId="{50A38687-1E99-416D-B17C-A6BE4D224179}" destId="{7F67D572-2059-46B1-A3EE-59F13E6230ED}" srcOrd="1" destOrd="0" presId="urn:microsoft.com/office/officeart/2005/8/layout/orgChart1"/>
    <dgm:cxn modelId="{6AB11671-3AC2-49E3-9E13-AB0A6128B349}" type="presParOf" srcId="{4408CF4A-87CA-42B2-83B7-0FD71822E7EB}" destId="{64632AB9-A909-4F40-B1B9-0ACB87341CC2}" srcOrd="1" destOrd="0" presId="urn:microsoft.com/office/officeart/2005/8/layout/orgChart1"/>
    <dgm:cxn modelId="{07A29E25-BAFD-4BB4-9662-1F6981CA7100}" type="presParOf" srcId="{4408CF4A-87CA-42B2-83B7-0FD71822E7EB}" destId="{2BECA9F3-4549-499A-8767-E46993627F1C}" srcOrd="2" destOrd="0" presId="urn:microsoft.com/office/officeart/2005/8/layout/orgChart1"/>
    <dgm:cxn modelId="{7B4F5BB4-9AD1-4483-B3C4-0A680E1FC36E}" type="presParOf" srcId="{FE007E51-B1CA-47D3-9C72-782CB58E583F}" destId="{5F0C34FD-70DC-4E5B-B25E-8BF5866D733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125D26-BBC5-4EA5-96C7-97BF63C213D3}">
      <dsp:nvSpPr>
        <dsp:cNvPr id="0" name=""/>
        <dsp:cNvSpPr/>
      </dsp:nvSpPr>
      <dsp:spPr>
        <a:xfrm>
          <a:off x="5257800" y="1798278"/>
          <a:ext cx="2174490" cy="754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7390"/>
              </a:lnTo>
              <a:lnTo>
                <a:pt x="2174490" y="377390"/>
              </a:lnTo>
              <a:lnTo>
                <a:pt x="2174490" y="7547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B48396-0204-4DCD-8B85-ADD72B85B4F5}">
      <dsp:nvSpPr>
        <dsp:cNvPr id="0" name=""/>
        <dsp:cNvSpPr/>
      </dsp:nvSpPr>
      <dsp:spPr>
        <a:xfrm>
          <a:off x="3083309" y="1798278"/>
          <a:ext cx="2174490" cy="754781"/>
        </a:xfrm>
        <a:custGeom>
          <a:avLst/>
          <a:gdLst/>
          <a:ahLst/>
          <a:cxnLst/>
          <a:rect l="0" t="0" r="0" b="0"/>
          <a:pathLst>
            <a:path>
              <a:moveTo>
                <a:pt x="2174490" y="0"/>
              </a:moveTo>
              <a:lnTo>
                <a:pt x="2174490" y="377390"/>
              </a:lnTo>
              <a:lnTo>
                <a:pt x="0" y="377390"/>
              </a:lnTo>
              <a:lnTo>
                <a:pt x="0" y="7547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6AC75C-239D-4BBD-A234-F414C2A60F1B}">
      <dsp:nvSpPr>
        <dsp:cNvPr id="0" name=""/>
        <dsp:cNvSpPr/>
      </dsp:nvSpPr>
      <dsp:spPr>
        <a:xfrm>
          <a:off x="3304676" y="1178"/>
          <a:ext cx="3906247" cy="1797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6000" kern="1200" dirty="0" smtClean="0"/>
            <a:t>现在进行时</a:t>
          </a:r>
          <a:endParaRPr lang="zh-CN" altLang="en-US" sz="6000" kern="1200" dirty="0"/>
        </a:p>
      </dsp:txBody>
      <dsp:txXfrm>
        <a:off x="3304676" y="1178"/>
        <a:ext cx="3906247" cy="1797099"/>
      </dsp:txXfrm>
    </dsp:sp>
    <dsp:sp modelId="{ED7F830C-9F7C-45C1-B610-C94102DD70EB}">
      <dsp:nvSpPr>
        <dsp:cNvPr id="0" name=""/>
        <dsp:cNvSpPr/>
      </dsp:nvSpPr>
      <dsp:spPr>
        <a:xfrm>
          <a:off x="1286209" y="2553059"/>
          <a:ext cx="3594199" cy="1797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6000" kern="1200" dirty="0" smtClean="0"/>
            <a:t>表示现在</a:t>
          </a:r>
          <a:endParaRPr lang="zh-CN" altLang="en-US" sz="6000" kern="1200" dirty="0"/>
        </a:p>
      </dsp:txBody>
      <dsp:txXfrm>
        <a:off x="1286209" y="2553059"/>
        <a:ext cx="3594199" cy="1797099"/>
      </dsp:txXfrm>
    </dsp:sp>
    <dsp:sp modelId="{5C844483-C346-413F-9A03-F0C5146816FF}">
      <dsp:nvSpPr>
        <dsp:cNvPr id="0" name=""/>
        <dsp:cNvSpPr/>
      </dsp:nvSpPr>
      <dsp:spPr>
        <a:xfrm>
          <a:off x="5635190" y="2553059"/>
          <a:ext cx="3594199" cy="1797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6000" kern="1200" dirty="0" smtClean="0"/>
            <a:t>表示将来</a:t>
          </a:r>
          <a:endParaRPr lang="zh-CN" altLang="en-US" sz="6000" kern="1200" dirty="0"/>
        </a:p>
      </dsp:txBody>
      <dsp:txXfrm>
        <a:off x="5635190" y="2553059"/>
        <a:ext cx="3594199" cy="17970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096809-DE13-462B-8A91-8A420D0E553E}" type="datetimeFigureOut">
              <a:rPr lang="zh-CN" altLang="en-US" smtClean="0"/>
              <a:t>2016/2/24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0B5C9-4556-4A66-AFF6-F611F1F6EC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1712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0B5C9-4556-4A66-AFF6-F611F1F6EC43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3656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996AB-AA0D-49AC-9992-EF2FDDB031A4}" type="datetimeFigureOut">
              <a:rPr lang="zh-CN" altLang="en-US" smtClean="0"/>
              <a:t>2016/2/24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3110E-D5BB-476D-89B9-8647989B7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2402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996AB-AA0D-49AC-9992-EF2FDDB031A4}" type="datetimeFigureOut">
              <a:rPr lang="zh-CN" altLang="en-US" smtClean="0"/>
              <a:t>2016/2/24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3110E-D5BB-476D-89B9-8647989B7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0696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996AB-AA0D-49AC-9992-EF2FDDB031A4}" type="datetimeFigureOut">
              <a:rPr lang="zh-CN" altLang="en-US" smtClean="0"/>
              <a:t>2016/2/24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3110E-D5BB-476D-89B9-8647989B7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2756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996AB-AA0D-49AC-9992-EF2FDDB031A4}" type="datetimeFigureOut">
              <a:rPr lang="zh-CN" altLang="en-US" smtClean="0"/>
              <a:t>2016/2/24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3110E-D5BB-476D-89B9-8647989B7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1886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996AB-AA0D-49AC-9992-EF2FDDB031A4}" type="datetimeFigureOut">
              <a:rPr lang="zh-CN" altLang="en-US" smtClean="0"/>
              <a:t>2016/2/24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3110E-D5BB-476D-89B9-8647989B7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409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996AB-AA0D-49AC-9992-EF2FDDB031A4}" type="datetimeFigureOut">
              <a:rPr lang="zh-CN" altLang="en-US" smtClean="0"/>
              <a:t>2016/2/24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3110E-D5BB-476D-89B9-8647989B7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8481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996AB-AA0D-49AC-9992-EF2FDDB031A4}" type="datetimeFigureOut">
              <a:rPr lang="zh-CN" altLang="en-US" smtClean="0"/>
              <a:t>2016/2/24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3110E-D5BB-476D-89B9-8647989B7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5536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996AB-AA0D-49AC-9992-EF2FDDB031A4}" type="datetimeFigureOut">
              <a:rPr lang="zh-CN" altLang="en-US" smtClean="0"/>
              <a:t>2016/2/24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3110E-D5BB-476D-89B9-8647989B7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9743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996AB-AA0D-49AC-9992-EF2FDDB031A4}" type="datetimeFigureOut">
              <a:rPr lang="zh-CN" altLang="en-US" smtClean="0"/>
              <a:t>2016/2/24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3110E-D5BB-476D-89B9-8647989B7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6197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996AB-AA0D-49AC-9992-EF2FDDB031A4}" type="datetimeFigureOut">
              <a:rPr lang="zh-CN" altLang="en-US" smtClean="0"/>
              <a:t>2016/2/24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3110E-D5BB-476D-89B9-8647989B7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4805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996AB-AA0D-49AC-9992-EF2FDDB031A4}" type="datetimeFigureOut">
              <a:rPr lang="zh-CN" altLang="en-US" smtClean="0"/>
              <a:t>2016/2/24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3110E-D5BB-476D-89B9-8647989B7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4165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996AB-AA0D-49AC-9992-EF2FDDB031A4}" type="datetimeFigureOut">
              <a:rPr lang="zh-CN" altLang="en-US" smtClean="0"/>
              <a:t>2016/2/24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3110E-D5BB-476D-89B9-8647989B7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3161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07245" y="1377536"/>
            <a:ext cx="10208455" cy="2915065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/>
              <a:t>The Present </a:t>
            </a:r>
            <a:r>
              <a:rPr lang="en-US" altLang="zh-CN" b="1" dirty="0"/>
              <a:t>C</a:t>
            </a:r>
            <a:r>
              <a:rPr lang="en-US" altLang="zh-CN" b="1" dirty="0" smtClean="0"/>
              <a:t>ontinuous Tense </a:t>
            </a:r>
            <a:br>
              <a:rPr lang="en-US" altLang="zh-CN" b="1" dirty="0" smtClean="0"/>
            </a:br>
            <a:r>
              <a:rPr lang="en-US" altLang="zh-CN" b="1" dirty="0" smtClean="0"/>
              <a:t>for Future Actions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现在进行时 表将来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176161" y="6030119"/>
            <a:ext cx="7297615" cy="1655762"/>
          </a:xfrm>
        </p:spPr>
        <p:txBody>
          <a:bodyPr/>
          <a:lstStyle/>
          <a:p>
            <a:r>
              <a:rPr lang="zh-CN" altLang="en-US" dirty="0" smtClean="0"/>
              <a:t>华南</a:t>
            </a:r>
            <a:r>
              <a:rPr lang="zh-CN" altLang="en-US" dirty="0" smtClean="0"/>
              <a:t>师范大学外国语言文化学院    胡清清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847187" y="229967"/>
            <a:ext cx="5727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i="1" dirty="0" smtClean="0"/>
              <a:t>Unit 3  Grammar </a:t>
            </a:r>
          </a:p>
        </p:txBody>
      </p:sp>
    </p:spTree>
    <p:extLst>
      <p:ext uri="{BB962C8B-B14F-4D97-AF65-F5344CB8AC3E}">
        <p14:creationId xmlns:p14="http://schemas.microsoft.com/office/powerpoint/2010/main" val="335051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65714" y="2646571"/>
            <a:ext cx="4320880" cy="3648034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现在进行</a:t>
            </a:r>
            <a:r>
              <a:rPr lang="zh-CN" altLang="en-US" dirty="0" smtClean="0"/>
              <a:t>时可以表示将来，主要用于按计划或安排要发生的动作。通常带一个表将来的时间状语。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577" y="148917"/>
            <a:ext cx="5889246" cy="85961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9344" y="2646571"/>
            <a:ext cx="5256797" cy="525679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4533" y="1008528"/>
            <a:ext cx="5730737" cy="11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20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79208" y="1996245"/>
            <a:ext cx="8798169" cy="4545231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（</a:t>
            </a:r>
            <a:r>
              <a:rPr lang="en-US" altLang="zh-CN" dirty="0" smtClean="0"/>
              <a:t>1</a:t>
            </a:r>
            <a:r>
              <a:rPr lang="zh-CN" altLang="en-US" dirty="0" smtClean="0"/>
              <a:t>）有此用法的动词多是位移动词，如：</a:t>
            </a:r>
            <a:r>
              <a:rPr lang="en-US" altLang="zh-CN" dirty="0" smtClean="0"/>
              <a:t>come, go, get, start, stay, arrive, leave, return, see off, take off </a:t>
            </a:r>
            <a:r>
              <a:rPr lang="zh-CN" altLang="en-US" dirty="0" smtClean="0"/>
              <a:t>等。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en-US" altLang="zh-CN" dirty="0"/>
              <a:t>I am leaving tomorrow. </a:t>
            </a:r>
          </a:p>
          <a:p>
            <a:pPr marL="0" indent="0">
              <a:buNone/>
            </a:pPr>
            <a:r>
              <a:rPr lang="zh-CN" altLang="en-US" dirty="0" smtClean="0"/>
              <a:t>   我</a:t>
            </a:r>
            <a:r>
              <a:rPr lang="zh-CN" altLang="en-US" dirty="0"/>
              <a:t>明天走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 smtClean="0"/>
              <a:t>I am seeing him off this afternoon.</a:t>
            </a:r>
          </a:p>
          <a:p>
            <a:pPr marL="0" indent="0">
              <a:buNone/>
            </a:pPr>
            <a:r>
              <a:rPr lang="zh-CN" altLang="en-US" dirty="0"/>
              <a:t> </a:t>
            </a:r>
            <a:r>
              <a:rPr lang="zh-CN" altLang="en-US" dirty="0" smtClean="0"/>
              <a:t>  我</a:t>
            </a:r>
            <a:r>
              <a:rPr lang="zh-CN" altLang="en-US" dirty="0"/>
              <a:t>今天下午为他送行。</a:t>
            </a:r>
            <a:endParaRPr lang="en-US" altLang="zh-CN" dirty="0" smtClean="0"/>
          </a:p>
          <a:p>
            <a:r>
              <a:rPr lang="en-US" altLang="zh-CN" dirty="0"/>
              <a:t>He is returning this weekend.</a:t>
            </a:r>
          </a:p>
          <a:p>
            <a:pPr marL="0" indent="0">
              <a:buNone/>
            </a:pPr>
            <a:r>
              <a:rPr lang="zh-CN" altLang="en-US" dirty="0"/>
              <a:t> </a:t>
            </a:r>
            <a:r>
              <a:rPr lang="zh-CN" altLang="en-US" dirty="0" smtClean="0"/>
              <a:t>   他</a:t>
            </a:r>
            <a:r>
              <a:rPr lang="zh-CN" altLang="en-US" dirty="0"/>
              <a:t>这个周末回来。</a:t>
            </a:r>
          </a:p>
          <a:p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867" y="146625"/>
            <a:ext cx="5889246" cy="859611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867917" y="843113"/>
            <a:ext cx="57246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现在进行时表将来</a:t>
            </a:r>
            <a:endParaRPr lang="zh-CN" altLang="en-US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2766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10154" y="2374265"/>
            <a:ext cx="8230772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2</a:t>
            </a:r>
            <a:r>
              <a:rPr lang="zh-CN" altLang="en-US" dirty="0"/>
              <a:t>）表示交通方式，行程安排的动词，例如</a:t>
            </a:r>
            <a:r>
              <a:rPr lang="en-US" altLang="zh-CN" dirty="0"/>
              <a:t>fly, walk, ride, drive, take (a bus, a taxi)</a:t>
            </a:r>
            <a:r>
              <a:rPr lang="zh-CN" altLang="en-US" dirty="0"/>
              <a:t>等现在进行时也常用于表示将来。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I am flying to </a:t>
            </a:r>
            <a:r>
              <a:rPr lang="en-US" altLang="zh-CN" dirty="0"/>
              <a:t>S</a:t>
            </a:r>
            <a:r>
              <a:rPr lang="en-US" altLang="zh-CN" dirty="0" smtClean="0"/>
              <a:t>hanghai tomorrow.</a:t>
            </a:r>
          </a:p>
          <a:p>
            <a:pPr marL="0" indent="0">
              <a:buNone/>
            </a:pPr>
            <a:r>
              <a:rPr lang="zh-CN" altLang="en-US" dirty="0" smtClean="0"/>
              <a:t>   我明天坐飞机去上海。</a:t>
            </a:r>
            <a:endParaRPr lang="en-US" altLang="zh-CN" dirty="0" smtClean="0"/>
          </a:p>
          <a:p>
            <a:r>
              <a:rPr lang="en-US" altLang="zh-CN" dirty="0" smtClean="0"/>
              <a:t>He is taking his son to the Central Park this Saturday.</a:t>
            </a:r>
          </a:p>
          <a:p>
            <a:pPr marL="0" indent="0">
              <a:buNone/>
            </a:pPr>
            <a:r>
              <a:rPr lang="zh-CN" altLang="en-US" dirty="0" smtClean="0"/>
              <a:t>   他这个周六要带他儿子去中央公园。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877" y="167094"/>
            <a:ext cx="5889246" cy="85961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3344" y="1026705"/>
            <a:ext cx="5730737" cy="11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86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80493" y="2023625"/>
            <a:ext cx="9145172" cy="4786190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3</a:t>
            </a:r>
            <a:r>
              <a:rPr lang="zh-CN" altLang="en-US" dirty="0"/>
              <a:t>）另外也可使用某些非位移动词，例如 </a:t>
            </a:r>
            <a:r>
              <a:rPr lang="en-US" altLang="zh-CN" dirty="0"/>
              <a:t>do, buy, meet, have, play, spend</a:t>
            </a:r>
            <a:r>
              <a:rPr lang="zh-CN" altLang="en-US" dirty="0"/>
              <a:t>等，此时句中一般要有表示将来的时间状语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endParaRPr lang="zh-CN" altLang="en-US" dirty="0"/>
          </a:p>
          <a:p>
            <a:r>
              <a:rPr lang="en-US" altLang="zh-CN" dirty="0"/>
              <a:t>We are playing basketball tomorrow</a:t>
            </a:r>
            <a:r>
              <a:rPr lang="en-US" altLang="zh-CN" dirty="0" smtClean="0"/>
              <a:t>.</a:t>
            </a:r>
          </a:p>
          <a:p>
            <a:pPr marL="0" indent="0">
              <a:buNone/>
            </a:pPr>
            <a:r>
              <a:rPr lang="zh-CN" altLang="en-US" dirty="0" smtClean="0"/>
              <a:t>   我们明天打篮球。</a:t>
            </a:r>
            <a:endParaRPr lang="en-US" altLang="zh-CN" dirty="0" smtClean="0"/>
          </a:p>
          <a:p>
            <a:r>
              <a:rPr lang="en-US" altLang="zh-CN" dirty="0" smtClean="0"/>
              <a:t>They are having party on Saturday.</a:t>
            </a:r>
          </a:p>
          <a:p>
            <a:pPr marL="0" indent="0">
              <a:buNone/>
            </a:pPr>
            <a:r>
              <a:rPr lang="zh-CN" altLang="en-US" dirty="0" smtClean="0"/>
              <a:t>   他们星期六聚会。</a:t>
            </a:r>
            <a:endParaRPr lang="en-US" altLang="zh-CN" dirty="0"/>
          </a:p>
          <a:p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877" y="167094"/>
            <a:ext cx="5889246" cy="85961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5886" y="828705"/>
            <a:ext cx="5730737" cy="11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69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0589" y="2306888"/>
            <a:ext cx="6356684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1" i="1" dirty="0" smtClean="0"/>
              <a:t>We are having a Christmas party</a:t>
            </a:r>
          </a:p>
          <a:p>
            <a:r>
              <a:rPr lang="en-US" altLang="zh-CN" dirty="0" smtClean="0"/>
              <a:t>Where are you going?</a:t>
            </a:r>
          </a:p>
          <a:p>
            <a:r>
              <a:rPr lang="en-US" altLang="zh-CN" dirty="0" smtClean="0"/>
              <a:t>When are you getting there? </a:t>
            </a:r>
          </a:p>
          <a:p>
            <a:r>
              <a:rPr lang="en-US" altLang="zh-CN" dirty="0" smtClean="0"/>
              <a:t>What are you doing there?</a:t>
            </a:r>
          </a:p>
          <a:p>
            <a:r>
              <a:rPr lang="en-US" altLang="zh-CN" dirty="0" smtClean="0"/>
              <a:t>Who are you inviting?</a:t>
            </a:r>
          </a:p>
          <a:p>
            <a:r>
              <a:rPr lang="en-US" altLang="zh-CN" dirty="0" smtClean="0"/>
              <a:t>Where are you staying?</a:t>
            </a:r>
          </a:p>
          <a:p>
            <a:r>
              <a:rPr lang="en-US" altLang="zh-CN" dirty="0" smtClean="0"/>
              <a:t>How much are you spending on it?</a:t>
            </a:r>
          </a:p>
          <a:p>
            <a:r>
              <a:rPr lang="en-US" altLang="zh-CN" dirty="0" smtClean="0"/>
              <a:t>When are you coming back?</a:t>
            </a:r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877" y="154394"/>
            <a:ext cx="5889246" cy="859611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283746" y="1114076"/>
            <a:ext cx="38991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homework</a:t>
            </a:r>
            <a:endParaRPr lang="zh-CN" altLang="en-US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97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35" y="123646"/>
            <a:ext cx="5889246" cy="859611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772" y="3686175"/>
            <a:ext cx="3171825" cy="3171825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2189747" y="2939200"/>
            <a:ext cx="64338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en-US" altLang="zh-CN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 h a n k </a:t>
            </a:r>
            <a:r>
              <a:rPr lang="en-US" altLang="zh-CN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 for listening</a:t>
            </a:r>
            <a:endParaRPr lang="zh-CN" altLang="en-US" sz="5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86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533" y="685801"/>
            <a:ext cx="9140867" cy="6854463"/>
          </a:xfrm>
        </p:spPr>
      </p:pic>
    </p:spTree>
    <p:extLst>
      <p:ext uri="{BB962C8B-B14F-4D97-AF65-F5344CB8AC3E}">
        <p14:creationId xmlns:p14="http://schemas.microsoft.com/office/powerpoint/2010/main" val="332761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363451" y="461127"/>
            <a:ext cx="3781927" cy="1325563"/>
          </a:xfrm>
        </p:spPr>
        <p:txBody>
          <a:bodyPr/>
          <a:lstStyle/>
          <a:p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真相只有一个</a:t>
            </a:r>
            <a:endParaRPr lang="zh-CN" alt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圆角矩形标注 3"/>
          <p:cNvSpPr/>
          <p:nvPr/>
        </p:nvSpPr>
        <p:spPr>
          <a:xfrm>
            <a:off x="1872912" y="1964911"/>
            <a:ext cx="3633537" cy="1386638"/>
          </a:xfrm>
          <a:prstGeom prst="wedgeRoundRectCallout">
            <a:avLst>
              <a:gd name="adj1" fmla="val 42383"/>
              <a:gd name="adj2" fmla="val 7922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Gungsuh" panose="02030600000101010101" pitchFamily="18" charset="-127"/>
                <a:ea typeface="Gungsuh" panose="02030600000101010101" pitchFamily="18" charset="-127"/>
              </a:rPr>
              <a:t>I am eating your cake.</a:t>
            </a:r>
          </a:p>
        </p:txBody>
      </p:sp>
      <p:sp>
        <p:nvSpPr>
          <p:cNvPr id="5" name="圆角矩形标注 4"/>
          <p:cNvSpPr/>
          <p:nvPr/>
        </p:nvSpPr>
        <p:spPr>
          <a:xfrm>
            <a:off x="7002378" y="1882943"/>
            <a:ext cx="4237124" cy="1410702"/>
          </a:xfrm>
          <a:prstGeom prst="wedgeRoundRectCallout">
            <a:avLst>
              <a:gd name="adj1" fmla="val -43491"/>
              <a:gd name="adj2" fmla="val 7882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Gungsuh" panose="02030600000101010101" pitchFamily="18" charset="-127"/>
                <a:ea typeface="Gungsuh" panose="02030600000101010101" pitchFamily="18" charset="-127"/>
              </a:rPr>
              <a:t>I am going to eat your cake.</a:t>
            </a:r>
          </a:p>
        </p:txBody>
      </p:sp>
      <p:sp>
        <p:nvSpPr>
          <p:cNvPr id="6" name="等于号 5"/>
          <p:cNvSpPr/>
          <p:nvPr/>
        </p:nvSpPr>
        <p:spPr>
          <a:xfrm>
            <a:off x="5838321" y="2339391"/>
            <a:ext cx="832186" cy="481263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9302" y="3854619"/>
            <a:ext cx="2474498" cy="3564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539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5634" y="576353"/>
            <a:ext cx="3474720" cy="1304698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32404" y="2807562"/>
            <a:ext cx="2651760" cy="4142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现在进行时</a:t>
            </a:r>
            <a:r>
              <a:rPr lang="en-US" altLang="zh-C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</a:t>
            </a:r>
          </a:p>
          <a:p>
            <a:endParaRPr lang="en-US" altLang="zh-CN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7" r="-35902" b="10106"/>
          <a:stretch/>
        </p:blipFill>
        <p:spPr>
          <a:xfrm>
            <a:off x="7114825" y="1280160"/>
            <a:ext cx="6357414" cy="5577840"/>
          </a:xfrm>
          <a:prstGeom prst="rect">
            <a:avLst/>
          </a:prstGeom>
        </p:spPr>
      </p:pic>
      <p:sp>
        <p:nvSpPr>
          <p:cNvPr id="7" name="下箭头 6"/>
          <p:cNvSpPr/>
          <p:nvPr/>
        </p:nvSpPr>
        <p:spPr>
          <a:xfrm>
            <a:off x="3852454" y="3543300"/>
            <a:ext cx="401048" cy="13061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2625634" y="5078094"/>
            <a:ext cx="3255736" cy="420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ts val="1000"/>
              </a:spcBef>
            </a:pPr>
            <a:r>
              <a:rPr lang="en-US" altLang="zh-CN" sz="2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Be(am, is, are) +V.ing</a:t>
            </a:r>
            <a:endParaRPr lang="zh-CN" altLang="en-US" sz="2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477" y="146547"/>
            <a:ext cx="5889246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782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30400" y="2168525"/>
            <a:ext cx="8966200" cy="4194175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现在进行时的一般用法：</a:t>
            </a:r>
          </a:p>
          <a:p>
            <a:pPr marL="0" indent="0">
              <a:buNone/>
            </a:pPr>
            <a:r>
              <a:rPr lang="zh-CN" altLang="en-US" dirty="0" smtClean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）表示说话的时刻正在发生的动作，常与</a:t>
            </a:r>
            <a:r>
              <a:rPr lang="en-US" altLang="zh-CN" dirty="0"/>
              <a:t>now, at the moment</a:t>
            </a:r>
            <a:r>
              <a:rPr lang="zh-CN" altLang="en-US" dirty="0"/>
              <a:t>连用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endParaRPr lang="zh-CN" altLang="en-US" dirty="0"/>
          </a:p>
          <a:p>
            <a:r>
              <a:rPr lang="en-US" altLang="zh-CN" dirty="0"/>
              <a:t>He </a:t>
            </a:r>
            <a:r>
              <a:rPr lang="en-US" altLang="zh-CN" u="sng" dirty="0"/>
              <a:t>is doing </a:t>
            </a:r>
            <a:r>
              <a:rPr lang="en-US" altLang="zh-CN" dirty="0"/>
              <a:t>his homework </a:t>
            </a:r>
            <a:r>
              <a:rPr lang="en-US" altLang="zh-CN" dirty="0" smtClean="0"/>
              <a:t>at the moment.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</a:t>
            </a:r>
            <a:r>
              <a:rPr lang="zh-CN" altLang="en-US" dirty="0" smtClean="0"/>
              <a:t>他正在做作业。</a:t>
            </a:r>
            <a:endParaRPr lang="en-US" altLang="zh-CN" dirty="0" smtClean="0"/>
          </a:p>
          <a:p>
            <a:r>
              <a:rPr lang="en-US" altLang="zh-CN" dirty="0" smtClean="0"/>
              <a:t>We </a:t>
            </a:r>
            <a:r>
              <a:rPr lang="en-US" altLang="zh-CN" u="sng" dirty="0" smtClean="0"/>
              <a:t>are waiting </a:t>
            </a:r>
            <a:r>
              <a:rPr lang="en-US" altLang="zh-CN" dirty="0" smtClean="0"/>
              <a:t>for you now.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</a:t>
            </a:r>
            <a:r>
              <a:rPr lang="zh-CN" altLang="en-US" dirty="0" smtClean="0"/>
              <a:t>我们在等你。</a:t>
            </a:r>
            <a:endParaRPr lang="en-US" altLang="zh-CN" dirty="0"/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877" y="167094"/>
            <a:ext cx="5889246" cy="85961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6389" y="374376"/>
            <a:ext cx="3475021" cy="1304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93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87553" y="2353899"/>
            <a:ext cx="9186038" cy="34212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 smtClean="0"/>
              <a:t>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）表示现阶段正在</a:t>
            </a:r>
            <a:r>
              <a:rPr lang="zh-CN" altLang="en-US" dirty="0"/>
              <a:t>发生</a:t>
            </a:r>
            <a:r>
              <a:rPr lang="zh-CN" altLang="en-US" dirty="0" smtClean="0"/>
              <a:t>的动作，常与</a:t>
            </a:r>
            <a:r>
              <a:rPr lang="en-US" altLang="zh-CN" dirty="0" smtClean="0"/>
              <a:t>today, these days, this week, this term, recently</a:t>
            </a:r>
            <a:r>
              <a:rPr lang="zh-CN" altLang="en-US" dirty="0" smtClean="0"/>
              <a:t>等词连用。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Our school </a:t>
            </a:r>
            <a:r>
              <a:rPr lang="en-US" altLang="zh-CN" u="sng" dirty="0" smtClean="0"/>
              <a:t>are preparing </a:t>
            </a:r>
            <a:r>
              <a:rPr lang="en-US" altLang="zh-CN" dirty="0" smtClean="0"/>
              <a:t>for the sports meet this week. </a:t>
            </a:r>
          </a:p>
          <a:p>
            <a:pPr marL="0" indent="0">
              <a:buNone/>
            </a:pPr>
            <a:r>
              <a:rPr lang="zh-CN" altLang="en-US" dirty="0"/>
              <a:t>本周我们学校正在为运动会做准备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 I </a:t>
            </a:r>
            <a:r>
              <a:rPr lang="en-US" altLang="zh-CN" u="sng" dirty="0" smtClean="0"/>
              <a:t>am preparing </a:t>
            </a:r>
            <a:r>
              <a:rPr lang="en-US" altLang="zh-CN" dirty="0" smtClean="0"/>
              <a:t>for the mid-term exam recently.</a:t>
            </a:r>
          </a:p>
          <a:p>
            <a:pPr marL="0" indent="0">
              <a:buNone/>
            </a:pPr>
            <a:r>
              <a:rPr lang="zh-CN" altLang="en-US" dirty="0" smtClean="0"/>
              <a:t> 我最近在为期中考而复习。</a:t>
            </a:r>
            <a:endParaRPr lang="en-US" altLang="zh-CN" dirty="0" smtClean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177" y="110626"/>
            <a:ext cx="5889246" cy="85961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3689" y="447663"/>
            <a:ext cx="3475021" cy="1304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449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23276" y="2082968"/>
            <a:ext cx="9423400" cy="47750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3</a:t>
            </a:r>
            <a:r>
              <a:rPr lang="zh-CN" altLang="en-US" dirty="0"/>
              <a:t>）当其与</a:t>
            </a:r>
            <a:r>
              <a:rPr lang="en-US" altLang="zh-CN" dirty="0"/>
              <a:t>always</a:t>
            </a:r>
            <a:r>
              <a:rPr lang="zh-CN" altLang="en-US" dirty="0"/>
              <a:t>，</a:t>
            </a:r>
            <a:r>
              <a:rPr lang="en-US" altLang="zh-CN" dirty="0"/>
              <a:t>forever</a:t>
            </a:r>
            <a:r>
              <a:rPr lang="zh-CN" altLang="en-US" dirty="0"/>
              <a:t>，</a:t>
            </a:r>
            <a:r>
              <a:rPr lang="en-US" altLang="zh-CN" dirty="0"/>
              <a:t>continually</a:t>
            </a:r>
            <a:r>
              <a:rPr lang="zh-CN" altLang="en-US" dirty="0"/>
              <a:t>，</a:t>
            </a:r>
            <a:r>
              <a:rPr lang="en-US" altLang="zh-CN" dirty="0"/>
              <a:t>constantly </a:t>
            </a:r>
            <a:r>
              <a:rPr lang="zh-CN" altLang="en-US" dirty="0"/>
              <a:t>等副词连用时表示重复的动作，有着极大的感情色彩，</a:t>
            </a:r>
            <a:r>
              <a:rPr lang="zh-CN" altLang="en-US" dirty="0" smtClean="0"/>
              <a:t>表示</a:t>
            </a:r>
            <a:r>
              <a:rPr lang="zh-CN" altLang="en-US" dirty="0"/>
              <a:t>说话</a:t>
            </a:r>
            <a:r>
              <a:rPr lang="zh-CN" altLang="en-US" dirty="0" smtClean="0"/>
              <a:t>人的不满</a:t>
            </a:r>
            <a:r>
              <a:rPr lang="zh-CN" altLang="en-US" dirty="0"/>
              <a:t>或</a:t>
            </a:r>
            <a:r>
              <a:rPr lang="zh-CN" altLang="en-US" dirty="0" smtClean="0"/>
              <a:t>满意。</a:t>
            </a:r>
            <a:endParaRPr lang="en-US" altLang="zh-CN" dirty="0" smtClean="0"/>
          </a:p>
          <a:p>
            <a:pPr marL="0" indent="0">
              <a:buNone/>
            </a:pPr>
            <a:endParaRPr lang="zh-CN" altLang="en-US" dirty="0"/>
          </a:p>
          <a:p>
            <a:r>
              <a:rPr lang="en-US" altLang="zh-CN" dirty="0"/>
              <a:t>She </a:t>
            </a:r>
            <a:r>
              <a:rPr lang="en-US" altLang="zh-CN" u="sng" dirty="0"/>
              <a:t>is</a:t>
            </a:r>
            <a:r>
              <a:rPr lang="en-US" altLang="zh-CN" dirty="0"/>
              <a:t> </a:t>
            </a:r>
            <a:r>
              <a:rPr lang="en-US" altLang="zh-CN" i="1" dirty="0"/>
              <a:t>always</a:t>
            </a:r>
            <a:r>
              <a:rPr lang="en-US" altLang="zh-CN" dirty="0"/>
              <a:t> </a:t>
            </a:r>
            <a:r>
              <a:rPr lang="en-US" altLang="zh-CN" u="sng" dirty="0" smtClean="0"/>
              <a:t>changing</a:t>
            </a:r>
            <a:r>
              <a:rPr lang="en-US" altLang="zh-CN" dirty="0" smtClean="0"/>
              <a:t> her mind.</a:t>
            </a:r>
          </a:p>
          <a:p>
            <a:pPr marL="0" indent="0">
              <a:buNone/>
            </a:pPr>
            <a:r>
              <a:rPr lang="zh-CN" altLang="en-US" dirty="0" smtClean="0"/>
              <a:t>   她老是改变主意。（不满）</a:t>
            </a:r>
            <a:endParaRPr lang="en-US" altLang="zh-CN" dirty="0" smtClean="0"/>
          </a:p>
          <a:p>
            <a:r>
              <a:rPr lang="en-US" altLang="zh-CN" dirty="0"/>
              <a:t>The students </a:t>
            </a:r>
            <a:r>
              <a:rPr lang="en-US" altLang="zh-CN" u="sng" dirty="0"/>
              <a:t>are making</a:t>
            </a:r>
            <a:r>
              <a:rPr lang="en-US" altLang="zh-CN" dirty="0"/>
              <a:t> progress </a:t>
            </a:r>
            <a:r>
              <a:rPr lang="en-US" altLang="zh-CN" i="1" dirty="0"/>
              <a:t>constantly</a:t>
            </a:r>
            <a:r>
              <a:rPr lang="en-US" altLang="zh-CN" dirty="0"/>
              <a:t>.</a:t>
            </a:r>
          </a:p>
          <a:p>
            <a:pPr marL="0" indent="0">
              <a:buNone/>
            </a:pPr>
            <a:r>
              <a:rPr lang="zh-CN" altLang="en-US" dirty="0" smtClean="0"/>
              <a:t>   学生们</a:t>
            </a:r>
            <a:r>
              <a:rPr lang="zh-CN" altLang="en-US" dirty="0"/>
              <a:t>在不断进步。 （满意）</a:t>
            </a:r>
            <a:endParaRPr lang="en-US" altLang="zh-CN" dirty="0"/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477" y="141694"/>
            <a:ext cx="5889246" cy="85961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7489" y="571499"/>
            <a:ext cx="3475021" cy="1304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55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260371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图片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8967" y="147710"/>
            <a:ext cx="5889246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15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52153" y="1292239"/>
            <a:ext cx="8258910" cy="143175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i="1" dirty="0" smtClean="0"/>
              <a:t>Read the following sentences and underline the verbs that </a:t>
            </a:r>
            <a:r>
              <a:rPr lang="en-US" altLang="zh-CN" i="1" dirty="0"/>
              <a:t>express future</a:t>
            </a:r>
            <a:r>
              <a:rPr lang="en-US" altLang="zh-CN" i="1" dirty="0" smtClean="0"/>
              <a:t>.</a:t>
            </a:r>
            <a:endParaRPr lang="zh-CN" altLang="en-US" i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52153" y="3107038"/>
            <a:ext cx="7907773" cy="3378167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3600" dirty="0"/>
              <a:t>Bob </a:t>
            </a:r>
            <a:r>
              <a:rPr lang="en-US" altLang="zh-CN" sz="3600" u="sng" dirty="0"/>
              <a:t>is</a:t>
            </a:r>
            <a:r>
              <a:rPr lang="en-US" altLang="zh-CN" sz="3600" dirty="0"/>
              <a:t> always </a:t>
            </a:r>
            <a:r>
              <a:rPr lang="en-US" altLang="zh-CN" sz="3600" u="sng" dirty="0" smtClean="0"/>
              <a:t>borrowing</a:t>
            </a:r>
            <a:r>
              <a:rPr lang="en-US" altLang="zh-CN" sz="3600" dirty="0" smtClean="0"/>
              <a:t> </a:t>
            </a:r>
            <a:r>
              <a:rPr lang="en-US" altLang="zh-CN" sz="3600" dirty="0"/>
              <a:t>money from me but never pays back. Recently he </a:t>
            </a:r>
            <a:r>
              <a:rPr lang="en-US" altLang="zh-CN" sz="3600" u="sng" dirty="0"/>
              <a:t>is dating </a:t>
            </a:r>
            <a:r>
              <a:rPr lang="en-US" altLang="zh-CN" sz="3600" dirty="0"/>
              <a:t>with a </a:t>
            </a:r>
            <a:r>
              <a:rPr lang="en-US" altLang="zh-CN" sz="3600" dirty="0" smtClean="0"/>
              <a:t>girl. </a:t>
            </a:r>
            <a:r>
              <a:rPr lang="en-US" altLang="zh-CN" sz="3600" dirty="0"/>
              <a:t>H</a:t>
            </a:r>
            <a:r>
              <a:rPr lang="en-US" altLang="zh-CN" sz="3600" dirty="0" smtClean="0"/>
              <a:t>e </a:t>
            </a:r>
            <a:r>
              <a:rPr lang="en-US" altLang="zh-CN" sz="3600" u="sng" dirty="0"/>
              <a:t>is coming </a:t>
            </a:r>
            <a:r>
              <a:rPr lang="en-US" altLang="zh-CN" sz="3600" dirty="0"/>
              <a:t>to my office after work. </a:t>
            </a:r>
            <a:r>
              <a:rPr lang="en-US" altLang="zh-CN" sz="3600" dirty="0" smtClean="0"/>
              <a:t> I  </a:t>
            </a:r>
            <a:r>
              <a:rPr lang="en-US" altLang="zh-CN" sz="3600" u="sng" dirty="0"/>
              <a:t>am driving </a:t>
            </a:r>
            <a:r>
              <a:rPr lang="en-US" altLang="zh-CN" sz="3600" dirty="0" smtClean="0"/>
              <a:t>home.</a:t>
            </a:r>
            <a:endParaRPr lang="zh-CN" altLang="en-US" sz="36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177" y="128994"/>
            <a:ext cx="5889246" cy="859611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783644" y="448317"/>
            <a:ext cx="3710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Warming up</a:t>
            </a:r>
            <a:endParaRPr lang="zh-CN" alt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5272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</TotalTime>
  <Words>582</Words>
  <Application>Microsoft Office PowerPoint</Application>
  <PresentationFormat>宽屏</PresentationFormat>
  <Paragraphs>66</Paragraphs>
  <Slides>15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1" baseType="lpstr">
      <vt:lpstr>Gungsuh</vt:lpstr>
      <vt:lpstr>宋体</vt:lpstr>
      <vt:lpstr>Arial</vt:lpstr>
      <vt:lpstr>Calibri</vt:lpstr>
      <vt:lpstr>Calibri Light</vt:lpstr>
      <vt:lpstr>Office 主题</vt:lpstr>
      <vt:lpstr>The Present Continuous Tense  for Future Actions  现在进行时 表将来</vt:lpstr>
      <vt:lpstr>PowerPoint 演示文稿</vt:lpstr>
      <vt:lpstr>真相只有一个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Read the following sentences and underline the verbs that express future.</vt:lpstr>
      <vt:lpstr>现在进行时可以表示将来，主要用于按计划或安排要发生的动作。通常带一个表将来的时间状语。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Present Continuous Tense: expressing futurity</dc:title>
  <dc:creator>JD</dc:creator>
  <cp:lastModifiedBy>JD</cp:lastModifiedBy>
  <cp:revision>44</cp:revision>
  <dcterms:created xsi:type="dcterms:W3CDTF">2016-02-20T04:07:37Z</dcterms:created>
  <dcterms:modified xsi:type="dcterms:W3CDTF">2016-02-24T10:17:13Z</dcterms:modified>
</cp:coreProperties>
</file>