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0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8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7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84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2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32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13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2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1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5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2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76872"/>
            <a:ext cx="9144000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高中英语必修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1  Unit 4  Earthquake</a:t>
            </a:r>
          </a:p>
          <a:p>
            <a:pPr algn="ctr"/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Chunks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1216" y="548938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华南师范大学外国语言文化学院     黄晓旋</a:t>
            </a:r>
            <a:endParaRPr lang="en-US" altLang="zh-CN" sz="2000" b="1" dirty="0" smtClean="0"/>
          </a:p>
          <a:p>
            <a:r>
              <a:rPr lang="zh-CN" altLang="en-US" sz="2000" b="1" dirty="0"/>
              <a:t>华南师范大学外国语言文化学院     麦群</a:t>
            </a:r>
            <a:r>
              <a:rPr lang="zh-CN" altLang="en-US" sz="2000" b="1" dirty="0" smtClean="0"/>
              <a:t>兴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河源市河源中学                                    赵聪娥</a:t>
            </a:r>
            <a:endParaRPr lang="en-US" altLang="zh-CN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969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8144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4. Economic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losses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112474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itchFamily="34" charset="0"/>
                <a:cs typeface="Arial" pitchFamily="34" charset="0"/>
              </a:rPr>
              <a:t>造成经济</a:t>
            </a:r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损失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2858" y="2171184"/>
            <a:ext cx="607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.……</a:t>
            </a:r>
            <a:r>
              <a:rPr lang="zh-CN" altLang="en-US" sz="2800" dirty="0">
                <a:latin typeface="Arial" pitchFamily="34" charset="0"/>
                <a:cs typeface="Arial" pitchFamily="34" charset="0"/>
              </a:rPr>
              <a:t>很难</a:t>
            </a:r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弄到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5215" y="2755384"/>
            <a:ext cx="2863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be hard to get</a:t>
            </a:r>
            <a:endParaRPr lang="zh-CN" alt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4671" y="1673604"/>
            <a:ext cx="390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 economic losses</a:t>
            </a:r>
          </a:p>
        </p:txBody>
      </p:sp>
    </p:spTree>
    <p:extLst>
      <p:ext uri="{BB962C8B-B14F-4D97-AF65-F5344CB8AC3E}">
        <p14:creationId xmlns:p14="http://schemas.microsoft.com/office/powerpoint/2010/main" val="657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8144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5. The rescue work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80728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 救援人员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7504" y="1489196"/>
            <a:ext cx="660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挖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3576" y="1489198"/>
            <a:ext cx="675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dig out</a:t>
            </a:r>
          </a:p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7504" y="2012416"/>
            <a:ext cx="660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埋葬　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45735" y="1963803"/>
            <a:ext cx="56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bury</a:t>
            </a:r>
          </a:p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0027" y="250288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得救　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6027" y="244330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 rescued from</a:t>
            </a:r>
          </a:p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027" y="30401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为幸存者盖起了</a:t>
            </a:r>
            <a:r>
              <a:rPr lang="zh-CN" alt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避难所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325" y="34483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build shelters for 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survivors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9715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开始出现</a:t>
            </a:r>
            <a:r>
              <a:rPr lang="zh-CN" alt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生机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8177" y="4461119"/>
            <a:ext cx="6564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begin to breathe 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again/come 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back to life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33578" y="980728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rescue workers</a:t>
            </a:r>
          </a:p>
        </p:txBody>
      </p:sp>
    </p:spTree>
    <p:extLst>
      <p:ext uri="{BB962C8B-B14F-4D97-AF65-F5344CB8AC3E}">
        <p14:creationId xmlns:p14="http://schemas.microsoft.com/office/powerpoint/2010/main" val="58181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8144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Application of lexical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chunks :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一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. Sentence.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77281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</a:t>
            </a:r>
            <a:r>
              <a:rPr lang="zh-CN" altLang="en-US" sz="2800" dirty="0" smtClean="0"/>
              <a:t>在台</a:t>
            </a:r>
            <a:r>
              <a:rPr lang="zh-CN" altLang="en-US" sz="2800" dirty="0"/>
              <a:t>南</a:t>
            </a:r>
            <a:r>
              <a:rPr lang="zh-CN" altLang="en-US" sz="2800" dirty="0" smtClean="0"/>
              <a:t>，两个人已经从倒塌了的</a:t>
            </a:r>
            <a:r>
              <a:rPr lang="en-US" altLang="zh-CN" sz="2800" dirty="0" smtClean="0"/>
              <a:t>17</a:t>
            </a:r>
            <a:r>
              <a:rPr lang="zh-CN" altLang="en-US" sz="2800" dirty="0" smtClean="0"/>
              <a:t>层公寓</a:t>
            </a:r>
            <a:r>
              <a:rPr lang="zh-CN" altLang="en-US" sz="2800" dirty="0" smtClean="0">
                <a:solidFill>
                  <a:srgbClr val="FF0000"/>
                </a:solidFill>
              </a:rPr>
              <a:t>获救出来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666" y="317686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在</a:t>
            </a:r>
            <a:r>
              <a:rPr lang="en-US" altLang="zh-CN" sz="2800" dirty="0"/>
              <a:t>2</a:t>
            </a:r>
            <a:r>
              <a:rPr lang="zh-CN" altLang="en-US" sz="2800" dirty="0"/>
              <a:t>月</a:t>
            </a:r>
            <a:r>
              <a:rPr lang="en-US" altLang="zh-CN" sz="2800" dirty="0"/>
              <a:t>6</a:t>
            </a:r>
            <a:r>
              <a:rPr lang="zh-CN" altLang="en-US" sz="2800" dirty="0"/>
              <a:t>号的台湾地震中，</a:t>
            </a:r>
            <a:r>
              <a:rPr lang="zh-CN" altLang="en-US" sz="2800" dirty="0">
                <a:solidFill>
                  <a:srgbClr val="FF0000"/>
                </a:solidFill>
              </a:rPr>
              <a:t>已经有</a:t>
            </a:r>
            <a:r>
              <a:rPr lang="en-US" altLang="zh-CN" sz="2800" dirty="0">
                <a:solidFill>
                  <a:srgbClr val="FF0000"/>
                </a:solidFill>
              </a:rPr>
              <a:t>112</a:t>
            </a:r>
            <a:r>
              <a:rPr lang="zh-CN" altLang="en-US" sz="2800" dirty="0">
                <a:solidFill>
                  <a:srgbClr val="FF0000"/>
                </a:solidFill>
              </a:rPr>
              <a:t>人遇难</a:t>
            </a:r>
            <a:r>
              <a:rPr lang="zh-CN" altLang="en-US" sz="2800" dirty="0" smtClean="0"/>
              <a:t>。</a:t>
            </a:r>
            <a:endParaRPr lang="en-US" altLang="zh-C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58113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3. </a:t>
            </a:r>
            <a:r>
              <a:rPr lang="zh-CN" altLang="en-US" sz="2800" dirty="0"/>
              <a:t>估计造成</a:t>
            </a:r>
            <a:r>
              <a:rPr lang="zh-CN" altLang="en-US" sz="2800" dirty="0">
                <a:solidFill>
                  <a:srgbClr val="FF0000"/>
                </a:solidFill>
              </a:rPr>
              <a:t>经济损失</a:t>
            </a:r>
            <a:r>
              <a:rPr lang="zh-CN" altLang="en-US" sz="2800" dirty="0"/>
              <a:t>达</a:t>
            </a:r>
            <a:r>
              <a:rPr lang="en-US" altLang="zh-CN" sz="2800" dirty="0"/>
              <a:t>97</a:t>
            </a:r>
            <a:r>
              <a:rPr lang="zh-CN" altLang="en-US" sz="2800" dirty="0"/>
              <a:t>个亿。</a:t>
            </a:r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27022" y="2276387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Two people have been </a:t>
            </a:r>
            <a:r>
              <a:rPr lang="en-US" altLang="zh-CN" sz="2800" dirty="0">
                <a:solidFill>
                  <a:srgbClr val="FF0000"/>
                </a:solidFill>
              </a:rPr>
              <a:t>rescued from </a:t>
            </a:r>
            <a:r>
              <a:rPr lang="en-US" altLang="zh-CN" sz="2800" dirty="0">
                <a:solidFill>
                  <a:prstClr val="black"/>
                </a:solidFill>
              </a:rPr>
              <a:t>a collapsed 17-story apartment building in Tainan.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3700085"/>
            <a:ext cx="8660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In the February 6th earthquake in Taiwan</a:t>
            </a:r>
            <a:r>
              <a:rPr lang="en-US" altLang="zh-CN" sz="2800" dirty="0">
                <a:solidFill>
                  <a:srgbClr val="FF0000"/>
                </a:solidFill>
              </a:rPr>
              <a:t>, the number of people who were killed have been reached 112.</a:t>
            </a:r>
          </a:p>
          <a:p>
            <a:pPr lvl="0"/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5058182"/>
            <a:ext cx="8536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u="sng" dirty="0">
                <a:solidFill>
                  <a:srgbClr val="0000FF"/>
                </a:solidFill>
              </a:rPr>
              <a:t>It is estimated that </a:t>
            </a:r>
            <a:r>
              <a:rPr lang="en-US" altLang="zh-CN" sz="2800" dirty="0">
                <a:solidFill>
                  <a:srgbClr val="FF0000"/>
                </a:solidFill>
              </a:rPr>
              <a:t>the economic losses </a:t>
            </a:r>
            <a:r>
              <a:rPr lang="en-US" altLang="zh-CN" sz="2800" dirty="0">
                <a:solidFill>
                  <a:prstClr val="black"/>
                </a:solidFill>
              </a:rPr>
              <a:t>were more than 9.7 billion </a:t>
            </a:r>
            <a:r>
              <a:rPr lang="en-US" altLang="zh-CN" sz="2800" dirty="0" err="1">
                <a:solidFill>
                  <a:prstClr val="black"/>
                </a:solidFill>
              </a:rPr>
              <a:t>yuan</a:t>
            </a:r>
            <a:r>
              <a:rPr lang="en-US" altLang="zh-CN" sz="28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6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8144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Application of lexical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chunks :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Arial" pitchFamily="34" charset="0"/>
                <a:cs typeface="Arial" pitchFamily="34" charset="0"/>
              </a:rPr>
              <a:t>二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zh-CN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Writing.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1563517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+mn-ea"/>
                <a:cs typeface="Arial" pitchFamily="34" charset="0"/>
              </a:rPr>
              <a:t>  假如你是河源中学的记者，茂</a:t>
            </a:r>
            <a:r>
              <a:rPr lang="zh-CN" altLang="en-US" sz="2000" dirty="0">
                <a:latin typeface="+mn-ea"/>
                <a:cs typeface="Arial" pitchFamily="34" charset="0"/>
              </a:rPr>
              <a:t>名</a:t>
            </a:r>
            <a:r>
              <a:rPr lang="zh-CN" altLang="en-US" sz="2000" dirty="0" smtClean="0">
                <a:latin typeface="+mn-ea"/>
                <a:cs typeface="Arial" pitchFamily="34" charset="0"/>
              </a:rPr>
              <a:t>市在</a:t>
            </a:r>
            <a:r>
              <a:rPr lang="en-US" altLang="zh-CN" sz="2000" dirty="0" smtClean="0">
                <a:latin typeface="+mn-ea"/>
                <a:cs typeface="Arial" pitchFamily="34" charset="0"/>
              </a:rPr>
              <a:t>2010</a:t>
            </a:r>
            <a:r>
              <a:rPr lang="zh-CN" altLang="en-US" sz="2000" dirty="0">
                <a:latin typeface="+mn-ea"/>
                <a:cs typeface="Arial" pitchFamily="34" charset="0"/>
              </a:rPr>
              <a:t>年</a:t>
            </a:r>
            <a:r>
              <a:rPr lang="en-US" altLang="zh-CN" sz="2000" dirty="0">
                <a:latin typeface="+mn-ea"/>
                <a:cs typeface="Arial" pitchFamily="34" charset="0"/>
              </a:rPr>
              <a:t>9</a:t>
            </a:r>
            <a:r>
              <a:rPr lang="zh-CN" altLang="en-US" sz="2000" dirty="0">
                <a:latin typeface="+mn-ea"/>
                <a:cs typeface="Arial" pitchFamily="34" charset="0"/>
              </a:rPr>
              <a:t>月</a:t>
            </a:r>
            <a:r>
              <a:rPr lang="en-US" altLang="zh-CN" sz="2000" dirty="0">
                <a:latin typeface="+mn-ea"/>
                <a:cs typeface="Arial" pitchFamily="34" charset="0"/>
              </a:rPr>
              <a:t>21</a:t>
            </a:r>
            <a:r>
              <a:rPr lang="zh-CN" altLang="en-US" sz="2000" dirty="0">
                <a:latin typeface="+mn-ea"/>
                <a:cs typeface="Arial" pitchFamily="34" charset="0"/>
              </a:rPr>
              <a:t>日遭受特大洪灾，请写一篇英语短文向外国朋友报道灾情。 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[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写作内容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] </a:t>
            </a:r>
            <a:endParaRPr lang="en-US" altLang="zh-CN" sz="2000" b="1" dirty="0" smtClean="0">
              <a:solidFill>
                <a:srgbClr val="FF0000"/>
              </a:solidFill>
              <a:latin typeface="+mn-ea"/>
              <a:cs typeface="Arial" pitchFamily="34" charset="0"/>
            </a:endParaRPr>
          </a:p>
          <a:p>
            <a:r>
              <a:rPr lang="en-US" altLang="zh-CN" sz="2000" dirty="0" smtClean="0">
                <a:latin typeface="+mn-ea"/>
                <a:cs typeface="Arial" pitchFamily="34" charset="0"/>
              </a:rPr>
              <a:t>1</a:t>
            </a:r>
            <a:r>
              <a:rPr lang="en-US" altLang="zh-CN" sz="2000" dirty="0">
                <a:latin typeface="+mn-ea"/>
                <a:cs typeface="Arial" pitchFamily="34" charset="0"/>
              </a:rPr>
              <a:t>.</a:t>
            </a:r>
            <a:r>
              <a:rPr lang="zh-CN" altLang="en-US" sz="2000" dirty="0">
                <a:latin typeface="+mn-ea"/>
                <a:cs typeface="Arial" pitchFamily="34" charset="0"/>
              </a:rPr>
              <a:t>发生的时间地点</a:t>
            </a:r>
            <a:r>
              <a:rPr lang="zh-CN" altLang="en-US" sz="2000" dirty="0" smtClean="0">
                <a:latin typeface="+mn-ea"/>
                <a:cs typeface="Arial" pitchFamily="34" charset="0"/>
              </a:rPr>
              <a:t>。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r>
              <a:rPr lang="en-US" altLang="zh-CN" sz="2000" dirty="0" smtClean="0">
                <a:latin typeface="+mn-ea"/>
                <a:cs typeface="Arial" pitchFamily="34" charset="0"/>
              </a:rPr>
              <a:t>2</a:t>
            </a:r>
            <a:r>
              <a:rPr lang="en-US" altLang="zh-CN" sz="2000" dirty="0">
                <a:latin typeface="+mn-ea"/>
                <a:cs typeface="Arial" pitchFamily="34" charset="0"/>
              </a:rPr>
              <a:t>.</a:t>
            </a:r>
            <a:r>
              <a:rPr lang="zh-CN" altLang="en-US" sz="2000" dirty="0">
                <a:latin typeface="+mn-ea"/>
                <a:cs typeface="Arial" pitchFamily="34" charset="0"/>
              </a:rPr>
              <a:t>灾情：  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  <a:cs typeface="Arial" pitchFamily="34" charset="0"/>
              </a:rPr>
              <a:t>死伤</a:t>
            </a:r>
            <a:r>
              <a:rPr lang="zh-CN" altLang="en-US" sz="2000" dirty="0">
                <a:latin typeface="+mn-ea"/>
                <a:cs typeface="Arial" pitchFamily="34" charset="0"/>
              </a:rPr>
              <a:t>人数达到</a:t>
            </a:r>
            <a:r>
              <a:rPr lang="en-US" altLang="zh-CN" sz="2000" dirty="0">
                <a:latin typeface="+mn-ea"/>
                <a:cs typeface="Arial" pitchFamily="34" charset="0"/>
              </a:rPr>
              <a:t>400</a:t>
            </a:r>
            <a:r>
              <a:rPr lang="zh-CN" altLang="en-US" sz="2000" dirty="0">
                <a:latin typeface="+mn-ea"/>
                <a:cs typeface="Arial" pitchFamily="34" charset="0"/>
              </a:rPr>
              <a:t>多</a:t>
            </a:r>
            <a:r>
              <a:rPr lang="zh-CN" altLang="en-US" sz="2000" dirty="0" smtClean="0">
                <a:latin typeface="+mn-ea"/>
                <a:cs typeface="Arial" pitchFamily="34" charset="0"/>
              </a:rPr>
              <a:t>人</a:t>
            </a:r>
            <a:r>
              <a:rPr lang="zh-CN" altLang="en-US" sz="2000" dirty="0">
                <a:latin typeface="+mn-ea"/>
                <a:cs typeface="Arial" pitchFamily="34" charset="0"/>
              </a:rPr>
              <a:t>，</a:t>
            </a:r>
            <a:r>
              <a:rPr lang="zh-CN" altLang="en-US" sz="2000" dirty="0" smtClean="0">
                <a:latin typeface="+mn-ea"/>
                <a:cs typeface="Arial" pitchFamily="34" charset="0"/>
              </a:rPr>
              <a:t>成千上万</a:t>
            </a:r>
            <a:r>
              <a:rPr lang="zh-CN" altLang="en-US" sz="2000" dirty="0">
                <a:latin typeface="+mn-ea"/>
                <a:cs typeface="Arial" pitchFamily="34" charset="0"/>
              </a:rPr>
              <a:t>的房屋被毁</a:t>
            </a:r>
            <a:r>
              <a:rPr lang="zh-CN" altLang="en-US" sz="2000" dirty="0" smtClean="0">
                <a:latin typeface="+mn-ea"/>
                <a:cs typeface="Arial" pitchFamily="34" charset="0"/>
              </a:rPr>
              <a:t>，几十万</a:t>
            </a:r>
            <a:r>
              <a:rPr lang="zh-CN" altLang="en-US" sz="2000" dirty="0">
                <a:latin typeface="+mn-ea"/>
                <a:cs typeface="Arial" pitchFamily="34" charset="0"/>
              </a:rPr>
              <a:t>人</a:t>
            </a:r>
            <a:r>
              <a:rPr lang="zh-CN" altLang="en-US" sz="2000" dirty="0" smtClean="0">
                <a:latin typeface="+mn-ea"/>
                <a:cs typeface="Arial" pitchFamily="34" charset="0"/>
              </a:rPr>
              <a:t>无家可 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  <a:cs typeface="Arial" pitchFamily="34" charset="0"/>
              </a:rPr>
              <a:t>水</a:t>
            </a:r>
            <a:r>
              <a:rPr lang="zh-CN" altLang="en-US" sz="2000" dirty="0">
                <a:latin typeface="+mn-ea"/>
                <a:cs typeface="Arial" pitchFamily="34" charset="0"/>
              </a:rPr>
              <a:t>、食物和电都很难得到，  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  <a:cs typeface="Arial" pitchFamily="34" charset="0"/>
              </a:rPr>
              <a:t>据说</a:t>
            </a:r>
            <a:r>
              <a:rPr lang="zh-CN" altLang="en-US" sz="2000" dirty="0">
                <a:latin typeface="+mn-ea"/>
                <a:cs typeface="Arial" pitchFamily="34" charset="0"/>
              </a:rPr>
              <a:t>是有史以来最大的洪灾。 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r>
              <a:rPr lang="en-US" altLang="zh-CN" sz="2000" dirty="0" smtClean="0">
                <a:latin typeface="+mn-ea"/>
                <a:cs typeface="Arial" pitchFamily="34" charset="0"/>
              </a:rPr>
              <a:t>3</a:t>
            </a:r>
            <a:r>
              <a:rPr lang="en-US" altLang="zh-CN" sz="2000" dirty="0">
                <a:latin typeface="+mn-ea"/>
                <a:cs typeface="Arial" pitchFamily="34" charset="0"/>
              </a:rPr>
              <a:t>.</a:t>
            </a:r>
            <a:r>
              <a:rPr lang="zh-CN" altLang="en-US" sz="2000" dirty="0">
                <a:latin typeface="+mn-ea"/>
                <a:cs typeface="Arial" pitchFamily="34" charset="0"/>
              </a:rPr>
              <a:t>救援工作：  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  <a:cs typeface="Arial" pitchFamily="34" charset="0"/>
              </a:rPr>
              <a:t>灾</a:t>
            </a:r>
            <a:r>
              <a:rPr lang="zh-CN" altLang="en-US" sz="2000" dirty="0">
                <a:latin typeface="+mn-ea"/>
                <a:cs typeface="Arial" pitchFamily="34" charset="0"/>
              </a:rPr>
              <a:t>后不久，部队派了大量的战士去灾区协助救援人员。 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  <a:cs typeface="Arial" pitchFamily="34" charset="0"/>
              </a:rPr>
              <a:t>他们</a:t>
            </a:r>
            <a:r>
              <a:rPr lang="zh-CN" altLang="en-US" sz="2000" dirty="0">
                <a:latin typeface="+mn-ea"/>
                <a:cs typeface="Arial" pitchFamily="34" charset="0"/>
              </a:rPr>
              <a:t>为那些家园被毁的幸存者盖起了避难所，用火车、卡车运来了水和食物。 </a:t>
            </a:r>
            <a:r>
              <a:rPr lang="zh-CN" altLang="en-US" sz="2000" dirty="0" smtClean="0">
                <a:latin typeface="+mn-ea"/>
                <a:cs typeface="Arial" pitchFamily="34" charset="0"/>
              </a:rPr>
              <a:t>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  <a:cs typeface="Arial" pitchFamily="34" charset="0"/>
              </a:rPr>
              <a:t>慢慢</a:t>
            </a:r>
            <a:r>
              <a:rPr lang="zh-CN" altLang="en-US" sz="2000" dirty="0">
                <a:latin typeface="+mn-ea"/>
                <a:cs typeface="Arial" pitchFamily="34" charset="0"/>
              </a:rPr>
              <a:t>地，这座城市又恢复了生机</a:t>
            </a:r>
            <a:r>
              <a:rPr lang="zh-CN" altLang="en-US" sz="2000" dirty="0" smtClean="0">
                <a:latin typeface="+mn-ea"/>
                <a:cs typeface="Arial" pitchFamily="34" charset="0"/>
              </a:rPr>
              <a:t>。</a:t>
            </a:r>
            <a:endParaRPr lang="en-US" altLang="zh-CN" sz="2000" dirty="0" smtClean="0">
              <a:latin typeface="+mn-ea"/>
              <a:cs typeface="Arial" pitchFamily="34" charset="0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[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写作要求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]</a:t>
            </a:r>
          </a:p>
          <a:p>
            <a:r>
              <a:rPr lang="zh-CN" altLang="en-US" sz="2000" dirty="0" smtClean="0">
                <a:latin typeface="+mn-ea"/>
                <a:cs typeface="Arial" pitchFamily="34" charset="0"/>
              </a:rPr>
              <a:t>１</a:t>
            </a:r>
            <a:r>
              <a:rPr lang="en-US" altLang="zh-CN" sz="2000" dirty="0">
                <a:latin typeface="+mn-ea"/>
                <a:cs typeface="Arial" pitchFamily="34" charset="0"/>
              </a:rPr>
              <a:t>.</a:t>
            </a:r>
            <a:r>
              <a:rPr lang="zh-CN" altLang="en-US" sz="2000" dirty="0">
                <a:latin typeface="+mn-ea"/>
                <a:cs typeface="Arial" pitchFamily="34" charset="0"/>
              </a:rPr>
              <a:t>词数</a:t>
            </a:r>
            <a:r>
              <a:rPr lang="en-US" altLang="zh-CN" sz="2000" dirty="0">
                <a:latin typeface="+mn-ea"/>
                <a:cs typeface="Arial" pitchFamily="34" charset="0"/>
              </a:rPr>
              <a:t>100</a:t>
            </a:r>
            <a:r>
              <a:rPr lang="zh-CN" altLang="en-US" sz="2000" dirty="0">
                <a:latin typeface="+mn-ea"/>
                <a:cs typeface="Arial" pitchFamily="34" charset="0"/>
              </a:rPr>
              <a:t>左右；</a:t>
            </a:r>
          </a:p>
          <a:p>
            <a:r>
              <a:rPr lang="zh-CN" altLang="en-US" sz="2000" dirty="0" smtClean="0">
                <a:latin typeface="+mn-ea"/>
                <a:cs typeface="Arial" pitchFamily="34" charset="0"/>
              </a:rPr>
              <a:t>２</a:t>
            </a:r>
            <a:r>
              <a:rPr lang="en-US" altLang="zh-CN" sz="2000" dirty="0">
                <a:latin typeface="+mn-ea"/>
                <a:cs typeface="Arial" pitchFamily="34" charset="0"/>
              </a:rPr>
              <a:t>.</a:t>
            </a:r>
            <a:r>
              <a:rPr lang="zh-CN" altLang="en-US" sz="2000" dirty="0">
                <a:latin typeface="+mn-ea"/>
                <a:cs typeface="Arial" pitchFamily="34" charset="0"/>
              </a:rPr>
              <a:t>可适当增加细节，以使行文连贯。</a:t>
            </a:r>
          </a:p>
        </p:txBody>
      </p:sp>
      <p:sp>
        <p:nvSpPr>
          <p:cNvPr id="4" name="矩形 3"/>
          <p:cNvSpPr/>
          <p:nvPr/>
        </p:nvSpPr>
        <p:spPr>
          <a:xfrm>
            <a:off x="565447" y="3132336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56453" y="3466215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28084" y="4365104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4062" y="4656630"/>
            <a:ext cx="44102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60509" y="5313696"/>
            <a:ext cx="12778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4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3265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terrible flood 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happened in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dirty="0" err="1">
                <a:latin typeface="Arial" pitchFamily="34" charset="0"/>
                <a:cs typeface="Arial" pitchFamily="34" charset="0"/>
              </a:rPr>
              <a:t>Maoming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, on September 21, 2010, which was said to be the greatest flood in the history of the city.  As was reported, 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number of people who were killed or injured reached</a:t>
            </a:r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more than 400.  In addition, thousands of houses were destroyed, which made tens of thousands of people homeless, and what’s worse, water, food and electricity 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were hard to get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.  Soon after the flood, the army sent a great number of soldiers to the disaster-stricken area to help 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rescue workers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, where 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built shelters for survivors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whose 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homes had been destroyed. 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Furthermore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, water and food were also sent to the city by train and truck, so the city gradually 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came back to life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. 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1"/>
            <a:ext cx="4823520" cy="33114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3500101"/>
            <a:ext cx="4823519" cy="2866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96" y="270892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earthquake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612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2" y="860304"/>
            <a:ext cx="4248150" cy="3186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60304"/>
            <a:ext cx="4248472" cy="31863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07763" y="4797152"/>
            <a:ext cx="29753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mud-rock </a:t>
            </a:r>
            <a:r>
              <a:rPr lang="en-US" altLang="zh-CN" sz="3600" b="1" dirty="0" smtClean="0"/>
              <a:t>flow</a:t>
            </a:r>
          </a:p>
          <a:p>
            <a:pPr lvl="0"/>
            <a:r>
              <a:rPr lang="zh-CN" altLang="en-US" sz="3600" b="1" dirty="0" smtClean="0">
                <a:solidFill>
                  <a:prstClr val="black"/>
                </a:solidFill>
              </a:rPr>
              <a:t>     泥石流</a:t>
            </a:r>
            <a:endParaRPr lang="zh-CN" altLang="en-US" sz="3600" b="1" dirty="0">
              <a:solidFill>
                <a:prstClr val="black"/>
              </a:solidFill>
            </a:endParaRPr>
          </a:p>
          <a:p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048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r="21111" b="8107"/>
          <a:stretch/>
        </p:blipFill>
        <p:spPr>
          <a:xfrm>
            <a:off x="5508106" y="542781"/>
            <a:ext cx="3494721" cy="33897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309"/>
            <a:ext cx="5401122" cy="336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450912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typhoon</a:t>
            </a:r>
          </a:p>
          <a:p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313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01.中国网络电视台-cctvamericanews TAIWAN EARTHQUAK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48680"/>
            <a:ext cx="9133848" cy="54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8144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Chunks About Disasters: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1. Time and place  </a:t>
            </a:r>
          </a:p>
          <a:p>
            <a:r>
              <a:rPr lang="en-US" altLang="zh-CN" sz="3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2. Degree </a:t>
            </a:r>
            <a:endParaRPr lang="en-US" altLang="zh-CN" sz="3600" b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r>
              <a:rPr lang="en-US" altLang="zh-CN" sz="3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3. Deaths and casualty</a:t>
            </a:r>
            <a:endParaRPr lang="en-US" altLang="zh-CN" sz="3600" b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r>
              <a:rPr lang="en-US" altLang="zh-CN" sz="3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4. Economic </a:t>
            </a:r>
            <a:r>
              <a:rPr lang="en-US" altLang="zh-CN" sz="36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losses</a:t>
            </a:r>
          </a:p>
          <a:p>
            <a:r>
              <a:rPr lang="en-US" altLang="zh-CN" sz="3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5. </a:t>
            </a:r>
            <a:r>
              <a:rPr lang="en-US" altLang="zh-CN" sz="36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The </a:t>
            </a:r>
            <a:r>
              <a:rPr lang="en-US" altLang="zh-CN" sz="3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rescue work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76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8144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1. Time and place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268761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河北省东北部的农村 </a:t>
            </a: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1683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the countryside of northeast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Hebei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2521059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在可怕的</a:t>
            </a:r>
            <a:r>
              <a:rPr lang="en-US" altLang="zh-CN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秒钟内 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013" y="3044279"/>
            <a:ext cx="653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fifteen terrible 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seconds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4" y="3587560"/>
            <a:ext cx="470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的北部 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4" y="4114056"/>
            <a:ext cx="2842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north of …</a:t>
            </a:r>
          </a:p>
        </p:txBody>
      </p:sp>
    </p:spTree>
    <p:extLst>
      <p:ext uri="{BB962C8B-B14F-4D97-AF65-F5344CB8AC3E}">
        <p14:creationId xmlns:p14="http://schemas.microsoft.com/office/powerpoint/2010/main" val="12289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8144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2. Degree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052736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itchFamily="34" charset="0"/>
                <a:cs typeface="Arial" pitchFamily="34" charset="0"/>
              </a:rPr>
              <a:t>升升降降、起起伏</a:t>
            </a:r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伏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34798" y="1595021"/>
            <a:ext cx="6823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井壁上有深深的</a:t>
            </a:r>
            <a:r>
              <a:rPr lang="zh-CN" alt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裂缝。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312" y="2118241"/>
            <a:ext cx="741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well walls have deep 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cracks.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641461"/>
            <a:ext cx="658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爆裂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4309" y="2656543"/>
            <a:ext cx="6268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crack and 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burst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718" y="3195549"/>
            <a:ext cx="7090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世界似乎到了</a:t>
            </a:r>
            <a:r>
              <a:rPr lang="zh-CN" alt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末日。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107" y="3675365"/>
            <a:ext cx="7841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seemed as if the world was at an end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6617" y="4184599"/>
            <a:ext cx="6830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横穿房舍、马路和渠道 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718" y="4707819"/>
            <a:ext cx="6658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cut across houses, roads and 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canals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6615" y="522855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沉沦在一片废墟</a:t>
            </a:r>
            <a:r>
              <a:rPr lang="zh-CN" alt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之中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69772" y="5250979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lie in ruins</a:t>
            </a:r>
          </a:p>
        </p:txBody>
      </p:sp>
      <p:sp>
        <p:nvSpPr>
          <p:cNvPr id="14" name="矩形 13"/>
          <p:cNvSpPr/>
          <p:nvPr/>
        </p:nvSpPr>
        <p:spPr>
          <a:xfrm>
            <a:off x="3843233" y="1071801"/>
            <a:ext cx="202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rise and fall</a:t>
            </a:r>
          </a:p>
        </p:txBody>
      </p:sp>
    </p:spTree>
    <p:extLst>
      <p:ext uri="{BB962C8B-B14F-4D97-AF65-F5344CB8AC3E}">
        <p14:creationId xmlns:p14="http://schemas.microsoft.com/office/powerpoint/2010/main" val="19012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8144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3. Deaths and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casualty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26876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2800" dirty="0">
                <a:latin typeface="Arial" pitchFamily="34" charset="0"/>
                <a:cs typeface="Arial" pitchFamily="34" charset="0"/>
              </a:rPr>
              <a:t>死或</a:t>
            </a:r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受伤</a:t>
            </a:r>
            <a:endParaRPr lang="en-US" altLang="zh-C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65512" y="12687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 or be injured</a:t>
            </a:r>
          </a:p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179" y="1818225"/>
            <a:ext cx="4751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许多孩子变成了</a:t>
            </a:r>
            <a:r>
              <a:rPr lang="zh-CN" alt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孤儿</a:t>
            </a:r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。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86" y="234144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Many children were left without parents.</a:t>
            </a:r>
          </a:p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86" y="2938667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死伤人数达到</a:t>
            </a:r>
            <a:r>
              <a:rPr lang="en-US" altLang="zh-CN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　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88" y="3475282"/>
            <a:ext cx="8270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number of people who were killed or seriously injured reached 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86" y="44177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消失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3816" y="443575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gone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737" y="493518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刮走　</a:t>
            </a:r>
            <a:endParaRPr lang="en-US" altLang="zh-CN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12250" y="4914667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blow … away</a:t>
            </a:r>
          </a:p>
        </p:txBody>
      </p:sp>
    </p:spTree>
    <p:extLst>
      <p:ext uri="{BB962C8B-B14F-4D97-AF65-F5344CB8AC3E}">
        <p14:creationId xmlns:p14="http://schemas.microsoft.com/office/powerpoint/2010/main" val="9596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697</Words>
  <Application>Microsoft Office PowerPoint</Application>
  <PresentationFormat>全屏显示(4:3)</PresentationFormat>
  <Paragraphs>94</Paragraphs>
  <Slides>15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Windows User</cp:lastModifiedBy>
  <cp:revision>37</cp:revision>
  <dcterms:created xsi:type="dcterms:W3CDTF">2016-02-19T07:21:06Z</dcterms:created>
  <dcterms:modified xsi:type="dcterms:W3CDTF">2016-02-25T03:13:12Z</dcterms:modified>
</cp:coreProperties>
</file>